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6"/>
  </p:notesMasterIdLst>
  <p:sldIdLst>
    <p:sldId id="293" r:id="rId2"/>
    <p:sldId id="358" r:id="rId3"/>
    <p:sldId id="359" r:id="rId4"/>
    <p:sldId id="258" r:id="rId5"/>
    <p:sldId id="259" r:id="rId6"/>
    <p:sldId id="260" r:id="rId7"/>
    <p:sldId id="384" r:id="rId8"/>
    <p:sldId id="261" r:id="rId9"/>
    <p:sldId id="262" r:id="rId10"/>
    <p:sldId id="266" r:id="rId11"/>
    <p:sldId id="267" r:id="rId12"/>
    <p:sldId id="319" r:id="rId13"/>
    <p:sldId id="320" r:id="rId14"/>
    <p:sldId id="268" r:id="rId15"/>
    <p:sldId id="269" r:id="rId16"/>
    <p:sldId id="270" r:id="rId17"/>
    <p:sldId id="271" r:id="rId18"/>
    <p:sldId id="366" r:id="rId19"/>
    <p:sldId id="272" r:id="rId20"/>
    <p:sldId id="273" r:id="rId21"/>
    <p:sldId id="274" r:id="rId22"/>
    <p:sldId id="275" r:id="rId23"/>
    <p:sldId id="276" r:id="rId24"/>
    <p:sldId id="360" r:id="rId25"/>
    <p:sldId id="277" r:id="rId26"/>
    <p:sldId id="353" r:id="rId27"/>
    <p:sldId id="278" r:id="rId28"/>
    <p:sldId id="387" r:id="rId29"/>
    <p:sldId id="279" r:id="rId30"/>
    <p:sldId id="361" r:id="rId31"/>
    <p:sldId id="280" r:id="rId32"/>
    <p:sldId id="281" r:id="rId33"/>
    <p:sldId id="362" r:id="rId34"/>
    <p:sldId id="282" r:id="rId35"/>
    <p:sldId id="341" r:id="rId36"/>
    <p:sldId id="326" r:id="rId37"/>
    <p:sldId id="283" r:id="rId38"/>
    <p:sldId id="365" r:id="rId39"/>
    <p:sldId id="284" r:id="rId40"/>
    <p:sldId id="285" r:id="rId41"/>
    <p:sldId id="347" r:id="rId42"/>
    <p:sldId id="286" r:id="rId43"/>
    <p:sldId id="369" r:id="rId44"/>
    <p:sldId id="287" r:id="rId45"/>
    <p:sldId id="288" r:id="rId46"/>
    <p:sldId id="373" r:id="rId47"/>
    <p:sldId id="289" r:id="rId48"/>
    <p:sldId id="290" r:id="rId49"/>
    <p:sldId id="327" r:id="rId50"/>
    <p:sldId id="291" r:id="rId51"/>
    <p:sldId id="375" r:id="rId52"/>
    <p:sldId id="294" r:id="rId53"/>
    <p:sldId id="295" r:id="rId54"/>
    <p:sldId id="376" r:id="rId55"/>
    <p:sldId id="344" r:id="rId56"/>
    <p:sldId id="328" r:id="rId57"/>
    <p:sldId id="329" r:id="rId58"/>
    <p:sldId id="297" r:id="rId59"/>
    <p:sldId id="298" r:id="rId60"/>
    <p:sldId id="330" r:id="rId61"/>
    <p:sldId id="377" r:id="rId62"/>
    <p:sldId id="331" r:id="rId63"/>
    <p:sldId id="300" r:id="rId64"/>
    <p:sldId id="302" r:id="rId65"/>
    <p:sldId id="381" r:id="rId66"/>
    <p:sldId id="382" r:id="rId67"/>
    <p:sldId id="332" r:id="rId68"/>
    <p:sldId id="378" r:id="rId69"/>
    <p:sldId id="323" r:id="rId70"/>
    <p:sldId id="383" r:id="rId71"/>
    <p:sldId id="333" r:id="rId72"/>
    <p:sldId id="334" r:id="rId73"/>
    <p:sldId id="350" r:id="rId74"/>
    <p:sldId id="335" r:id="rId75"/>
    <p:sldId id="336" r:id="rId76"/>
    <p:sldId id="337" r:id="rId77"/>
    <p:sldId id="308" r:id="rId78"/>
    <p:sldId id="338" r:id="rId79"/>
    <p:sldId id="339" r:id="rId80"/>
    <p:sldId id="310" r:id="rId81"/>
    <p:sldId id="325" r:id="rId82"/>
    <p:sldId id="311" r:id="rId83"/>
    <p:sldId id="340" r:id="rId84"/>
    <p:sldId id="312" r:id="rId85"/>
    <p:sldId id="385" r:id="rId86"/>
    <p:sldId id="313" r:id="rId87"/>
    <p:sldId id="346" r:id="rId88"/>
    <p:sldId id="314" r:id="rId89"/>
    <p:sldId id="315" r:id="rId90"/>
    <p:sldId id="316" r:id="rId91"/>
    <p:sldId id="354" r:id="rId92"/>
    <p:sldId id="292" r:id="rId93"/>
    <p:sldId id="317" r:id="rId94"/>
    <p:sldId id="380" r:id="rId95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F709"/>
    <a:srgbClr val="5E6BAE"/>
    <a:srgbClr val="648CA8"/>
    <a:srgbClr val="368E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748" autoAdjust="0"/>
    <p:restoredTop sz="94660"/>
  </p:normalViewPr>
  <p:slideViewPr>
    <p:cSldViewPr showGuides="1">
      <p:cViewPr>
        <p:scale>
          <a:sx n="100" d="100"/>
          <a:sy n="100" d="100"/>
        </p:scale>
        <p:origin x="-1860" y="-234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561C6-1211-4733-B502-EE5675DEB505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F900C2-B527-4D29-B703-B3A32E0C20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9593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0B0C2EF-4738-4617-A9F9-0C6DB01F3147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20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21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22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23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25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F900C2-B527-4D29-B703-B3A32E0C202B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48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58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84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86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30275" y="739775"/>
            <a:ext cx="493712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8421">
              <a:spcBef>
                <a:spcPts val="0"/>
              </a:spcBef>
              <a:tabLst>
                <a:tab pos="267873" algn="l"/>
              </a:tabLst>
              <a:defRPr/>
            </a:pPr>
            <a:endParaRPr lang="ru-RU" altLang="ru-RU" dirty="0" smtClean="0">
              <a:solidFill>
                <a:srgbClr val="FF0000"/>
              </a:solidFill>
            </a:endParaRPr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6217" indent="-287006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8027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723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66448" indent="-229605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25659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8487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44080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03291" indent="-22960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67D3BBA-C77E-460A-88D6-EE4F4047ACAC}" type="slidenum">
              <a:rPr lang="ru-RU" altLang="ru-RU" smtClean="0">
                <a:latin typeface="Calibri" pitchFamily="34" charset="0"/>
              </a:rPr>
              <a:pPr/>
              <a:t>12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089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269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7326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9A464-42D5-478E-A12B-42885008A3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638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214FF-B6E5-4AB5-A9CC-8D6575C55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1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12/9/2019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Trebuchet MS"/>
                <a:cs typeface="Trebuchet MS"/>
              </a:defRPr>
            </a:lvl1pPr>
          </a:lstStyle>
          <a:p>
            <a:pPr marL="25400">
              <a:lnSpc>
                <a:spcPts val="1240"/>
              </a:lnSpc>
            </a:pPr>
            <a:fld id="{81D60167-4931-47E6-BA6A-407CBD079E47}" type="slidenum">
              <a:rPr spc="-25" dirty="0"/>
              <a:pPr marL="25400">
                <a:lnSpc>
                  <a:spcPts val="1240"/>
                </a:lnSpc>
              </a:pPr>
              <a:t>‹#›</a:t>
            </a:fld>
            <a:endParaRPr spc="-2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07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0780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06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009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41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305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54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75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71789-E5CA-4FEC-AA78-43B0427C6D98}" type="datetimeFigureOut">
              <a:rPr lang="ru-RU" smtClean="0"/>
              <a:pPr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F0D7C-46F1-420F-B3F8-C920B3EBB8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52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4991" y="2672916"/>
            <a:ext cx="8028707" cy="151216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spcBef>
                <a:spcPts val="0"/>
              </a:spcBef>
            </a:pP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  <a:t>Форма №</a:t>
            </a:r>
            <a:r>
              <a:rPr lang="en-US" altLang="ru-RU" sz="3600" b="1" dirty="0">
                <a:solidFill>
                  <a:schemeClr val="bg1"/>
                </a:solidFill>
                <a:latin typeface="Times New Roman" pitchFamily="18" charset="0"/>
              </a:rPr>
              <a:t>30</a:t>
            </a: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3600" b="1" dirty="0">
                <a:solidFill>
                  <a:schemeClr val="bg1"/>
                </a:solidFill>
                <a:latin typeface="Times New Roman" pitchFamily="18" charset="0"/>
              </a:rPr>
              <a:t>«Сведения о медицинской организации</a:t>
            </a: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»</a:t>
            </a:r>
          </a:p>
          <a:p>
            <a:pPr eaLnBrk="1" hangingPunct="1">
              <a:spcBef>
                <a:spcPts val="0"/>
              </a:spcBef>
            </a:pPr>
            <a:endParaRPr lang="ru-RU" altLang="ru-RU" sz="3600" b="1" dirty="0">
              <a:solidFill>
                <a:schemeClr val="bg1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ru-RU" altLang="ru-RU" sz="3600" b="1" dirty="0" smtClean="0">
                <a:solidFill>
                  <a:schemeClr val="bg1"/>
                </a:solidFill>
                <a:latin typeface="Times New Roman" pitchFamily="18" charset="0"/>
              </a:rPr>
              <a:t>2018 год</a:t>
            </a:r>
            <a:endParaRPr lang="ru-RU" altLang="ru-RU" sz="3600" b="1" dirty="0" smtClean="0">
              <a:solidFill>
                <a:schemeClr val="bg1"/>
              </a:solidFill>
            </a:endParaRPr>
          </a:p>
        </p:txBody>
      </p:sp>
      <p:sp>
        <p:nvSpPr>
          <p:cNvPr id="5123" name="Прямоугольник 3"/>
          <p:cNvSpPr>
            <a:spLocks noChangeArrowheads="1"/>
          </p:cNvSpPr>
          <p:nvPr/>
        </p:nvSpPr>
        <p:spPr bwMode="auto">
          <a:xfrm>
            <a:off x="3376614" y="5073611"/>
            <a:ext cx="57038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ru-RU" altLang="ru-RU" sz="1400" b="1" dirty="0" smtClean="0">
                <a:solidFill>
                  <a:srgbClr val="FFFFFF"/>
                </a:solidFill>
              </a:rPr>
              <a:t>Е.М. Тюрина, </a:t>
            </a:r>
          </a:p>
          <a:p>
            <a:pPr algn="r" eaLnBrk="1" hangingPunct="1"/>
            <a:r>
              <a:rPr lang="ru-RU" altLang="ru-RU" sz="1400" b="1" dirty="0">
                <a:solidFill>
                  <a:srgbClr val="FFFFFF"/>
                </a:solidFill>
              </a:rPr>
              <a:t>з</a:t>
            </a:r>
            <a:r>
              <a:rPr lang="ru-RU" altLang="ru-RU" sz="1400" b="1" dirty="0" smtClean="0">
                <a:solidFill>
                  <a:srgbClr val="FFFFFF"/>
                </a:solidFill>
              </a:rPr>
              <a:t>ам. зав</a:t>
            </a:r>
            <a:r>
              <a:rPr lang="ru-RU" altLang="ru-RU" sz="1400" b="1" dirty="0">
                <a:solidFill>
                  <a:srgbClr val="FFFFFF"/>
                </a:solidFill>
              </a:rPr>
              <a:t>. отделом статистики</a:t>
            </a:r>
          </a:p>
          <a:p>
            <a:pPr algn="r" eaLnBrk="1" hangingPunct="1"/>
            <a:r>
              <a:rPr lang="ru-RU" altLang="ru-RU" sz="1400" b="1" dirty="0">
                <a:solidFill>
                  <a:srgbClr val="FFFFFF"/>
                </a:solidFill>
              </a:rPr>
              <a:t> ФГБУ </a:t>
            </a:r>
            <a:r>
              <a:rPr lang="ru-RU" altLang="ru-RU" sz="1400" b="1" dirty="0" smtClean="0">
                <a:solidFill>
                  <a:srgbClr val="FFFFFF"/>
                </a:solidFill>
              </a:rPr>
              <a:t>«ЦНИИОИЗ» Минздрава России</a:t>
            </a:r>
            <a:endParaRPr lang="ru-RU" altLang="ru-RU" sz="16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l="8203" t="4687" r="8007"/>
          <a:stretch>
            <a:fillRect/>
          </a:stretch>
        </p:blipFill>
        <p:spPr bwMode="auto">
          <a:xfrm>
            <a:off x="-66881" y="0"/>
            <a:ext cx="9210881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483768" y="5517232"/>
            <a:ext cx="1944216" cy="7200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2019 год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422562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10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15888" y="117475"/>
            <a:ext cx="8610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Font typeface="Wingdings 2" pitchFamily="18" charset="2"/>
              <a:buChar char=""/>
              <a:tabLst>
                <a:tab pos="266700" algn="l"/>
              </a:tabLst>
            </a:pPr>
            <a:r>
              <a:rPr lang="ru-RU" altLang="ru-RU" sz="1800" dirty="0" smtClean="0">
                <a:latin typeface="Times New Roman" pitchFamily="18" charset="0"/>
              </a:rPr>
              <a:t> </a:t>
            </a:r>
            <a:r>
              <a:rPr lang="ru-RU" altLang="ru-RU" sz="1800" dirty="0" smtClean="0">
                <a:solidFill>
                  <a:schemeClr val="bg1"/>
                </a:solidFill>
                <a:latin typeface="Times New Roman" pitchFamily="18" charset="0"/>
              </a:rPr>
              <a:t>при заполнении таблицы необходимо учесть, </a:t>
            </a:r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что отделения, которые оказывают медицинскую помощь в стационарных условиях, в таблицу 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itchFamily="18" charset="0"/>
              </a:rPr>
              <a:t>не включают</a:t>
            </a:r>
            <a:r>
              <a:rPr lang="ru-RU" altLang="ru-RU" sz="18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28600" y="1447800"/>
            <a:ext cx="8763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 </a:t>
            </a: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не отмечают профильные кабинеты специализированные медицинской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    организации (кожно-венерологические диспансеры –дерматовенерологические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    кабинеты, наркологические диспансеры – наркологические кабинеты, детские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    поликлиники – детские отделения и кабинеты и т.д.)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endParaRPr lang="ru-RU" altLang="ru-RU" sz="1800" b="1" dirty="0">
              <a:solidFill>
                <a:srgbClr val="990033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latin typeface="Times New Roman" pitchFamily="18" charset="0"/>
              </a:rPr>
              <a:t>медицинские организации, оказывающие медицинскую помощь только в амбулаторных условиях, и </a:t>
            </a:r>
            <a:r>
              <a:rPr lang="ru-RU" altLang="ru-RU" sz="1800" b="1" u="sng" dirty="0">
                <a:latin typeface="Times New Roman" pitchFamily="18" charset="0"/>
              </a:rPr>
              <a:t>не имеющие обособленных структурных подразделений</a:t>
            </a:r>
            <a:r>
              <a:rPr lang="ru-RU" altLang="ru-RU" sz="1800" b="1" dirty="0">
                <a:latin typeface="Times New Roman" pitchFamily="18" charset="0"/>
              </a:rPr>
              <a:t>,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не отмечают соответствующие подразделения (поликлиника - поликлиники, амбулатория – амбулатории и т.д.) 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 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 </a:t>
            </a: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в обособленных структурных подразделениях наличие кабинета, отделения,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    отдела указывается в соответствии со штатным расписанием (положении о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    работе)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4315" y="955675"/>
            <a:ext cx="8534149" cy="492125"/>
          </a:xfrm>
          <a:prstGeom prst="rect">
            <a:avLst/>
          </a:prstGeom>
          <a:solidFill>
            <a:srgbClr val="5BFF21">
              <a:alpha val="49000"/>
            </a:srgb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  <a:buClr>
                <a:schemeClr val="bg2"/>
              </a:buClr>
              <a:buSzPct val="75000"/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Исключение – строка 78</a:t>
            </a:r>
            <a:endParaRPr lang="ru-RU" altLang="ru-RU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74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11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95898" y="507049"/>
            <a:ext cx="8610600" cy="214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tabLst>
                <a:tab pos="266700" algn="l"/>
              </a:tabLst>
              <a:defRPr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</a:rPr>
              <a:t>Например,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tabLst>
                <a:tab pos="266700" algn="l"/>
              </a:tabLst>
              <a:defRPr/>
            </a:pPr>
            <a:r>
              <a:rPr lang="ru-RU" sz="1800" dirty="0" smtClean="0">
                <a:latin typeface="Times New Roman" pitchFamily="18" charset="0"/>
              </a:rPr>
              <a:t>В медицинской организации функционирует </a:t>
            </a:r>
            <a:r>
              <a:rPr lang="ru-RU" sz="1800" b="1" dirty="0" smtClean="0">
                <a:latin typeface="Times New Roman" pitchFamily="18" charset="0"/>
              </a:rPr>
              <a:t>физиотерапевтическое отделение</a:t>
            </a:r>
            <a:r>
              <a:rPr lang="ru-RU" sz="1800" dirty="0" smtClean="0">
                <a:latin typeface="Times New Roman" pitchFamily="18" charset="0"/>
              </a:rPr>
              <a:t>, в котором функционируют несколько кабинетов. В положении о работе физиотерапевтического отделения перечень кабинетов определен (утвержден).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tabLst>
                <a:tab pos="266700" algn="l"/>
              </a:tabLst>
              <a:defRPr/>
            </a:pPr>
            <a:endParaRPr lang="ru-RU" sz="1800" dirty="0" smtClean="0">
              <a:latin typeface="Times New Roman" pitchFamily="18" charset="0"/>
            </a:endParaRP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tabLst>
                <a:tab pos="266700" algn="l"/>
              </a:tabLst>
              <a:defRPr/>
            </a:pPr>
            <a:r>
              <a:rPr lang="ru-RU" sz="1800" dirty="0" smtClean="0">
                <a:latin typeface="Times New Roman" pitchFamily="18" charset="0"/>
              </a:rPr>
              <a:t>Следовательно, в таблице 1001 по строке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124</a:t>
            </a:r>
            <a:r>
              <a:rPr lang="ru-RU" sz="1800" dirty="0" smtClean="0">
                <a:latin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</a:rPr>
              <a:t>в графе 4 </a:t>
            </a:r>
            <a:r>
              <a:rPr lang="ru-RU" sz="1800" dirty="0" smtClean="0">
                <a:latin typeface="Times New Roman" pitchFamily="18" charset="0"/>
              </a:rPr>
              <a:t>ставим 1.</a:t>
            </a:r>
            <a:endPara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28600" y="2819400"/>
            <a:ext cx="8610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tabLst>
                <a:tab pos="266700" algn="l"/>
              </a:tabLst>
              <a:defRPr/>
            </a:pPr>
            <a:r>
              <a:rPr lang="ru-RU" sz="1800" b="1" dirty="0"/>
              <a:t>Амбулатория</a:t>
            </a:r>
            <a:r>
              <a:rPr lang="ru-RU" sz="1800" dirty="0"/>
              <a:t> не может быть кабинетом, так как это структурное </a:t>
            </a:r>
            <a:r>
              <a:rPr lang="ru-RU" sz="1800" b="1" dirty="0"/>
              <a:t>подразделение</a:t>
            </a:r>
            <a:r>
              <a:rPr lang="ru-RU" sz="1800" dirty="0"/>
              <a:t>, оказывающее помощь пациентам в амбулаторных условиях, в том числе на дому </a:t>
            </a:r>
          </a:p>
          <a:p>
            <a:pPr eaLnBrk="0" hangingPunct="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tabLst>
                <a:tab pos="266700" algn="l"/>
              </a:tabLst>
              <a:defRPr/>
            </a:pPr>
            <a:r>
              <a:rPr lang="ru-RU" sz="1800" dirty="0"/>
              <a:t>Следовательно, в таблице 1001 по строке 3 в графе 4 ставим 1</a:t>
            </a: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16818" y="4923115"/>
            <a:ext cx="8610600" cy="115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Аналогичная ситуация по таким структурным подразделениям как ФАП (фельдшерско-акушерский пункт), ФП (фельдшерский пункт) и др., которые тоже не могут быть показаны как кабинеты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4057" y="4277082"/>
            <a:ext cx="8534149" cy="492125"/>
          </a:xfrm>
          <a:prstGeom prst="rect">
            <a:avLst/>
          </a:prstGeom>
          <a:solidFill>
            <a:srgbClr val="5BFF21">
              <a:alpha val="49000"/>
            </a:srgb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  <a:buClr>
                <a:schemeClr val="bg2"/>
              </a:buClr>
              <a:buSzPct val="75000"/>
              <a:buFontTx/>
              <a:buNone/>
            </a:pPr>
            <a:r>
              <a:rPr lang="ru-RU" altLang="ru-RU" sz="2000" b="1" dirty="0" smtClean="0">
                <a:latin typeface="Times New Roman" pitchFamily="18" charset="0"/>
              </a:rPr>
              <a:t>Графа 3 заполняется однократно юридическим лицом</a:t>
            </a:r>
            <a:endParaRPr lang="ru-RU" altLang="ru-RU" sz="20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1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12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304536"/>
              </p:ext>
            </p:extLst>
          </p:nvPr>
        </p:nvGraphicFramePr>
        <p:xfrm>
          <a:off x="212601" y="33621"/>
          <a:ext cx="8610600" cy="6538651"/>
        </p:xfrm>
        <a:graphic>
          <a:graphicData uri="http://schemas.openxmlformats.org/drawingml/2006/table">
            <a:tbl>
              <a:tblPr/>
              <a:tblGrid>
                <a:gridCol w="3359267"/>
                <a:gridCol w="714380"/>
                <a:gridCol w="1793753"/>
                <a:gridCol w="1371600"/>
                <a:gridCol w="1371600"/>
              </a:tblGrid>
              <a:tr h="830054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(нет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60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163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lang="ru-RU" sz="1700" dirty="0" smtClean="0">
                          <a:latin typeface="Times New Roman"/>
                          <a:cs typeface="Times New Roman"/>
                        </a:rPr>
                        <a:t>огопеди</a:t>
                      </a: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ч</a:t>
                      </a:r>
                      <a:r>
                        <a:rPr lang="ru-RU" sz="1700" dirty="0" smtClean="0">
                          <a:latin typeface="Times New Roman"/>
                          <a:cs typeface="Times New Roman"/>
                        </a:rPr>
                        <a:t>еск</a:t>
                      </a: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ие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8461">
                <a:tc>
                  <a:txBody>
                    <a:bodyPr/>
                    <a:lstStyle/>
                    <a:p>
                      <a:pPr marL="36195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700" spc="-8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38.1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5139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Медицинского</a:t>
                      </a:r>
                      <a:r>
                        <a:rPr lang="ru-RU" sz="1700" spc="-7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психолога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555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Медицинского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психолога для</a:t>
                      </a:r>
                      <a:r>
                        <a:rPr lang="ru-RU" sz="1700" spc="-114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2017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(кабинеты) амбулаторной онкологической</a:t>
                      </a:r>
                      <a:r>
                        <a:rPr lang="ru-RU" sz="1700" spc="-14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555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700" dirty="0" smtClean="0">
                          <a:latin typeface="Times New Roman"/>
                          <a:cs typeface="Times New Roman"/>
                        </a:rPr>
                        <a:t>(кабинеты) </a:t>
                      </a: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социально-психологической</a:t>
                      </a:r>
                      <a:r>
                        <a:rPr lang="ru-RU" sz="1700" spc="-55" dirty="0" smtClean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spc="-5" dirty="0" smtClean="0">
                          <a:latin typeface="Times New Roman"/>
                          <a:cs typeface="Times New Roman"/>
                        </a:rPr>
                        <a:t>помощи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0937">
                <a:tc>
                  <a:txBody>
                    <a:bodyPr/>
                    <a:lstStyle/>
                    <a:p>
                      <a:pPr marL="36195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700" spc="-8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67.1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555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(кабинеты) медицинской</a:t>
                      </a:r>
                      <a:r>
                        <a:rPr lang="ru-RU" sz="1700" spc="-12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реабилитации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33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(кабинеты) медицинской</a:t>
                      </a:r>
                      <a:r>
                        <a:rPr lang="ru-RU" sz="1800" spc="-12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реабилитации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для детей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1890">
                <a:tc>
                  <a:txBody>
                    <a:bodyPr/>
                    <a:lstStyle/>
                    <a:p>
                      <a:pPr marL="36195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800" spc="-8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 до 3-х</a:t>
                      </a:r>
                      <a:r>
                        <a:rPr lang="ru-RU" sz="1800" baseline="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лет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70.1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57818" y="285728"/>
            <a:ext cx="3494355" cy="400110"/>
          </a:xfrm>
          <a:prstGeom prst="rect">
            <a:avLst/>
          </a:prstGeom>
          <a:solidFill>
            <a:srgbClr val="36F709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Обратите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внимание!  </a:t>
            </a: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Новое!</a:t>
            </a:r>
            <a:endParaRPr lang="ru-RU" alt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2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13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1696031"/>
              </p:ext>
            </p:extLst>
          </p:nvPr>
        </p:nvGraphicFramePr>
        <p:xfrm>
          <a:off x="212601" y="2100"/>
          <a:ext cx="8610600" cy="6141544"/>
        </p:xfrm>
        <a:graphic>
          <a:graphicData uri="http://schemas.openxmlformats.org/drawingml/2006/table">
            <a:tbl>
              <a:tblPr/>
              <a:tblGrid>
                <a:gridCol w="2971800"/>
                <a:gridCol w="838200"/>
                <a:gridCol w="2057400"/>
                <a:gridCol w="1371600"/>
                <a:gridCol w="1371600"/>
              </a:tblGrid>
              <a:tr h="900807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7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021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(кабинеты) медико-социальной</a:t>
                      </a:r>
                      <a:r>
                        <a:rPr lang="ru-RU" sz="1800" spc="-114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174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(кабинеты) медико-социальной </a:t>
                      </a: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800" spc="-114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943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spc="-5" dirty="0" err="1" smtClean="0">
                          <a:latin typeface="Times New Roman"/>
                          <a:cs typeface="Times New Roman"/>
                        </a:rPr>
                        <a:t>Сурдологические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34161">
                <a:tc>
                  <a:txBody>
                    <a:bodyPr/>
                    <a:lstStyle/>
                    <a:p>
                      <a:pPr marL="45720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700" spc="-8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123.1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1021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Центры амбулаторной онкологической</a:t>
                      </a:r>
                      <a:r>
                        <a:rPr lang="ru-RU" sz="1800" spc="-13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869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Центры</a:t>
                      </a:r>
                      <a:r>
                        <a:rPr lang="ru-RU" sz="1800" spc="-8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гериатрические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заполнять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10219">
                <a:tc>
                  <a:txBody>
                    <a:bodyPr/>
                    <a:lstStyle/>
                    <a:p>
                      <a:pPr marL="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Центры медицинской</a:t>
                      </a:r>
                      <a:r>
                        <a:rPr lang="ru-RU" sz="1800" spc="-9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реабилитации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34161">
                <a:tc>
                  <a:txBody>
                    <a:bodyPr/>
                    <a:lstStyle/>
                    <a:p>
                      <a:pPr marL="361950" marR="0" lvl="1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</a:t>
                      </a:r>
                      <a:r>
                        <a:rPr lang="ru-RU" sz="1700" spc="-8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7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детей</a:t>
                      </a:r>
                      <a:endParaRPr lang="ru-RU" sz="17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145.1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заполнять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246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pc="-1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Центры </a:t>
                      </a: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паллиативной</a:t>
                      </a:r>
                      <a:r>
                        <a:rPr lang="ru-RU" sz="1800" spc="4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18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</a:t>
                      </a:r>
                      <a:endParaRPr lang="ru-RU" sz="1800" dirty="0" smtClean="0">
                        <a:latin typeface="Times New Roman"/>
                        <a:cs typeface="Times New Roman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lang="ru-RU" sz="18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500694" y="214290"/>
            <a:ext cx="3494355" cy="400110"/>
          </a:xfrm>
          <a:prstGeom prst="rect">
            <a:avLst/>
          </a:prstGeom>
          <a:solidFill>
            <a:srgbClr val="36F709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Обратите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внимание!  </a:t>
            </a:r>
            <a:r>
              <a:rPr lang="ru-RU" alt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Новое!</a:t>
            </a:r>
            <a:endParaRPr lang="ru-RU" alt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2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14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7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3940485"/>
              </p:ext>
            </p:extLst>
          </p:nvPr>
        </p:nvGraphicFramePr>
        <p:xfrm>
          <a:off x="212601" y="117475"/>
          <a:ext cx="8610600" cy="6209853"/>
        </p:xfrm>
        <a:graphic>
          <a:graphicData uri="http://schemas.openxmlformats.org/drawingml/2006/table">
            <a:tbl>
              <a:tblPr/>
              <a:tblGrid>
                <a:gridCol w="2971800"/>
                <a:gridCol w="838200"/>
                <a:gridCol w="2057400"/>
                <a:gridCol w="1371600"/>
                <a:gridCol w="1371600"/>
              </a:tblGrid>
              <a:tr h="954071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(нет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552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51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0351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Аптеки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2361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из них: изготавливающие лекарственные препараты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Детские поликлиники (отделения, кабинеты)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Дистанционно-диагностические кабинеты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взрослых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5718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Дневные стационары для детей 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2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Домовые хозяйства, на которые возложены функции по оказанию первой помощи (ДХПП)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11038" y="117475"/>
            <a:ext cx="4446282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Обратить внимание!  НЕ заполнять!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923929" y="3901130"/>
            <a:ext cx="2376265" cy="2464058"/>
          </a:xfrm>
          <a:prstGeom prst="wedgeRoundRectCallout">
            <a:avLst>
              <a:gd name="adj1" fmla="val -79815"/>
              <a:gd name="adj2" fmla="val -84226"/>
              <a:gd name="adj3" fmla="val 16667"/>
            </a:avLst>
          </a:prstGeom>
          <a:solidFill>
            <a:srgbClr val="36F70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Строку 13 заполняют ТОЛЬКО медицинские организации, оказывающие ПМСП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2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15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2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4639985"/>
              </p:ext>
            </p:extLst>
          </p:nvPr>
        </p:nvGraphicFramePr>
        <p:xfrm>
          <a:off x="152400" y="231845"/>
          <a:ext cx="8763000" cy="6257204"/>
        </p:xfrm>
        <a:graphic>
          <a:graphicData uri="http://schemas.openxmlformats.org/drawingml/2006/table">
            <a:tbl>
              <a:tblPr/>
              <a:tblGrid>
                <a:gridCol w="2895600"/>
                <a:gridCol w="838200"/>
                <a:gridCol w="2133600"/>
                <a:gridCol w="1371600"/>
                <a:gridCol w="1524000"/>
              </a:tblGrid>
              <a:tr h="96923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62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923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Женские консультации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выделяют только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входящие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другие медицинские организации,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т.е. если они не являются юридическими лицами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Здравпункты врачебные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Здравпункты фельдшерские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7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Информационно-аналитические отделы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5716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Клинико-диагностические центры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7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Консультативно-диагностические центры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7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Консультативно-диагностические центры для детей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7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Консультативно-оздоровительные отделы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3" marB="4570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03" marB="4570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711038" y="117475"/>
            <a:ext cx="4446282" cy="40011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FF0000"/>
                </a:solidFill>
                <a:latin typeface="Times New Roman" pitchFamily="18" charset="0"/>
              </a:rPr>
              <a:t>Обратить внимание!  НЕ заполнять!</a:t>
            </a:r>
          </a:p>
        </p:txBody>
      </p:sp>
    </p:spTree>
    <p:extLst>
      <p:ext uri="{BB962C8B-B14F-4D97-AF65-F5344CB8AC3E}">
        <p14:creationId xmlns:p14="http://schemas.microsoft.com/office/powerpoint/2010/main" val="363801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16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7" name="Group 15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663717"/>
              </p:ext>
            </p:extLst>
          </p:nvPr>
        </p:nvGraphicFramePr>
        <p:xfrm>
          <a:off x="242891" y="71531"/>
          <a:ext cx="8610601" cy="6849875"/>
        </p:xfrm>
        <a:graphic>
          <a:graphicData uri="http://schemas.openxmlformats.org/drawingml/2006/table">
            <a:tbl>
              <a:tblPr/>
              <a:tblGrid>
                <a:gridCol w="2820712">
                  <a:extLst>
                    <a:ext uri="{9D8B030D-6E8A-4147-A177-3AD203B41FA5}"/>
                  </a:extLst>
                </a:gridCol>
                <a:gridCol w="890752">
                  <a:extLst>
                    <a:ext uri="{9D8B030D-6E8A-4147-A177-3AD203B41FA5}"/>
                  </a:extLst>
                </a:gridCol>
                <a:gridCol w="2004193">
                  <a:extLst>
                    <a:ext uri="{9D8B030D-6E8A-4147-A177-3AD203B41FA5}"/>
                  </a:extLst>
                </a:gridCol>
                <a:gridCol w="1336127">
                  <a:extLst>
                    <a:ext uri="{9D8B030D-6E8A-4147-A177-3AD203B41FA5}"/>
                  </a:extLst>
                </a:gridCol>
                <a:gridCol w="1558817">
                  <a:extLst>
                    <a:ext uri="{9D8B030D-6E8A-4147-A177-3AD203B41FA5}"/>
                  </a:extLst>
                </a:gridCol>
              </a:tblGrid>
              <a:tr h="8873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 строки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Наличие подразделений, отделов,  отделений, кабинетов                                                               (нет – 0, есть - 1)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Число подразделений, отделов, отделений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Число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algn="ctr" rtl="0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кабинетов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10855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0" marB="457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0" marB="457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0" marB="4570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00" marB="4570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Лаборатории, всего – из них: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всегда 1 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зуботехнические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34.1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80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клинико-диагностические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34.2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из них централизованные</a:t>
                      </a:r>
                    </a:p>
                  </a:txBody>
                  <a:tcPr marL="25717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34.2.1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5215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микробиологические (бактериологические)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34.3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из них централизованные</a:t>
                      </a:r>
                    </a:p>
                  </a:txBody>
                  <a:tcPr marL="171450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34.3.1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патолого-анатомические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34.4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   из них централизованные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34.4.1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радиоизотопной диагностики 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34.5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спектральные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34.6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5731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судебно-медицинские молекулярно-генетические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34.7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химико-токсикологические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34.8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цитологические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34.9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  <a:tr h="36573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из них централизованные</a:t>
                      </a:r>
                    </a:p>
                  </a:txBody>
                  <a:tcPr marL="171450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34.9.1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 заполнять</a:t>
                      </a:r>
                    </a:p>
                  </a:txBody>
                  <a:tcPr marL="9525" marR="9525" marT="95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6" name="Rectangle 214"/>
          <p:cNvSpPr>
            <a:spLocks noChangeArrowheads="1"/>
          </p:cNvSpPr>
          <p:nvPr/>
        </p:nvSpPr>
        <p:spPr bwMode="auto">
          <a:xfrm>
            <a:off x="5102153" y="71531"/>
            <a:ext cx="3779912" cy="189404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defRPr/>
            </a:pPr>
            <a:r>
              <a:rPr lang="ru-RU" sz="1400" b="1" dirty="0"/>
              <a:t>В строках с 34 по </a:t>
            </a:r>
            <a:r>
              <a:rPr lang="ru-RU" sz="1400" b="1" dirty="0" smtClean="0"/>
              <a:t>34.9.1 </a:t>
            </a:r>
            <a:r>
              <a:rPr lang="ru-RU" sz="1400" b="1" dirty="0" smtClean="0">
                <a:solidFill>
                  <a:srgbClr val="FF0000"/>
                </a:solidFill>
              </a:rPr>
              <a:t>(графа 3)</a:t>
            </a:r>
            <a:endParaRPr lang="ru-RU" sz="1400" b="1" dirty="0">
              <a:solidFill>
                <a:srgbClr val="FF0000"/>
              </a:solidFill>
            </a:endParaRPr>
          </a:p>
          <a:p>
            <a:pPr marL="342900" indent="-342900" algn="ctr">
              <a:defRPr/>
            </a:pPr>
            <a:r>
              <a:rPr lang="ru-RU" sz="1400" b="1" dirty="0"/>
              <a:t>указывается число медицинских</a:t>
            </a:r>
          </a:p>
          <a:p>
            <a:pPr marL="342900" indent="-342900" algn="ctr">
              <a:defRPr/>
            </a:pPr>
            <a:r>
              <a:rPr lang="ru-RU" sz="1400" b="1" dirty="0"/>
              <a:t>организаций, имеющих</a:t>
            </a:r>
          </a:p>
          <a:p>
            <a:pPr marL="342900" indent="-342900" algn="ctr">
              <a:defRPr/>
            </a:pPr>
            <a:r>
              <a:rPr lang="ru-RU" sz="1400" b="1" dirty="0"/>
              <a:t>соответствующие лаборатории,</a:t>
            </a:r>
          </a:p>
          <a:p>
            <a:pPr marL="342900" indent="-342900" algn="ctr">
              <a:defRPr/>
            </a:pPr>
            <a:r>
              <a:rPr lang="ru-RU" sz="1400" b="1" dirty="0"/>
              <a:t>поэтому строка 34 </a:t>
            </a:r>
            <a:r>
              <a:rPr lang="ru-RU" sz="1400" b="1" dirty="0" smtClean="0">
                <a:solidFill>
                  <a:srgbClr val="FF0000"/>
                </a:solidFill>
              </a:rPr>
              <a:t>по графе 3</a:t>
            </a:r>
          </a:p>
          <a:p>
            <a:pPr marL="342900" indent="-342900" algn="ctr">
              <a:defRPr/>
            </a:pPr>
            <a:r>
              <a:rPr lang="ru-RU" sz="1400" b="1" dirty="0" smtClean="0"/>
              <a:t>не </a:t>
            </a:r>
            <a:r>
              <a:rPr lang="ru-RU" sz="1400" b="1" dirty="0"/>
              <a:t>равна сумме</a:t>
            </a:r>
          </a:p>
          <a:p>
            <a:pPr marL="342900" indent="-342900" algn="ctr">
              <a:defRPr/>
            </a:pPr>
            <a:r>
              <a:rPr lang="ru-RU" sz="1400" b="1" dirty="0"/>
              <a:t>строк с 34.1, 34.2, 34.3, 34.4 по </a:t>
            </a:r>
            <a:r>
              <a:rPr lang="ru-RU" sz="1400" b="1" dirty="0" smtClean="0"/>
              <a:t>34.9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6081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17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68796" y="1447800"/>
            <a:ext cx="8839200" cy="396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 к клинико-диагностическим лабораториям нужно относить лаборатории, производящие разные виды исследований (общеклинические, гематологические, цитологические, биохимические, </a:t>
            </a:r>
            <a:r>
              <a:rPr lang="ru-RU" altLang="ru-RU" sz="1800" dirty="0" err="1" smtClean="0">
                <a:latin typeface="Times New Roman" pitchFamily="18" charset="0"/>
              </a:rPr>
              <a:t>коагулогические</a:t>
            </a:r>
            <a:r>
              <a:rPr lang="ru-RU" altLang="ru-RU" sz="1800" dirty="0">
                <a:latin typeface="Times New Roman" pitchFamily="18" charset="0"/>
              </a:rPr>
              <a:t>, иммунологические, микробиологические) или только некоторые из этих видов</a:t>
            </a:r>
            <a:r>
              <a:rPr lang="ru-RU" altLang="ru-RU" sz="1800" dirty="0" smtClean="0">
                <a:latin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en-US" altLang="ru-RU" sz="1800" dirty="0" smtClean="0">
              <a:latin typeface="Times New Roman" pitchFamily="18" charset="0"/>
            </a:endParaRPr>
          </a:p>
          <a:p>
            <a:pPr marL="342900" indent="-342900" algn="ctr">
              <a:lnSpc>
                <a:spcPct val="80000"/>
              </a:lnSpc>
              <a:buClr>
                <a:schemeClr val="bg2"/>
              </a:buClr>
              <a:buSzPct val="75000"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ЕСЛИ ТОЙ ИЛИ ИНОЙ ЛАБОРАТОРИИ НЕТ В ПЕРЕЧНЕ,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ЕЕ СЛЕДУЕТ УКАЗЫВАТЬ В СТРОКЕ 34.2 - 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КЛИНИКО-ДИАГНОСТИЧЕСКАЯ</a:t>
            </a:r>
          </a:p>
          <a:p>
            <a:pPr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lnSpc>
                <a:spcPct val="80000"/>
              </a:lnSpc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</a:t>
            </a: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централизованные</a:t>
            </a:r>
            <a:r>
              <a:rPr lang="ru-RU" altLang="ru-RU" sz="20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1800" dirty="0">
                <a:latin typeface="Times New Roman" pitchFamily="18" charset="0"/>
              </a:rPr>
              <a:t>лаборатории указывают в том случае, если они созданы </a:t>
            </a:r>
            <a:r>
              <a:rPr lang="ru-RU" altLang="ru-RU" sz="1800" b="1" u="sng" dirty="0">
                <a:latin typeface="Times New Roman" pitchFamily="18" charset="0"/>
              </a:rPr>
              <a:t>приказом</a:t>
            </a:r>
            <a:r>
              <a:rPr lang="ru-RU" altLang="ru-RU" sz="1800" dirty="0">
                <a:latin typeface="Times New Roman" pitchFamily="18" charset="0"/>
              </a:rPr>
              <a:t> вышестоящего органа исполнительной власти в сфере  здравоохранения в качестве централизованных для выполнения определенных видов исследований для нескольких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52200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32656"/>
            <a:ext cx="7439530" cy="3007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38708"/>
            <a:ext cx="7344816" cy="720080"/>
          </a:xfrm>
          <a:prstGeom prst="rect">
            <a:avLst/>
          </a:prstGeom>
          <a:solidFill>
            <a:srgbClr val="36F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формой 47 и провести межгодовой контроль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16992" t="27660" r="18554" b="26839"/>
          <a:stretch/>
        </p:blipFill>
        <p:spPr bwMode="auto">
          <a:xfrm>
            <a:off x="1331640" y="2569840"/>
            <a:ext cx="785818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9171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19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1318865"/>
              </p:ext>
            </p:extLst>
          </p:nvPr>
        </p:nvGraphicFramePr>
        <p:xfrm>
          <a:off x="142877" y="116632"/>
          <a:ext cx="8839200" cy="6794320"/>
        </p:xfrm>
        <a:graphic>
          <a:graphicData uri="http://schemas.openxmlformats.org/drawingml/2006/table">
            <a:tbl>
              <a:tblPr/>
              <a:tblGrid>
                <a:gridCol w="3349003"/>
                <a:gridCol w="613397"/>
                <a:gridCol w="2133600"/>
                <a:gridCol w="1371600"/>
                <a:gridCol w="1371600"/>
              </a:tblGrid>
              <a:tr h="92305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240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87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Лечебной физкультуры для взрослых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33458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Лечебной физкультуры для детей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*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50000"/>
                      </a:schemeClr>
                    </a:solidFill>
                  </a:tcPr>
                </a:tc>
              </a:tr>
              <a:tr h="58187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Лечебно-трудовые мастерские всего, в том числе: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8187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для пациентов, больных психическими  расстройствами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37.1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829173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для пациентов, больных наркологическими  заболеваниями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37.2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8187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для пациентов, больных туберкулезом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37,3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82917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Медицинской профилактики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указывают в том случае, если они ведут профилактическую работу с пациентами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(заполнена таблица 4809)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14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Межмуниципальные центры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0914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Методические кабинеты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2215757" y="1547416"/>
            <a:ext cx="5596603" cy="914400"/>
          </a:xfrm>
          <a:prstGeom prst="roundRect">
            <a:avLst/>
          </a:prstGeom>
          <a:solidFill>
            <a:schemeClr val="bg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t" hangingPunct="0">
              <a:defRPr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Заполнять только в случае, если не входят в состав других отделений, например, физиотерапевтического, восстановительного лечения</a:t>
            </a:r>
          </a:p>
        </p:txBody>
      </p:sp>
    </p:spTree>
    <p:extLst>
      <p:ext uri="{BB962C8B-B14F-4D97-AF65-F5344CB8AC3E}">
        <p14:creationId xmlns:p14="http://schemas.microsoft.com/office/powerpoint/2010/main" val="414130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5" y="656692"/>
            <a:ext cx="9016666" cy="5220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5669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Ошибки ввода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4541520" y="3413760"/>
            <a:ext cx="899160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4529316" y="3861048"/>
            <a:ext cx="899160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504938" y="4293096"/>
            <a:ext cx="899160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5652120" y="4264134"/>
            <a:ext cx="899160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652120" y="4581128"/>
            <a:ext cx="899160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53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20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5100752"/>
              </p:ext>
            </p:extLst>
          </p:nvPr>
        </p:nvGraphicFramePr>
        <p:xfrm>
          <a:off x="152400" y="0"/>
          <a:ext cx="8839200" cy="6586786"/>
        </p:xfrm>
        <a:graphic>
          <a:graphicData uri="http://schemas.openxmlformats.org/drawingml/2006/table">
            <a:tbl>
              <a:tblPr/>
              <a:tblGrid>
                <a:gridCol w="4089968"/>
                <a:gridCol w="504056"/>
                <a:gridCol w="1656184"/>
                <a:gridCol w="1065264"/>
                <a:gridCol w="1523728"/>
              </a:tblGrid>
              <a:tr h="1408181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</a:tr>
              <a:tr h="310901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Молочные кухни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Наркологические реабилитационные центры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Наркологические фельдшерские пункты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Организационно-методические отделы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60350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автоматизированной системы управления (АСУ), вычислительные центры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анализа и прогнозирования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60350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издательской и полиграфической деятельности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межсекторальных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внешних связей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60350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обработки медико-статистической информации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34747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программного обеспечения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  <a:tr h="60350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сетевых технологий и защиты информации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8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52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21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4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5709853"/>
              </p:ext>
            </p:extLst>
          </p:nvPr>
        </p:nvGraphicFramePr>
        <p:xfrm>
          <a:off x="228600" y="231845"/>
          <a:ext cx="8763000" cy="6151035"/>
        </p:xfrm>
        <a:graphic>
          <a:graphicData uri="http://schemas.openxmlformats.org/drawingml/2006/table">
            <a:tbl>
              <a:tblPr/>
              <a:tblGrid>
                <a:gridCol w="3886200"/>
                <a:gridCol w="685800"/>
                <a:gridCol w="1600200"/>
                <a:gridCol w="1219200"/>
                <a:gridCol w="1371600"/>
              </a:tblGrid>
              <a:tr h="137168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отделов,  отделений, кабинетов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отделов, 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3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Отделы сбора баз данных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0007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(кабинеты) медицинской статистики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заполняется либо графа 4, либо графа 5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медико-криминалистические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мониторинга здоровья населения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неотложной помощи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заполняется либо графа 4, либо графа 5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скорой медицинской помощи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11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скорой медицинской помощи</a:t>
                      </a:r>
                    </a:p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(стационарные)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11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сложных судебно-медицинских экспертиз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судебно-биохимические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судебно-гистологические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46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22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5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6130728"/>
              </p:ext>
            </p:extLst>
          </p:nvPr>
        </p:nvGraphicFramePr>
        <p:xfrm>
          <a:off x="244851" y="-459432"/>
          <a:ext cx="8686800" cy="7193280"/>
        </p:xfrm>
        <a:graphic>
          <a:graphicData uri="http://schemas.openxmlformats.org/drawingml/2006/table">
            <a:tbl>
              <a:tblPr/>
              <a:tblGrid>
                <a:gridCol w="3733800"/>
                <a:gridCol w="685800"/>
                <a:gridCol w="1524000"/>
                <a:gridCol w="1371600"/>
                <a:gridCol w="1371600"/>
              </a:tblGrid>
              <a:tr h="1237694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отделений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судебно-медицинской экспертизы вещественных доказательств 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судебно-медицинской экспертизы трупов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судебно-химические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судебно-цитологические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экстренной консультативной помощи и медицинской эвакуации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Отделения экстренной медицинской помощи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Паллиативной медицинской помощи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Патологоанатомические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53035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Переливания крови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Отделения, осуществляющие заготовку крови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>
                        <a:alpha val="8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Перинатальные центры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Платные кабинеты (отделения)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заполняется либо графа 4, либо графа 5 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  <a:alpha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Поликлиники (поликлинические отделения)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211961" y="2046447"/>
            <a:ext cx="3528391" cy="1464231"/>
          </a:xfrm>
          <a:prstGeom prst="wedgeRoundRectCallout">
            <a:avLst>
              <a:gd name="adj1" fmla="val -47302"/>
              <a:gd name="adj2" fmla="val 257530"/>
              <a:gd name="adj3" fmla="val 16667"/>
            </a:avLst>
          </a:prstGeom>
          <a:solidFill>
            <a:srgbClr val="5BFF21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Строку «Поликлиники» заполняют только медицинские организации, оказывающие ПМСП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783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23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9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2363593"/>
              </p:ext>
            </p:extLst>
          </p:nvPr>
        </p:nvGraphicFramePr>
        <p:xfrm>
          <a:off x="266700" y="132310"/>
          <a:ext cx="8610600" cy="6406733"/>
        </p:xfrm>
        <a:graphic>
          <a:graphicData uri="http://schemas.openxmlformats.org/drawingml/2006/table">
            <a:tbl>
              <a:tblPr/>
              <a:tblGrid>
                <a:gridCol w="3124200"/>
                <a:gridCol w="762000"/>
                <a:gridCol w="2147292"/>
                <a:gridCol w="1205508"/>
                <a:gridCol w="1371600"/>
              </a:tblGrid>
              <a:tr h="1158222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отделов, 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9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Пункты (отделения) неотложной медицинской помощи на дому, всего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 взрослому населению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108.1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детскому населению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108.2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Пункты сбора грудного молока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Редакционно-издательские отделы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Санаторно-курортные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859519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Смотровые кабинеты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выделяется при наличии  должности акушерки в поликлинике 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487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Социально-правовые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Заполняются либо графа 4, либо графа 5.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Выделяется при наличии  должности юриста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2" marB="45712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131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334" y="800708"/>
            <a:ext cx="6987331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Кольцо 2"/>
          <p:cNvSpPr/>
          <p:nvPr/>
        </p:nvSpPr>
        <p:spPr>
          <a:xfrm>
            <a:off x="135812" y="3758168"/>
            <a:ext cx="9001000" cy="1368152"/>
          </a:xfrm>
          <a:prstGeom prst="donut">
            <a:avLst>
              <a:gd name="adj" fmla="val 1497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46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25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5" name="Group 12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9118300"/>
              </p:ext>
            </p:extLst>
          </p:nvPr>
        </p:nvGraphicFramePr>
        <p:xfrm>
          <a:off x="152400" y="838200"/>
          <a:ext cx="8839200" cy="5294376"/>
        </p:xfrm>
        <a:graphic>
          <a:graphicData uri="http://schemas.openxmlformats.org/drawingml/2006/table">
            <a:tbl>
              <a:tblPr/>
              <a:tblGrid>
                <a:gridCol w="3581400"/>
                <a:gridCol w="685800"/>
                <a:gridCol w="1524000"/>
                <a:gridCol w="1524000"/>
                <a:gridCol w="1524000"/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                                                         (нет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отделений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064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Стоматологические 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включаются 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стоматологические кабинеты, развернутые при высших, специальных средних учебных заведениях,  ПТУ, общеобразовательных школах и промышленных предприятиях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47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Телефон доверия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Участковые больницы в составе медицинской организации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Фельдшерско-акушерские пункты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(включая передвижные)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F7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50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Фельдшерские пункты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(включая передвижные)</a:t>
                      </a:r>
                      <a:endParaRPr kumimoji="0" lang="ru-RU" sz="2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6F70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6" name="Rectangle 214"/>
          <p:cNvSpPr>
            <a:spLocks noChangeArrowheads="1"/>
          </p:cNvSpPr>
          <p:nvPr/>
        </p:nvSpPr>
        <p:spPr bwMode="auto">
          <a:xfrm>
            <a:off x="395536" y="904150"/>
            <a:ext cx="3419872" cy="1900058"/>
          </a:xfrm>
          <a:prstGeom prst="rect">
            <a:avLst/>
          </a:prstGeom>
          <a:solidFill>
            <a:srgbClr val="5BFF2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defRPr/>
            </a:pPr>
            <a:r>
              <a:rPr lang="ru-RU" sz="1400" b="1" dirty="0" smtClean="0"/>
              <a:t>Стоматологические поликлиники строки «стоматологические» не заполняют</a:t>
            </a:r>
          </a:p>
          <a:p>
            <a:pPr marL="342900" indent="-342900" algn="ctr">
              <a:defRPr/>
            </a:pPr>
            <a:r>
              <a:rPr lang="ru-RU" sz="1400" b="1" dirty="0" smtClean="0"/>
              <a:t>При наличии </a:t>
            </a:r>
          </a:p>
          <a:p>
            <a:pPr marL="342900" indent="-342900" algn="ctr">
              <a:defRPr/>
            </a:pPr>
            <a:r>
              <a:rPr lang="ru-RU" sz="1400" b="1" dirty="0" smtClean="0"/>
              <a:t>в стоматологической поликлинике отделения/кабинета</a:t>
            </a:r>
          </a:p>
          <a:p>
            <a:pPr marL="342900" indent="-342900" algn="ctr">
              <a:defRPr/>
            </a:pPr>
            <a:r>
              <a:rPr lang="ru-RU" sz="1400" b="1" dirty="0" smtClean="0"/>
              <a:t> ортопедической стоматологии заполняется строка 155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411878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19922" t="16875" r="16211" b="13750"/>
          <a:stretch>
            <a:fillRect/>
          </a:stretch>
        </p:blipFill>
        <p:spPr bwMode="auto">
          <a:xfrm>
            <a:off x="826071" y="785794"/>
            <a:ext cx="778674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Кольцо 2"/>
          <p:cNvSpPr/>
          <p:nvPr/>
        </p:nvSpPr>
        <p:spPr>
          <a:xfrm>
            <a:off x="218942" y="2744924"/>
            <a:ext cx="9001000" cy="1368152"/>
          </a:xfrm>
          <a:prstGeom prst="donut">
            <a:avLst>
              <a:gd name="adj" fmla="val 14975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6197" name="Group 117"/>
          <p:cNvGraphicFramePr>
            <a:graphicFrameLocks noGrp="1"/>
          </p:cNvGraphicFramePr>
          <p:nvPr>
            <p:ph type="tbl" idx="4294967295"/>
            <p:extLst>
              <p:ext uri="{D42A27DB-BD31-4B8C-83A1-F6EECF244321}">
                <p14:modId xmlns:p14="http://schemas.microsoft.com/office/powerpoint/2010/main" val="561807349"/>
              </p:ext>
            </p:extLst>
          </p:nvPr>
        </p:nvGraphicFramePr>
        <p:xfrm>
          <a:off x="173256" y="231845"/>
          <a:ext cx="8686800" cy="5851962"/>
        </p:xfrm>
        <a:graphic>
          <a:graphicData uri="http://schemas.openxmlformats.org/drawingml/2006/table">
            <a:tbl>
              <a:tblPr/>
              <a:tblGrid>
                <a:gridCol w="2819400"/>
                <a:gridCol w="914400"/>
                <a:gridCol w="2057400"/>
                <a:gridCol w="1371600"/>
                <a:gridCol w="1524000"/>
              </a:tblGrid>
              <a:tr h="969245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 отделов,  отделений, кабинетов  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(нет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подразделений, отделов,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отделений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7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45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амбулаторной хирургии 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врача общей практики (семейного врача)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здоровья для взрослых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здоровья для детей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медицины катастроф 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603485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планирования семьи и репродукции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347453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Центры </a:t>
                      </a: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профпатологии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заполнять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82294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Расшифровать. 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Включаются прочие подразделения,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участвующие в лечебно-диагностическом процессе</a:t>
                      </a:r>
                    </a:p>
                  </a:txBody>
                  <a:tcPr marT="45710" marB="4571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  <a:alpha val="50195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20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28600" y="25146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323719" y="2287904"/>
            <a:ext cx="1153795" cy="196850"/>
          </a:xfrm>
          <a:custGeom>
            <a:avLst/>
            <a:gdLst/>
            <a:ahLst/>
            <a:cxnLst/>
            <a:rect l="l" t="t" r="r" b="b"/>
            <a:pathLst>
              <a:path w="1153795" h="196850">
                <a:moveTo>
                  <a:pt x="0" y="196596"/>
                </a:moveTo>
                <a:lnTo>
                  <a:pt x="1153668" y="196596"/>
                </a:lnTo>
                <a:lnTo>
                  <a:pt x="1153668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42686" y="2181225"/>
            <a:ext cx="257810" cy="196850"/>
          </a:xfrm>
          <a:custGeom>
            <a:avLst/>
            <a:gdLst/>
            <a:ahLst/>
            <a:cxnLst/>
            <a:rect l="l" t="t" r="r" b="b"/>
            <a:pathLst>
              <a:path w="257810" h="196850">
                <a:moveTo>
                  <a:pt x="0" y="196596"/>
                </a:moveTo>
                <a:lnTo>
                  <a:pt x="257556" y="196596"/>
                </a:lnTo>
                <a:lnTo>
                  <a:pt x="257556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067427" y="2394585"/>
            <a:ext cx="521334" cy="196850"/>
          </a:xfrm>
          <a:custGeom>
            <a:avLst/>
            <a:gdLst/>
            <a:ahLst/>
            <a:cxnLst/>
            <a:rect l="l" t="t" r="r" b="b"/>
            <a:pathLst>
              <a:path w="521335" h="196850">
                <a:moveTo>
                  <a:pt x="0" y="196596"/>
                </a:moveTo>
                <a:lnTo>
                  <a:pt x="521208" y="196596"/>
                </a:lnTo>
                <a:lnTo>
                  <a:pt x="521208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812663" y="2287904"/>
            <a:ext cx="469900" cy="196850"/>
          </a:xfrm>
          <a:custGeom>
            <a:avLst/>
            <a:gdLst/>
            <a:ahLst/>
            <a:cxnLst/>
            <a:rect l="l" t="t" r="r" b="b"/>
            <a:pathLst>
              <a:path w="469900" h="196850">
                <a:moveTo>
                  <a:pt x="0" y="196596"/>
                </a:moveTo>
                <a:lnTo>
                  <a:pt x="469391" y="196596"/>
                </a:lnTo>
                <a:lnTo>
                  <a:pt x="469391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712966" y="2181225"/>
            <a:ext cx="510540" cy="196850"/>
          </a:xfrm>
          <a:custGeom>
            <a:avLst/>
            <a:gdLst/>
            <a:ahLst/>
            <a:cxnLst/>
            <a:rect l="l" t="t" r="r" b="b"/>
            <a:pathLst>
              <a:path w="510540" h="196850">
                <a:moveTo>
                  <a:pt x="0" y="196596"/>
                </a:moveTo>
                <a:lnTo>
                  <a:pt x="510540" y="196596"/>
                </a:lnTo>
                <a:lnTo>
                  <a:pt x="510540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520942" y="2394585"/>
            <a:ext cx="855344" cy="196850"/>
          </a:xfrm>
          <a:custGeom>
            <a:avLst/>
            <a:gdLst/>
            <a:ahLst/>
            <a:cxnLst/>
            <a:rect l="l" t="t" r="r" b="b"/>
            <a:pathLst>
              <a:path w="855345" h="196850">
                <a:moveTo>
                  <a:pt x="0" y="196596"/>
                </a:moveTo>
                <a:lnTo>
                  <a:pt x="854963" y="196596"/>
                </a:lnTo>
                <a:lnTo>
                  <a:pt x="854963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534782" y="2074545"/>
            <a:ext cx="1388745" cy="196850"/>
          </a:xfrm>
          <a:custGeom>
            <a:avLst/>
            <a:gdLst/>
            <a:ahLst/>
            <a:cxnLst/>
            <a:rect l="l" t="t" r="r" b="b"/>
            <a:pathLst>
              <a:path w="1388745" h="196850">
                <a:moveTo>
                  <a:pt x="0" y="196596"/>
                </a:moveTo>
                <a:lnTo>
                  <a:pt x="1388363" y="196596"/>
                </a:lnTo>
                <a:lnTo>
                  <a:pt x="1388363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732903" y="2287904"/>
            <a:ext cx="992505" cy="196850"/>
          </a:xfrm>
          <a:custGeom>
            <a:avLst/>
            <a:gdLst/>
            <a:ahLst/>
            <a:cxnLst/>
            <a:rect l="l" t="t" r="r" b="b"/>
            <a:pathLst>
              <a:path w="992504" h="196850">
                <a:moveTo>
                  <a:pt x="0" y="196596"/>
                </a:moveTo>
                <a:lnTo>
                  <a:pt x="992124" y="196596"/>
                </a:lnTo>
                <a:lnTo>
                  <a:pt x="992124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642986" y="2501264"/>
            <a:ext cx="1169035" cy="196850"/>
          </a:xfrm>
          <a:custGeom>
            <a:avLst/>
            <a:gdLst/>
            <a:ahLst/>
            <a:cxnLst/>
            <a:rect l="l" t="t" r="r" b="b"/>
            <a:pathLst>
              <a:path w="1169034" h="196850">
                <a:moveTo>
                  <a:pt x="0" y="196596"/>
                </a:moveTo>
                <a:lnTo>
                  <a:pt x="1168907" y="196596"/>
                </a:lnTo>
                <a:lnTo>
                  <a:pt x="1168907" y="0"/>
                </a:lnTo>
                <a:lnTo>
                  <a:pt x="0" y="0"/>
                </a:lnTo>
                <a:lnTo>
                  <a:pt x="0" y="196596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4" name="object 14"/>
          <p:cNvGraphicFramePr>
            <a:graphicFrameLocks noGrp="1"/>
          </p:cNvGraphicFramePr>
          <p:nvPr/>
        </p:nvGraphicFramePr>
        <p:xfrm>
          <a:off x="609603" y="2054479"/>
          <a:ext cx="8360322" cy="17132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6182"/>
                <a:gridCol w="629640"/>
                <a:gridCol w="1451079"/>
                <a:gridCol w="70390"/>
                <a:gridCol w="1513719"/>
                <a:gridCol w="501775"/>
                <a:gridCol w="102679"/>
                <a:gridCol w="284145"/>
                <a:gridCol w="92346"/>
                <a:gridCol w="285437"/>
                <a:gridCol w="357764"/>
                <a:gridCol w="92346"/>
                <a:gridCol w="357764"/>
                <a:gridCol w="467547"/>
                <a:gridCol w="91701"/>
                <a:gridCol w="466903"/>
                <a:gridCol w="722633"/>
                <a:gridCol w="91701"/>
                <a:gridCol w="724571"/>
              </a:tblGrid>
              <a:tr h="640080">
                <a:tc gridSpan="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 dirty="0">
                        <a:latin typeface="Times New Roman"/>
                        <a:cs typeface="Times New Roman"/>
                      </a:endParaRPr>
                    </a:p>
                    <a:p>
                      <a:pPr marL="7620" algn="ctr">
                        <a:lnSpc>
                          <a:spcPct val="100000"/>
                        </a:lnSpc>
                      </a:pPr>
                      <a:r>
                        <a:rPr sz="1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№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строки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160020">
                        <a:lnSpc>
                          <a:spcPct val="10000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8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74295" marR="73025" indent="19177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 п</a:t>
                      </a:r>
                      <a:r>
                        <a:rPr sz="1400" spc="4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ещений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187325" marR="80645" indent="-108585">
                        <a:lnSpc>
                          <a:spcPts val="1680"/>
                        </a:lnSpc>
                        <a:spcBef>
                          <a:spcPts val="15"/>
                        </a:spcBef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</a:t>
                      </a:r>
                      <a:r>
                        <a:rPr sz="1400" spc="-8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пациентов,  получивших  химиотерапию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1455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565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65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65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65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565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2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5715">
                        <a:lnSpc>
                          <a:spcPts val="158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Центры </a:t>
                      </a:r>
                      <a:r>
                        <a:rPr sz="14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амбулаторной </a:t>
                      </a:r>
                      <a:r>
                        <a:rPr sz="14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онкологической</a:t>
                      </a:r>
                      <a:r>
                        <a:rPr sz="1400" spc="-1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помощи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8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3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26695">
                        <a:lnSpc>
                          <a:spcPts val="158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</a:t>
                      </a:r>
                      <a:r>
                        <a:rPr sz="1400" spc="-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самостоятельные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58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18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5715">
                        <a:lnSpc>
                          <a:spcPts val="1620"/>
                        </a:lnSpc>
                      </a:pPr>
                      <a:r>
                        <a:rPr sz="14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Отделения (кабинеты) </a:t>
                      </a:r>
                      <a:r>
                        <a:rPr sz="14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амбулаторной</a:t>
                      </a:r>
                      <a:r>
                        <a:rPr sz="1400" spc="-6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онкологической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1620"/>
                        </a:lnSpc>
                      </a:pPr>
                      <a:r>
                        <a:rPr sz="14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9050">
                      <a:solidFill>
                        <a:srgbClr val="FFFFFF"/>
                      </a:solidFill>
                      <a:prstDash val="solid"/>
                    </a:lnB>
                  </a:tcPr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07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5715">
                        <a:lnSpc>
                          <a:spcPts val="1540"/>
                        </a:lnSpc>
                      </a:pPr>
                      <a:r>
                        <a:rPr sz="14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</a:t>
                      </a:r>
                      <a:r>
                        <a:rPr sz="1400" spc="-2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14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мощ</a:t>
                      </a:r>
                      <a:r>
                        <a:rPr lang="ru-RU" sz="1400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20" name="object 20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27608" y="1542669"/>
            <a:ext cx="50355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1400" b="1" spc="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1400" b="1" dirty="0">
                <a:solidFill>
                  <a:srgbClr val="FF0000"/>
                </a:solidFill>
                <a:latin typeface="Times New Roman"/>
                <a:cs typeface="Times New Roman"/>
              </a:rPr>
              <a:t>002)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91970" y="179273"/>
            <a:ext cx="6973570" cy="16033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731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384935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50" dirty="0">
              <a:latin typeface="Times New Roman"/>
              <a:cs typeface="Times New Roman"/>
            </a:endParaRPr>
          </a:p>
          <a:p>
            <a:pPr marL="1949450">
              <a:lnSpc>
                <a:spcPct val="100000"/>
              </a:lnSpc>
            </a:pPr>
            <a:r>
              <a:rPr sz="1600" b="1" spc="-10" dirty="0">
                <a:latin typeface="Times New Roman"/>
                <a:cs typeface="Times New Roman"/>
              </a:rPr>
              <a:t>Добавлена таблица</a:t>
            </a:r>
            <a:r>
              <a:rPr sz="1600" b="1" spc="-5" dirty="0">
                <a:latin typeface="Times New Roman"/>
                <a:cs typeface="Times New Roman"/>
              </a:rPr>
              <a:t> 1002</a:t>
            </a:r>
            <a:endParaRPr sz="16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400" b="1" dirty="0">
                <a:solidFill>
                  <a:srgbClr val="FF0000"/>
                </a:solidFill>
                <a:latin typeface="Times New Roman"/>
                <a:cs typeface="Times New Roman"/>
              </a:rPr>
              <a:t>2.1. Центры </a:t>
            </a:r>
            <a:r>
              <a:rPr sz="1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(отделения, кабинеты) </a:t>
            </a:r>
            <a:r>
              <a:rPr sz="14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амбулаторной </a:t>
            </a:r>
            <a:r>
              <a:rPr sz="14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онкологической</a:t>
            </a:r>
            <a:r>
              <a:rPr sz="1400" b="1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b="1" spc="-10" dirty="0">
                <a:solidFill>
                  <a:srgbClr val="FF0000"/>
                </a:solidFill>
                <a:latin typeface="Times New Roman"/>
                <a:cs typeface="Times New Roman"/>
              </a:rPr>
              <a:t>помощи</a:t>
            </a:r>
            <a:endParaRPr sz="1400" dirty="0">
              <a:latin typeface="Times New Roman"/>
              <a:cs typeface="Times New Roman"/>
            </a:endParaRPr>
          </a:p>
          <a:p>
            <a:pPr marL="3489325">
              <a:lnSpc>
                <a:spcPct val="100000"/>
              </a:lnSpc>
            </a:pPr>
            <a:r>
              <a:rPr sz="1400" spc="-25" dirty="0">
                <a:solidFill>
                  <a:srgbClr val="FF0000"/>
                </a:solidFill>
                <a:latin typeface="Times New Roman"/>
                <a:cs typeface="Times New Roman"/>
              </a:rPr>
              <a:t>Коды </a:t>
            </a: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по </a:t>
            </a:r>
            <a:r>
              <a:rPr sz="14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ОКЕИ: единица </a:t>
            </a:r>
            <a:r>
              <a:rPr sz="1400" dirty="0">
                <a:solidFill>
                  <a:srgbClr val="FF0000"/>
                </a:solidFill>
                <a:latin typeface="Symbol"/>
                <a:cs typeface="Symbol"/>
              </a:rPr>
              <a:t></a:t>
            </a: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Times New Roman"/>
                <a:cs typeface="Times New Roman"/>
              </a:rPr>
              <a:t>642; </a:t>
            </a:r>
            <a:r>
              <a:rPr sz="1400" spc="-5" dirty="0">
                <a:solidFill>
                  <a:srgbClr val="FF0000"/>
                </a:solidFill>
                <a:latin typeface="Times New Roman"/>
                <a:cs typeface="Times New Roman"/>
              </a:rPr>
              <a:t>человек </a:t>
            </a: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–</a:t>
            </a:r>
            <a:r>
              <a:rPr sz="14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400" spc="5" dirty="0">
                <a:solidFill>
                  <a:srgbClr val="FF0000"/>
                </a:solidFill>
                <a:latin typeface="Times New Roman"/>
                <a:cs typeface="Times New Roman"/>
              </a:rPr>
              <a:t>792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578474" y="3886842"/>
            <a:ext cx="2520282" cy="2485787"/>
          </a:xfrm>
          <a:prstGeom prst="wedgeRoundRectCallout">
            <a:avLst>
              <a:gd name="adj1" fmla="val -83216"/>
              <a:gd name="adj2" fmla="val -76562"/>
              <a:gd name="adj3" fmla="val 16667"/>
            </a:avLst>
          </a:prstGeom>
          <a:solidFill>
            <a:srgbClr val="36F709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Сравнить со строками 64 и 138 таблицы 1001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плюс самостоятельные МО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802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165165" name="Group 30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085067418"/>
              </p:ext>
            </p:extLst>
          </p:nvPr>
        </p:nvGraphicFramePr>
        <p:xfrm>
          <a:off x="211712" y="803346"/>
          <a:ext cx="8686800" cy="4895852"/>
        </p:xfrm>
        <a:graphic>
          <a:graphicData uri="http://schemas.openxmlformats.org/drawingml/2006/table">
            <a:tbl>
              <a:tblPr/>
              <a:tblGrid>
                <a:gridCol w="2957249"/>
                <a:gridCol w="818286"/>
                <a:gridCol w="1421891"/>
                <a:gridCol w="1744687"/>
                <a:gridCol w="1744687"/>
              </a:tblGrid>
              <a:tr h="7498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подразделений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выездов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Амбулатории 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2264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Стоматологические установки 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Флюорографические установки 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Клинико-диагностические лаборатории 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Врачебные бригады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ФАПы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Фельдшерские пункты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Маммографические установки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Мобильные медицинские бригады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Мобильные медицинские комплексы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</a:tbl>
          </a:graphicData>
        </a:graphic>
      </p:graphicFrame>
      <p:sp>
        <p:nvSpPr>
          <p:cNvPr id="22592" name="Rectangle 286"/>
          <p:cNvSpPr>
            <a:spLocks noChangeArrowheads="1"/>
          </p:cNvSpPr>
          <p:nvPr/>
        </p:nvSpPr>
        <p:spPr bwMode="auto">
          <a:xfrm>
            <a:off x="2019300" y="231845"/>
            <a:ext cx="5105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3. Передвижные подразделения</a:t>
            </a:r>
          </a:p>
        </p:txBody>
      </p:sp>
      <p:sp>
        <p:nvSpPr>
          <p:cNvPr id="22593" name="Rectangle 290"/>
          <p:cNvSpPr>
            <a:spLocks noChangeArrowheads="1"/>
          </p:cNvSpPr>
          <p:nvPr/>
        </p:nvSpPr>
        <p:spPr bwMode="auto">
          <a:xfrm>
            <a:off x="211510" y="422345"/>
            <a:ext cx="2057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1003</a:t>
            </a:r>
          </a:p>
        </p:txBody>
      </p:sp>
      <p:sp>
        <p:nvSpPr>
          <p:cNvPr id="22594" name="Rectangle 297"/>
          <p:cNvSpPr>
            <a:spLocks noChangeArrowheads="1"/>
          </p:cNvSpPr>
          <p:nvPr/>
        </p:nvSpPr>
        <p:spPr bwMode="auto">
          <a:xfrm>
            <a:off x="180977" y="5798237"/>
            <a:ext cx="8763000" cy="1059763"/>
          </a:xfrm>
          <a:prstGeom prst="rect">
            <a:avLst/>
          </a:prstGeom>
          <a:solidFill>
            <a:schemeClr val="accent1">
              <a:lumMod val="20000"/>
              <a:lumOff val="80000"/>
              <a:alpha val="80000"/>
            </a:schemeClr>
          </a:solidFill>
          <a:ln>
            <a:noFill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Times New Roman" pitchFamily="18" charset="0"/>
              </a:rPr>
              <a:t>Если такие структуры имеются, то в графе 4 показывают общее </a:t>
            </a:r>
            <a:r>
              <a:rPr lang="ru-RU" altLang="ru-RU" sz="1400" dirty="0" smtClean="0">
                <a:latin typeface="Times New Roman" pitchFamily="18" charset="0"/>
              </a:rPr>
              <a:t>число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itchFamily="18" charset="0"/>
              </a:rPr>
              <a:t>соответствующих </a:t>
            </a:r>
            <a:r>
              <a:rPr lang="ru-RU" altLang="ru-RU" sz="1400" dirty="0">
                <a:latin typeface="Times New Roman" pitchFamily="18" charset="0"/>
              </a:rPr>
              <a:t>подразделений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latin typeface="Times New Roman" pitchFamily="18" charset="0"/>
              </a:rPr>
              <a:t>Мобильные медицинские комплексы – это специализированные автомобили-фургоны полностью укомплектованные медицинским оборудованием, мебелью и соответствующим лечебным инвентарем</a:t>
            </a:r>
            <a:endParaRPr lang="ru-RU" altLang="ru-RU" sz="1400" dirty="0">
              <a:latin typeface="Times New Roman" pitchFamily="18" charset="0"/>
            </a:endParaRPr>
          </a:p>
        </p:txBody>
      </p:sp>
      <p:sp>
        <p:nvSpPr>
          <p:cNvPr id="23619" name="Rectangle 298"/>
          <p:cNvSpPr>
            <a:spLocks noChangeArrowheads="1"/>
          </p:cNvSpPr>
          <p:nvPr/>
        </p:nvSpPr>
        <p:spPr bwMode="auto">
          <a:xfrm>
            <a:off x="5868144" y="2438399"/>
            <a:ext cx="3075833" cy="2805203"/>
          </a:xfrm>
          <a:prstGeom prst="wedgeRoundRectCallout">
            <a:avLst>
              <a:gd name="adj1" fmla="val -85838"/>
              <a:gd name="adj2" fmla="val -82179"/>
              <a:gd name="adj3" fmla="val 16667"/>
            </a:avLst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800" dirty="0"/>
              <a:t>В графе 3 отмечают наличие входящих подразделений, отделов, отделений или кабинетов в медицинской </a:t>
            </a:r>
            <a:r>
              <a:rPr lang="ru-RU" sz="1800" dirty="0" smtClean="0"/>
              <a:t>организации:</a:t>
            </a:r>
          </a:p>
          <a:p>
            <a:pPr marL="342900" indent="-342900">
              <a:defRPr/>
            </a:pPr>
            <a:r>
              <a:rPr lang="ru-RU" sz="1800" b="1" dirty="0" smtClean="0">
                <a:solidFill>
                  <a:srgbClr val="FF0000"/>
                </a:solidFill>
              </a:rPr>
              <a:t>есть </a:t>
            </a:r>
            <a:r>
              <a:rPr lang="ru-RU" sz="1800" b="1" dirty="0">
                <a:solidFill>
                  <a:srgbClr val="FF0000"/>
                </a:solidFill>
              </a:rPr>
              <a:t>– 1, нет – 0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91681" y="2141839"/>
            <a:ext cx="3528391" cy="2213372"/>
          </a:xfrm>
          <a:prstGeom prst="wedgeRoundRectCallout">
            <a:avLst>
              <a:gd name="adj1" fmla="val -67370"/>
              <a:gd name="adj2" fmla="val -108969"/>
              <a:gd name="adj3" fmla="val 16667"/>
            </a:avLst>
          </a:prstGeom>
          <a:solidFill>
            <a:srgbClr val="5BFF21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itchFamily="18" charset="0"/>
              </a:rPr>
              <a:t>В таблице 1003 показывают наличие передвижных подразделений (на транспортном средстве) медицинской организации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itchFamily="18" charset="0"/>
              </a:rPr>
              <a:t>(из таблицы 1001) </a:t>
            </a:r>
          </a:p>
        </p:txBody>
      </p:sp>
    </p:spTree>
    <p:extLst>
      <p:ext uri="{BB962C8B-B14F-4D97-AF65-F5344CB8AC3E}">
        <p14:creationId xmlns:p14="http://schemas.microsoft.com/office/powerpoint/2010/main" val="477127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33" y="1724801"/>
            <a:ext cx="8895211" cy="33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Ошибки переноса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/>
              <a:t>из одного ПО в другое</a:t>
            </a:r>
            <a:endParaRPr lang="ru-RU" b="1" dirty="0"/>
          </a:p>
        </p:txBody>
      </p:sp>
      <p:sp>
        <p:nvSpPr>
          <p:cNvPr id="4" name="Полилиния 3"/>
          <p:cNvSpPr/>
          <p:nvPr/>
        </p:nvSpPr>
        <p:spPr>
          <a:xfrm>
            <a:off x="2915816" y="4968588"/>
            <a:ext cx="6048672" cy="68580"/>
          </a:xfrm>
          <a:custGeom>
            <a:avLst/>
            <a:gdLst>
              <a:gd name="connsiteX0" fmla="*/ 0 w 899160"/>
              <a:gd name="connsiteY0" fmla="*/ 0 h 68580"/>
              <a:gd name="connsiteX1" fmla="*/ 289560 w 899160"/>
              <a:gd name="connsiteY1" fmla="*/ 7620 h 68580"/>
              <a:gd name="connsiteX2" fmla="*/ 480060 w 899160"/>
              <a:gd name="connsiteY2" fmla="*/ 22860 h 68580"/>
              <a:gd name="connsiteX3" fmla="*/ 541020 w 899160"/>
              <a:gd name="connsiteY3" fmla="*/ 53340 h 68580"/>
              <a:gd name="connsiteX4" fmla="*/ 617220 w 899160"/>
              <a:gd name="connsiteY4" fmla="*/ 60960 h 68580"/>
              <a:gd name="connsiteX5" fmla="*/ 655320 w 899160"/>
              <a:gd name="connsiteY5" fmla="*/ 68580 h 68580"/>
              <a:gd name="connsiteX6" fmla="*/ 754380 w 899160"/>
              <a:gd name="connsiteY6" fmla="*/ 53340 h 68580"/>
              <a:gd name="connsiteX7" fmla="*/ 815340 w 899160"/>
              <a:gd name="connsiteY7" fmla="*/ 30480 h 68580"/>
              <a:gd name="connsiteX8" fmla="*/ 853440 w 899160"/>
              <a:gd name="connsiteY8" fmla="*/ 22860 h 68580"/>
              <a:gd name="connsiteX9" fmla="*/ 899160 w 899160"/>
              <a:gd name="connsiteY9" fmla="*/ 7620 h 68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9160" h="68580">
                <a:moveTo>
                  <a:pt x="0" y="0"/>
                </a:moveTo>
                <a:lnTo>
                  <a:pt x="289560" y="7620"/>
                </a:lnTo>
                <a:cubicBezTo>
                  <a:pt x="428408" y="12492"/>
                  <a:pt x="393500" y="8433"/>
                  <a:pt x="480060" y="22860"/>
                </a:cubicBezTo>
                <a:cubicBezTo>
                  <a:pt x="497667" y="33424"/>
                  <a:pt x="518959" y="49946"/>
                  <a:pt x="541020" y="53340"/>
                </a:cubicBezTo>
                <a:cubicBezTo>
                  <a:pt x="566250" y="57222"/>
                  <a:pt x="591917" y="57586"/>
                  <a:pt x="617220" y="60960"/>
                </a:cubicBezTo>
                <a:cubicBezTo>
                  <a:pt x="630058" y="62672"/>
                  <a:pt x="642620" y="66040"/>
                  <a:pt x="655320" y="68580"/>
                </a:cubicBezTo>
                <a:cubicBezTo>
                  <a:pt x="672335" y="66149"/>
                  <a:pt x="735349" y="57569"/>
                  <a:pt x="754380" y="53340"/>
                </a:cubicBezTo>
                <a:cubicBezTo>
                  <a:pt x="773417" y="49109"/>
                  <a:pt x="798390" y="35565"/>
                  <a:pt x="815340" y="30480"/>
                </a:cubicBezTo>
                <a:cubicBezTo>
                  <a:pt x="827745" y="26758"/>
                  <a:pt x="840945" y="26268"/>
                  <a:pt x="853440" y="22860"/>
                </a:cubicBezTo>
                <a:cubicBezTo>
                  <a:pt x="868938" y="18633"/>
                  <a:pt x="899160" y="7620"/>
                  <a:pt x="899160" y="762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50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236"/>
            <a:ext cx="7056784" cy="3170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582948"/>
            <a:ext cx="6465912" cy="3275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Кольцо 4"/>
          <p:cNvSpPr/>
          <p:nvPr/>
        </p:nvSpPr>
        <p:spPr>
          <a:xfrm>
            <a:off x="2693368" y="440668"/>
            <a:ext cx="5544616" cy="2988332"/>
          </a:xfrm>
          <a:prstGeom prst="donut">
            <a:avLst>
              <a:gd name="adj" fmla="val 831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Кольцо 5"/>
          <p:cNvSpPr/>
          <p:nvPr/>
        </p:nvSpPr>
        <p:spPr>
          <a:xfrm>
            <a:off x="3635896" y="3726308"/>
            <a:ext cx="5544616" cy="2988332"/>
          </a:xfrm>
          <a:prstGeom prst="donut">
            <a:avLst>
              <a:gd name="adj" fmla="val 8314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33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71477" y="231845"/>
            <a:ext cx="8382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10. Сведения о санаторно-курортной организации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42890" y="621622"/>
            <a:ext cx="2057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1080</a:t>
            </a:r>
          </a:p>
        </p:txBody>
      </p:sp>
      <p:graphicFrame>
        <p:nvGraphicFramePr>
          <p:cNvPr id="193960" name="Group 42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892401373"/>
              </p:ext>
            </p:extLst>
          </p:nvPr>
        </p:nvGraphicFramePr>
        <p:xfrm>
          <a:off x="118080" y="921817"/>
          <a:ext cx="8839200" cy="5251457"/>
        </p:xfrm>
        <a:graphic>
          <a:graphicData uri="http://schemas.openxmlformats.org/drawingml/2006/table">
            <a:tbl>
              <a:tblPr/>
              <a:tblGrid>
                <a:gridCol w="5257800"/>
                <a:gridCol w="838200"/>
                <a:gridCol w="2743200"/>
              </a:tblGrid>
              <a:tr h="274337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1, нет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 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Круглогодовой санаторий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Сезонный санаторий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Однопрофильный санаторий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Многопрофильный санаторий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Санатории (для взрослых)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их них: для пациентов, больных туберкулезом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пациентов, больных заболеваниями последствиями травм спинного мозга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Санатории для детей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их них: для пациентов, больных туберкулезом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1005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пациентов, больных детским  церебральным параличом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Санатории для детей с родителями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их них: для пациентов, больных детским церебральным параличом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18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Санатории смешанного типа (для взрослых,  детей и/или детей с родителями)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Санатории-профилактории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для пациентов, больных туберкулезом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42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Санаторные оздоровительные лагеря круглогодичного действия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7">
                <a:tc>
                  <a:txBody>
                    <a:bodyPr/>
                    <a:lstStyle/>
                    <a:p>
                      <a:pPr marL="0" marR="0" lvl="0" indent="0" algn="just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Бальнеологические лечебницы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58" name="Rectangle 422"/>
          <p:cNvSpPr>
            <a:spLocks noChangeArrowheads="1"/>
          </p:cNvSpPr>
          <p:nvPr/>
        </p:nvSpPr>
        <p:spPr bwMode="auto">
          <a:xfrm>
            <a:off x="6291265" y="1182350"/>
            <a:ext cx="2590800" cy="3587621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Таблицу заполняют санаторно-курортные медицинские организации, находящиеся в </a:t>
            </a:r>
            <a:r>
              <a:rPr lang="ru-RU" altLang="ru-RU" sz="1600" b="1" dirty="0" smtClean="0">
                <a:latin typeface="Times New Roman" pitchFamily="18" charset="0"/>
              </a:rPr>
              <a:t>подчинении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 smtClean="0">
                <a:latin typeface="Times New Roman" pitchFamily="18" charset="0"/>
              </a:rPr>
              <a:t>Минздрава России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 smtClean="0">
                <a:latin typeface="Times New Roman" pitchFamily="18" charset="0"/>
              </a:rPr>
              <a:t>ОИВ субъекта Российской Федерации</a:t>
            </a:r>
          </a:p>
          <a:p>
            <a:pPr eaLnBrk="1" hangingPunct="1">
              <a:spcBef>
                <a:spcPct val="0"/>
              </a:spcBef>
            </a:pPr>
            <a:r>
              <a:rPr lang="ru-RU" altLang="ru-RU" sz="1600" b="1" dirty="0" smtClean="0">
                <a:latin typeface="Times New Roman" pitchFamily="18" charset="0"/>
              </a:rPr>
              <a:t>Муниципальные МО</a:t>
            </a:r>
            <a:endParaRPr lang="ru-RU" altLang="ru-RU" sz="1600" b="1" dirty="0">
              <a:latin typeface="Times New Roman" pitchFamily="18" charset="0"/>
            </a:endParaRPr>
          </a:p>
        </p:txBody>
      </p:sp>
      <p:sp>
        <p:nvSpPr>
          <p:cNvPr id="28759" name="Rectangle 214"/>
          <p:cNvSpPr>
            <a:spLocks noChangeArrowheads="1"/>
          </p:cNvSpPr>
          <p:nvPr/>
        </p:nvSpPr>
        <p:spPr bwMode="auto">
          <a:xfrm>
            <a:off x="6248400" y="5257800"/>
            <a:ext cx="2743200" cy="1368355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Деятельность этих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организаций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указывается в таблице 3150 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24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90" y="436565"/>
            <a:ext cx="1905000" cy="457200"/>
          </a:xfrm>
        </p:spPr>
        <p:txBody>
          <a:bodyPr/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2400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9700" name="Rectangle 14"/>
          <p:cNvSpPr>
            <a:spLocks noChangeArrowheads="1"/>
          </p:cNvSpPr>
          <p:nvPr/>
        </p:nvSpPr>
        <p:spPr bwMode="auto">
          <a:xfrm>
            <a:off x="1400177" y="238716"/>
            <a:ext cx="632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</a:rPr>
              <a:t>Родовспоможение на дому</a:t>
            </a:r>
            <a:endParaRPr lang="ru-RU" altLang="ru-RU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206309" name="Group 485"/>
          <p:cNvGraphicFramePr>
            <a:graphicFrameLocks noGrp="1"/>
          </p:cNvGraphicFramePr>
          <p:nvPr>
            <p:ph idx="1"/>
          </p:nvPr>
        </p:nvGraphicFramePr>
        <p:xfrm>
          <a:off x="228600" y="1219200"/>
          <a:ext cx="8458200" cy="4262034"/>
        </p:xfrm>
        <a:graphic>
          <a:graphicData uri="http://schemas.openxmlformats.org/drawingml/2006/table">
            <a:tbl>
              <a:tblPr/>
              <a:tblGrid>
                <a:gridCol w="6354763"/>
                <a:gridCol w="904875"/>
                <a:gridCol w="1198562"/>
              </a:tblGrid>
              <a:tr h="61894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Роды на дому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06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принято врачами и средним медицинским персоналом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Роды без последующей госпитализации родильниц (из стр. 1)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93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Закончили беременность на дому  в сроки 22-27 недель (из стр. 1)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детей, родившихся на дому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умерло в первые 0-168 часов жизни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34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Родилось детей без последующей госпитализации родильниц:                       живыми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умерло в первые 0-168 часов жизни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мертвыми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7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вакцинировано против туберкулеза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7" marB="45707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55" name="Rectangle 214"/>
          <p:cNvSpPr>
            <a:spLocks noChangeArrowheads="1"/>
          </p:cNvSpPr>
          <p:nvPr/>
        </p:nvSpPr>
        <p:spPr bwMode="auto">
          <a:xfrm>
            <a:off x="5148064" y="5589240"/>
            <a:ext cx="3445768" cy="1143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Строку 10 заполняют медицинские организации, вакцинирующие детей, родившихся на дому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227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7"/>
          <a:stretch/>
        </p:blipFill>
        <p:spPr bwMode="auto">
          <a:xfrm>
            <a:off x="528638" y="503238"/>
            <a:ext cx="8086725" cy="6240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3995936" y="1340768"/>
            <a:ext cx="3096344" cy="86409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Количество родов  только на дому</a:t>
            </a:r>
            <a:endParaRPr lang="ru-RU" dirty="0"/>
          </a:p>
        </p:txBody>
      </p:sp>
      <p:sp>
        <p:nvSpPr>
          <p:cNvPr id="7" name="Стрелка вправо 6"/>
          <p:cNvSpPr/>
          <p:nvPr/>
        </p:nvSpPr>
        <p:spPr>
          <a:xfrm>
            <a:off x="3635896" y="4509120"/>
            <a:ext cx="3096344" cy="86409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 госпитализации</a:t>
            </a:r>
            <a:endParaRPr lang="ru-RU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844081" y="2294239"/>
            <a:ext cx="3528391" cy="510778"/>
          </a:xfrm>
          <a:prstGeom prst="wedgeRoundRectCallout">
            <a:avLst>
              <a:gd name="adj1" fmla="val 103457"/>
              <a:gd name="adj2" fmla="val 633651"/>
              <a:gd name="adj3" fmla="val 16667"/>
            </a:avLst>
          </a:prstGeom>
          <a:solidFill>
            <a:srgbClr val="5BFF21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691681" y="2141839"/>
            <a:ext cx="3528391" cy="1736646"/>
          </a:xfrm>
          <a:prstGeom prst="wedgeRoundRectCallout">
            <a:avLst>
              <a:gd name="adj1" fmla="val 108208"/>
              <a:gd name="adj2" fmla="val 107031"/>
              <a:gd name="adj3" fmla="val 16667"/>
            </a:avLst>
          </a:prstGeom>
          <a:solidFill>
            <a:srgbClr val="5BFF21">
              <a:alpha val="80000"/>
            </a:srgb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Количество родов/ количество детей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FF0000"/>
                </a:solidFill>
                <a:latin typeface="Times New Roman" pitchFamily="18" charset="0"/>
              </a:rPr>
              <a:t>КОЛИЧЕСТВО МЕРТВОРОЖДЕНИЙ</a:t>
            </a:r>
            <a:endParaRPr lang="ru-RU" altLang="ru-RU" sz="2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939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228601"/>
            <a:ext cx="8839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Таблица 2510 «Профилактические осмотры и диспансеризация, проведенные медицинской организацией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»*</a:t>
            </a:r>
            <a:endParaRPr lang="ru-RU" alt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1972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392748"/>
              </p:ext>
            </p:extLst>
          </p:nvPr>
        </p:nvGraphicFramePr>
        <p:xfrm>
          <a:off x="228602" y="990602"/>
          <a:ext cx="8610601" cy="4765383"/>
        </p:xfrm>
        <a:graphic>
          <a:graphicData uri="http://schemas.openxmlformats.org/drawingml/2006/table">
            <a:tbl>
              <a:tblPr/>
              <a:tblGrid>
                <a:gridCol w="2355233"/>
                <a:gridCol w="635588"/>
                <a:gridCol w="712912"/>
                <a:gridCol w="712911"/>
                <a:gridCol w="711364"/>
                <a:gridCol w="810337"/>
                <a:gridCol w="456202"/>
                <a:gridCol w="355682"/>
                <a:gridCol w="355682"/>
                <a:gridCol w="397436"/>
                <a:gridCol w="355682"/>
                <a:gridCol w="375786"/>
                <a:gridCol w="375786"/>
              </a:tblGrid>
              <a:tr h="398264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сельских жителей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(гр. 5):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определены группы здоровья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23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2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9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0-14 лет включительно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из них: дети до 1 года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в возрасте 15-17 лет включительно 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23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детей 15-17 лет (стр.3) - юношей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Школьники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3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Контингенты взрослого населения (18 лет и старше) - всего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369">
                <a:tc>
                  <a:txBody>
                    <a:bodyPr/>
                    <a:lstStyle/>
                    <a:p>
                      <a:pPr marL="179388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6.1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434873"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диспансеризация определенных  групп взрослого населения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44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старше трудоспособного возраста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6.2.1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327">
                <a:tc>
                  <a:txBody>
                    <a:bodyPr/>
                    <a:lstStyle/>
                    <a:p>
                      <a:pPr marL="0" marR="0" lvl="1" indent="0" algn="l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(сумма строк 1, 3, 6) 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696" marR="426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924636" y="5934879"/>
            <a:ext cx="3987552" cy="776198"/>
          </a:xfrm>
          <a:prstGeom prst="rect">
            <a:avLst/>
          </a:prstGeom>
          <a:solidFill>
            <a:schemeClr val="bg2">
              <a:lumMod val="75000"/>
              <a:alpha val="8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  <a:cs typeface="Times New Roman" pitchFamily="18" charset="0"/>
              </a:rPr>
              <a:t>ВНИМАНИЕ!</a:t>
            </a:r>
          </a:p>
          <a:p>
            <a:pPr algn="ctr">
              <a:defRPr/>
            </a:pPr>
            <a:r>
              <a:rPr lang="ru-RU" b="1" dirty="0">
                <a:cs typeface="Times New Roman" pitchFamily="18" charset="0"/>
              </a:rPr>
              <a:t>Проверить арифметику!!!</a:t>
            </a: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04048" y="5934879"/>
            <a:ext cx="4026988" cy="776198"/>
          </a:xfrm>
          <a:prstGeom prst="rect">
            <a:avLst/>
          </a:prstGeom>
          <a:solidFill>
            <a:srgbClr val="5BFF21"/>
          </a:soli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b="1" dirty="0" smtClean="0">
                <a:cs typeface="Times New Roman" pitchFamily="18" charset="0"/>
              </a:rPr>
              <a:t>* - включая сведения таблицы 2516</a:t>
            </a:r>
            <a:endParaRPr lang="ru-RU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739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8750" t="20625" r="16797" b="10000"/>
          <a:stretch>
            <a:fillRect/>
          </a:stretch>
        </p:blipFill>
        <p:spPr bwMode="auto">
          <a:xfrm>
            <a:off x="0" y="0"/>
            <a:ext cx="785818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 l="18359" t="49062" r="16015" b="24688"/>
          <a:stretch>
            <a:fillRect/>
          </a:stretch>
        </p:blipFill>
        <p:spPr bwMode="auto">
          <a:xfrm>
            <a:off x="214282" y="4500570"/>
            <a:ext cx="800105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3714744" y="4071942"/>
            <a:ext cx="2928958" cy="157163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25908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</a:t>
            </a:r>
            <a:r>
              <a:rPr lang="ru-RU" sz="1400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spc="-2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491865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23919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788027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508116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372225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64323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956422" y="2093341"/>
            <a:ext cx="0" cy="2103755"/>
          </a:xfrm>
          <a:custGeom>
            <a:avLst/>
            <a:gdLst/>
            <a:ahLst/>
            <a:cxnLst/>
            <a:rect l="l" t="t" r="r" b="b"/>
            <a:pathLst>
              <a:path h="2103754">
                <a:moveTo>
                  <a:pt x="0" y="0"/>
                </a:moveTo>
                <a:lnTo>
                  <a:pt x="0" y="210362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157973" y="2099691"/>
            <a:ext cx="1597025" cy="0"/>
          </a:xfrm>
          <a:custGeom>
            <a:avLst/>
            <a:gdLst/>
            <a:ahLst/>
            <a:cxnLst/>
            <a:rect l="l" t="t" r="r" b="b"/>
            <a:pathLst>
              <a:path w="1597025">
                <a:moveTo>
                  <a:pt x="0" y="0"/>
                </a:moveTo>
                <a:lnTo>
                  <a:pt x="15968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77214" y="2648330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77214" y="2831210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77214" y="3182492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77214" y="3758565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3564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748521" y="1910460"/>
            <a:ext cx="0" cy="2286635"/>
          </a:xfrm>
          <a:custGeom>
            <a:avLst/>
            <a:gdLst/>
            <a:ahLst/>
            <a:cxnLst/>
            <a:rect l="l" t="t" r="r" b="b"/>
            <a:pathLst>
              <a:path h="2286635">
                <a:moveTo>
                  <a:pt x="0" y="0"/>
                </a:moveTo>
                <a:lnTo>
                  <a:pt x="0" y="2286508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77214" y="1916810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77214" y="4190619"/>
            <a:ext cx="8077834" cy="0"/>
          </a:xfrm>
          <a:custGeom>
            <a:avLst/>
            <a:gdLst/>
            <a:ahLst/>
            <a:cxnLst/>
            <a:rect l="l" t="t" r="r" b="b"/>
            <a:pathLst>
              <a:path w="8077834">
                <a:moveTo>
                  <a:pt x="0" y="0"/>
                </a:moveTo>
                <a:lnTo>
                  <a:pt x="8077657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618865" y="1976247"/>
            <a:ext cx="177165" cy="2133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3175">
              <a:lnSpc>
                <a:spcPts val="1530"/>
              </a:lnSpc>
            </a:pP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538092" y="2189607"/>
            <a:ext cx="338455" cy="2133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530"/>
              </a:lnSpc>
            </a:pP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400" spc="1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ро</a:t>
            </a:r>
            <a:endParaRPr sz="1400" dirty="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18865" y="2402967"/>
            <a:ext cx="189865" cy="19685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35"/>
              </a:lnSpc>
            </a:pPr>
            <a:r>
              <a:rPr sz="1400" dirty="0">
                <a:solidFill>
                  <a:srgbClr val="FF0000"/>
                </a:solidFill>
                <a:latin typeface="Times New Roman"/>
                <a:cs typeface="Times New Roman"/>
              </a:rPr>
              <a:t>ки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98214" y="2111882"/>
            <a:ext cx="754380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Подлежало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50029" y="2294763"/>
            <a:ext cx="625475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spc="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см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900803" y="2020442"/>
            <a:ext cx="494665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21590">
              <a:lnSpc>
                <a:spcPts val="1310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200" spc="-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900803" y="2203323"/>
            <a:ext cx="571500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сельских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879466" y="2386202"/>
            <a:ext cx="536575" cy="169545"/>
          </a:xfrm>
          <a:custGeom>
            <a:avLst/>
            <a:gdLst/>
            <a:ahLst/>
            <a:cxnLst/>
            <a:rect l="l" t="t" r="r" b="b"/>
            <a:pathLst>
              <a:path w="536575" h="169544">
                <a:moveTo>
                  <a:pt x="0" y="169163"/>
                </a:moveTo>
                <a:lnTo>
                  <a:pt x="536448" y="169163"/>
                </a:lnTo>
                <a:lnTo>
                  <a:pt x="53644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4788027" y="1916810"/>
            <a:ext cx="720090" cy="73152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92075">
              <a:lnSpc>
                <a:spcPct val="100000"/>
              </a:lnSpc>
              <a:spcBef>
                <a:spcPts val="5"/>
              </a:spcBef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жителей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520942" y="2020442"/>
            <a:ext cx="494665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20955">
              <a:lnSpc>
                <a:spcPts val="1310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200" spc="-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520942" y="2203323"/>
            <a:ext cx="570865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сельских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500367" y="2386202"/>
            <a:ext cx="536575" cy="169545"/>
          </a:xfrm>
          <a:custGeom>
            <a:avLst/>
            <a:gdLst/>
            <a:ahLst/>
            <a:cxnLst/>
            <a:rect l="l" t="t" r="r" b="b"/>
            <a:pathLst>
              <a:path w="536575" h="169544">
                <a:moveTo>
                  <a:pt x="0" y="169163"/>
                </a:moveTo>
                <a:lnTo>
                  <a:pt x="536447" y="169163"/>
                </a:lnTo>
                <a:lnTo>
                  <a:pt x="53644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372225" y="1916810"/>
            <a:ext cx="792480" cy="73152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800">
              <a:latin typeface="Times New Roman"/>
              <a:cs typeface="Times New Roman"/>
            </a:endParaRPr>
          </a:p>
          <a:p>
            <a:pPr marL="128905">
              <a:lnSpc>
                <a:spcPct val="100000"/>
              </a:lnSpc>
              <a:spcBef>
                <a:spcPts val="5"/>
              </a:spcBef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жителей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7304785" y="1923160"/>
            <a:ext cx="1309370" cy="1701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340"/>
              </a:lnSpc>
            </a:pP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Выявлена</a:t>
            </a:r>
            <a:r>
              <a:rPr sz="12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патология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588508" y="2111882"/>
            <a:ext cx="716915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см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105140" y="2106041"/>
            <a:ext cx="508634" cy="17526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21590">
              <a:lnSpc>
                <a:spcPts val="1355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2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011414" y="2294763"/>
            <a:ext cx="721360" cy="169545"/>
          </a:xfrm>
          <a:custGeom>
            <a:avLst/>
            <a:gdLst/>
            <a:ahLst/>
            <a:cxnLst/>
            <a:rect l="l" t="t" r="r" b="b"/>
            <a:pathLst>
              <a:path w="721359" h="169544">
                <a:moveTo>
                  <a:pt x="0" y="169163"/>
                </a:moveTo>
                <a:lnTo>
                  <a:pt x="720851" y="169163"/>
                </a:lnTo>
                <a:lnTo>
                  <a:pt x="720851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7377810" y="2265679"/>
            <a:ext cx="1364615" cy="208279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12700" rIns="0" bIns="0" rtlCol="0">
            <a:spAutoFit/>
          </a:bodyPr>
          <a:lstStyle/>
          <a:p>
            <a:pPr marL="635">
              <a:lnSpc>
                <a:spcPct val="100000"/>
              </a:lnSpc>
              <a:spcBef>
                <a:spcPts val="100"/>
              </a:spcBef>
              <a:tabLst>
                <a:tab pos="635000" algn="l"/>
              </a:tabLst>
            </a:pP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Всего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сельских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105140" y="2477642"/>
            <a:ext cx="534035" cy="16446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95"/>
              </a:lnSpc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ит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087372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2049526" y="2631694"/>
            <a:ext cx="14363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707257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3669791" y="2631694"/>
            <a:ext cx="2482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4356353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4319015" y="2631694"/>
            <a:ext cx="462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147690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5110607" y="2631694"/>
            <a:ext cx="3911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940552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5903340" y="2631694"/>
            <a:ext cx="462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6768592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/>
          <p:nvPr/>
        </p:nvSpPr>
        <p:spPr>
          <a:xfrm>
            <a:off x="6731507" y="2631694"/>
            <a:ext cx="4267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7560691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7523733" y="2631694"/>
            <a:ext cx="4267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8352790" y="2660523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8316214" y="2631694"/>
            <a:ext cx="42608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729005" y="2927604"/>
            <a:ext cx="1850389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5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Осмотрено пациентов:</a:t>
            </a:r>
            <a:r>
              <a:rPr sz="12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3707257" y="2927604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3491865" y="2831210"/>
            <a:ext cx="432434" cy="35179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800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3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09777" y="3299840"/>
            <a:ext cx="454659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5"/>
              </a:lnSpc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2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09777" y="3482721"/>
            <a:ext cx="2235200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5"/>
              </a:lnSpc>
            </a:pP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мальчиков</a:t>
            </a:r>
            <a:r>
              <a:rPr sz="12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(урологом-андрологом)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3612769" y="3391280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3491865" y="3182492"/>
            <a:ext cx="432434" cy="576580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25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marL="121285">
              <a:lnSpc>
                <a:spcPct val="100000"/>
              </a:lnSpc>
              <a:spcBef>
                <a:spcPts val="5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1.1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748055" y="3807967"/>
            <a:ext cx="0" cy="127000"/>
          </a:xfrm>
          <a:custGeom>
            <a:avLst/>
            <a:gdLst/>
            <a:ahLst/>
            <a:cxnLst/>
            <a:rect l="l" t="t" r="r" b="b"/>
            <a:pathLst>
              <a:path h="127000">
                <a:moveTo>
                  <a:pt x="0" y="0"/>
                </a:moveTo>
                <a:lnTo>
                  <a:pt x="0" y="126491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48055" y="3934459"/>
            <a:ext cx="2226310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55244">
              <a:lnSpc>
                <a:spcPts val="1315"/>
              </a:lnSpc>
            </a:pP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девочек</a:t>
            </a:r>
            <a:r>
              <a:rPr sz="12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(акушером-гинекологом)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3612769" y="3871467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3491865" y="3758565"/>
            <a:ext cx="432434" cy="432434"/>
          </a:xfrm>
          <a:prstGeom prst="rect">
            <a:avLst/>
          </a:prstGeom>
          <a:ln w="12700">
            <a:solidFill>
              <a:srgbClr val="000000"/>
            </a:solidFill>
          </a:ln>
        </p:spPr>
        <p:txBody>
          <a:bodyPr vert="horz" wrap="square" lIns="0" tIns="96520" rIns="0" bIns="0" rtlCol="0">
            <a:spAutoFit/>
          </a:bodyPr>
          <a:lstStyle/>
          <a:p>
            <a:pPr marL="121285">
              <a:lnSpc>
                <a:spcPct val="100000"/>
              </a:lnSpc>
              <a:spcBef>
                <a:spcPts val="76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1.2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618540" y="849884"/>
            <a:ext cx="8204200" cy="1002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" algn="ctr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Добавлена новая таблица 2511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Профилактические </a:t>
            </a:r>
            <a:r>
              <a:rPr sz="1200" b="1" spc="-1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осмотры </a:t>
            </a:r>
            <a:r>
              <a:rPr sz="12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2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возрасте </a:t>
            </a:r>
            <a:r>
              <a:rPr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sz="12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</a:t>
            </a:r>
            <a:r>
              <a:rPr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sz="1200" b="1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сохранения их репродуктивного</a:t>
            </a:r>
            <a:r>
              <a:rPr sz="1200" b="1" spc="14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  <a:tabLst>
                <a:tab pos="6165850" algn="l"/>
              </a:tabLst>
            </a:pPr>
            <a:r>
              <a:rPr sz="1000" b="1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(2511)</a:t>
            </a:r>
            <a:r>
              <a:rPr sz="1000" b="1" spc="-5" dirty="0">
                <a:solidFill>
                  <a:srgbClr val="FF0000"/>
                </a:solidFill>
                <a:latin typeface="Arial"/>
                <a:cs typeface="Arial"/>
              </a:rPr>
              <a:t>	</a:t>
            </a:r>
            <a:r>
              <a:rPr sz="1000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Коды </a:t>
            </a:r>
            <a:r>
              <a:rPr sz="10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ОКЕИ: </a:t>
            </a:r>
            <a:r>
              <a:rPr sz="1000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</a:t>
            </a:r>
            <a:r>
              <a:rPr sz="1000" spc="-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</a:t>
            </a:r>
            <a:r>
              <a:rPr sz="1000" spc="7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792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70" name="Rectangle 485"/>
          <p:cNvSpPr>
            <a:spLocks noChangeArrowheads="1"/>
          </p:cNvSpPr>
          <p:nvPr/>
        </p:nvSpPr>
        <p:spPr bwMode="auto">
          <a:xfrm>
            <a:off x="2791777" y="4509120"/>
            <a:ext cx="3581400" cy="106754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 smtClean="0">
                <a:cs typeface="Arial" panose="020B0604020202020204" pitchFamily="34" charset="0"/>
              </a:rPr>
              <a:t>равна</a:t>
            </a:r>
            <a:endParaRPr lang="ru-RU" sz="1800" b="1" dirty="0">
              <a:cs typeface="Arial" panose="020B0604020202020204" pitchFamily="34" charset="0"/>
            </a:endParaRP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</a:t>
            </a:r>
            <a:r>
              <a:rPr lang="ru-RU" sz="1800" dirty="0" smtClean="0">
                <a:cs typeface="Arial" panose="020B0604020202020204" pitchFamily="34" charset="0"/>
              </a:rPr>
              <a:t>1.1 </a:t>
            </a:r>
            <a:r>
              <a:rPr lang="ru-RU" sz="1800" dirty="0">
                <a:cs typeface="Arial" panose="020B0604020202020204" pitchFamily="34" charset="0"/>
              </a:rPr>
              <a:t>+ </a:t>
            </a:r>
            <a:r>
              <a:rPr lang="ru-RU" sz="1800" dirty="0" smtClean="0">
                <a:cs typeface="Arial" panose="020B0604020202020204" pitchFamily="34" charset="0"/>
              </a:rPr>
              <a:t>1.2</a:t>
            </a:r>
            <a:endParaRPr lang="ru-RU" sz="1800" dirty="0">
              <a:cs typeface="Arial" panose="020B0604020202020204" pitchFamily="34" charset="0"/>
            </a:endParaRPr>
          </a:p>
        </p:txBody>
      </p:sp>
      <p:sp>
        <p:nvSpPr>
          <p:cNvPr id="71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77813" y="128677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60063" y="563563"/>
            <a:ext cx="19050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2513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aphicFrame>
        <p:nvGraphicFramePr>
          <p:cNvPr id="210411" name="Group 49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2486152"/>
              </p:ext>
            </p:extLst>
          </p:nvPr>
        </p:nvGraphicFramePr>
        <p:xfrm>
          <a:off x="12702" y="884213"/>
          <a:ext cx="9118601" cy="5913221"/>
        </p:xfrm>
        <a:graphic>
          <a:graphicData uri="http://schemas.openxmlformats.org/drawingml/2006/table">
            <a:tbl>
              <a:tblPr/>
              <a:tblGrid>
                <a:gridCol w="3251200">
                  <a:extLst>
                    <a:ext uri="{9D8B030D-6E8A-4147-A177-3AD203B41FA5}"/>
                  </a:extLst>
                </a:gridCol>
                <a:gridCol w="433715">
                  <a:extLst>
                    <a:ext uri="{9D8B030D-6E8A-4147-A177-3AD203B41FA5}"/>
                  </a:extLst>
                </a:gridCol>
                <a:gridCol w="749474">
                  <a:extLst>
                    <a:ext uri="{9D8B030D-6E8A-4147-A177-3AD203B41FA5}"/>
                  </a:extLst>
                </a:gridCol>
                <a:gridCol w="811931">
                  <a:extLst>
                    <a:ext uri="{9D8B030D-6E8A-4147-A177-3AD203B41FA5}"/>
                  </a:extLst>
                </a:gridCol>
                <a:gridCol w="704862"/>
                <a:gridCol w="1122719">
                  <a:extLst>
                    <a:ext uri="{9D8B030D-6E8A-4147-A177-3AD203B41FA5}"/>
                  </a:extLst>
                </a:gridCol>
                <a:gridCol w="1291424">
                  <a:extLst>
                    <a:ext uri="{9D8B030D-6E8A-4147-A177-3AD203B41FA5}"/>
                  </a:extLst>
                </a:gridCol>
                <a:gridCol w="753276"/>
              </a:tblGrid>
              <a:tr h="30476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3 – гр. 4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Выявлен туберкулез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57228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сельских жителей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Гр. 5 – гр. 6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пациентов, всего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детей:  1- 7 лет включительно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8 - 14 лет включительно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15-17 лет включительно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45722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осмотренных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(стр.1)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обследовано:</a:t>
                      </a:r>
                    </a:p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флюорографически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274330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бактериоскопически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579160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осмотренных детей (стр.1.1 + 1.2 + 1.3)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проведены: 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854677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бактерий с 2 туберкулиновыми единицами очищенного туберкулина в стандартном разведении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640073">
                <a:tc>
                  <a:txBody>
                    <a:bodyPr/>
                    <a:lstStyle/>
                    <a:p>
                      <a:pPr marL="457200" marR="0" lvl="1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иммунодиагностика с применением аллергена туберкулезного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рекомбинантного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стандартном разведении</a:t>
                      </a: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  <a:tr h="457193"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рентгенологическое (флюорографическое) исследование органов грудной клетки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T="45716" marB="45716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T="45716" marB="4571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10405" name="Rectangle 485"/>
          <p:cNvSpPr>
            <a:spLocks noChangeArrowheads="1"/>
          </p:cNvSpPr>
          <p:nvPr/>
        </p:nvSpPr>
        <p:spPr bwMode="auto">
          <a:xfrm>
            <a:off x="4800600" y="3657600"/>
            <a:ext cx="3581400" cy="106754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Строка 1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больше (равна)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2 + 3</a:t>
            </a:r>
          </a:p>
        </p:txBody>
      </p:sp>
      <p:sp>
        <p:nvSpPr>
          <p:cNvPr id="9" name="Rectangle 485"/>
          <p:cNvSpPr>
            <a:spLocks noChangeArrowheads="1"/>
          </p:cNvSpPr>
          <p:nvPr/>
        </p:nvSpPr>
        <p:spPr bwMode="auto">
          <a:xfrm>
            <a:off x="4800600" y="5029201"/>
            <a:ext cx="3581400" cy="135212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Сумма строк 1.1 + 1.2 + 1.3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b="1" dirty="0">
                <a:cs typeface="Arial" panose="020B0604020202020204" pitchFamily="34" charset="0"/>
              </a:rPr>
              <a:t>равна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сумме строк 4 + 5 + 6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разницу - пояснить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851920" y="65017"/>
            <a:ext cx="5322924" cy="7503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latin typeface="Times New Roman" pitchFamily="18" charset="0"/>
              </a:rPr>
              <a:t>ВНИМАНИЕ! МЕЖФОРМЕННЫЙ КОНТРОЛЬ</a:t>
            </a:r>
          </a:p>
          <a:p>
            <a:pPr algn="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latin typeface="Times New Roman" pitchFamily="18" charset="0"/>
              </a:rPr>
              <a:t>с Формой №30-село, Формой  №33</a:t>
            </a:r>
          </a:p>
        </p:txBody>
      </p:sp>
      <p:sp>
        <p:nvSpPr>
          <p:cNvPr id="13" name="Rectangle 485"/>
          <p:cNvSpPr>
            <a:spLocks noChangeArrowheads="1"/>
          </p:cNvSpPr>
          <p:nvPr/>
        </p:nvSpPr>
        <p:spPr bwMode="auto">
          <a:xfrm>
            <a:off x="25400" y="1109663"/>
            <a:ext cx="4572000" cy="762000"/>
          </a:xfrm>
          <a:prstGeom prst="rect">
            <a:avLst/>
          </a:prstGeom>
          <a:solidFill>
            <a:srgbClr val="36F70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Сведения включаются</a:t>
            </a:r>
          </a:p>
          <a:p>
            <a:pPr marL="342900" indent="-342900" algn="ctr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800" dirty="0">
                <a:cs typeface="Arial" panose="020B0604020202020204" pitchFamily="34" charset="0"/>
              </a:rPr>
              <a:t>только 1 раз в году по основному методу</a:t>
            </a: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211510" y="1314"/>
            <a:ext cx="367032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  <a:latin typeface="Times New Roman" pitchFamily="18" charset="0"/>
              </a:rPr>
              <a:t>Целевые осмотры на туберкулез</a:t>
            </a:r>
            <a:r>
              <a:rPr lang="ru-RU" altLang="ru-RU" sz="18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5423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77813" y="128677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1"/>
          <a:stretch/>
        </p:blipFill>
        <p:spPr bwMode="auto">
          <a:xfrm>
            <a:off x="34643" y="519202"/>
            <a:ext cx="9142292" cy="287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3" y="4365104"/>
            <a:ext cx="9073008" cy="1847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Кольцо 3"/>
          <p:cNvSpPr/>
          <p:nvPr/>
        </p:nvSpPr>
        <p:spPr>
          <a:xfrm>
            <a:off x="7380312" y="2060848"/>
            <a:ext cx="1584176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20" y="38708"/>
            <a:ext cx="5184576" cy="720080"/>
          </a:xfrm>
          <a:prstGeom prst="rect">
            <a:avLst/>
          </a:prstGeom>
          <a:solidFill>
            <a:srgbClr val="36F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формой 33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99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76226" y="99672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52845"/>
            <a:ext cx="19050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2514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771717" y="145778"/>
            <a:ext cx="6248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</a:rPr>
              <a:t>Целевые осмотры на </a:t>
            </a:r>
            <a:r>
              <a:rPr lang="ru-RU" altLang="ru-RU" sz="2400" b="1" dirty="0" err="1">
                <a:solidFill>
                  <a:schemeClr val="bg1"/>
                </a:solidFill>
                <a:latin typeface="Times New Roman" pitchFamily="18" charset="0"/>
              </a:rPr>
              <a:t>онкопатологию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1447" name="Group 50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668366"/>
              </p:ext>
            </p:extLst>
          </p:nvPr>
        </p:nvGraphicFramePr>
        <p:xfrm>
          <a:off x="190500" y="1009531"/>
          <a:ext cx="8763000" cy="4985894"/>
        </p:xfrm>
        <a:graphic>
          <a:graphicData uri="http://schemas.openxmlformats.org/drawingml/2006/table">
            <a:tbl>
              <a:tblPr/>
              <a:tblGrid>
                <a:gridCol w="4398963"/>
                <a:gridCol w="547687"/>
                <a:gridCol w="920750"/>
                <a:gridCol w="990600"/>
                <a:gridCol w="914400"/>
                <a:gridCol w="990600"/>
              </a:tblGrid>
              <a:tr h="74980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направлено в онкологические учреждения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9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мужчины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женщины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Осмотрено с целью выявления онкологической патологии, всего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 в смотровых кабинетах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женских консультациях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 осмотрено: при реализации скрининговых программ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(профилактических осмотрах) отдельных контингентов населения (кроме пациентов с хроническими заболеваниями)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 диспансеризации пациентов с хроническими заболеваниями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стр.1: направлено: на цитологическое исследование 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гистологическое исследование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1448" name="Rectangle 504"/>
          <p:cNvSpPr>
            <a:spLocks noChangeArrowheads="1"/>
          </p:cNvSpPr>
          <p:nvPr/>
        </p:nvSpPr>
        <p:spPr bwMode="auto">
          <a:xfrm>
            <a:off x="5334000" y="3124200"/>
            <a:ext cx="3581400" cy="14478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В данной таблице, указываются </a:t>
            </a:r>
            <a:r>
              <a:rPr lang="ru-RU" sz="1600" b="1" dirty="0">
                <a:solidFill>
                  <a:srgbClr val="FF0000"/>
                </a:solidFill>
                <a:cs typeface="Arial" pitchFamily="34" charset="0"/>
              </a:rPr>
              <a:t>только</a:t>
            </a:r>
            <a:r>
              <a:rPr lang="ru-RU" sz="1600" b="1" dirty="0">
                <a:cs typeface="Arial" pitchFamily="34" charset="0"/>
              </a:rPr>
              <a:t> целевые осмотры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Строка 1 может быть больше суммы строк 2+3</a:t>
            </a: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67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4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52400" y="609600"/>
            <a:ext cx="8763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При заполнении ФФСН №30 следует иметь в виду</a:t>
            </a:r>
            <a:r>
              <a:rPr lang="ru-RU" sz="1800" b="1" dirty="0" smtClean="0">
                <a:latin typeface="Times New Roman" pitchFamily="18" charset="0"/>
              </a:rPr>
              <a:t>: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800" b="1" dirty="0" smtClean="0">
              <a:latin typeface="Times New Roman" pitchFamily="18" charset="0"/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</a:rPr>
              <a:t>форма федерального статистического наблюдения № 30 составляется всеми медицинскими организациями, входящими в </a:t>
            </a:r>
            <a:r>
              <a:rPr lang="ru-RU" sz="1800" b="1" dirty="0" smtClean="0">
                <a:solidFill>
                  <a:srgbClr val="990033"/>
                </a:solidFill>
                <a:latin typeface="Times New Roman" pitchFamily="18" charset="0"/>
              </a:rPr>
              <a:t>номенклатуру медицинских организаций</a:t>
            </a:r>
            <a:r>
              <a:rPr lang="ru-RU" sz="1800" dirty="0" smtClean="0">
                <a:latin typeface="Times New Roman" pitchFamily="18" charset="0"/>
              </a:rPr>
              <a:t> (приказ Минздрава России от 06.08.2013 № 529н, зарегистрирован в Министерстве юстиции Российской Федерации 13.09.2013 № 29950) 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>
              <a:latin typeface="Times New Roman" pitchFamily="18" charset="0"/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dirty="0" smtClean="0">
                <a:latin typeface="Times New Roman" pitchFamily="18" charset="0"/>
              </a:rPr>
              <a:t>Клиники ВУЗов и НИИ также заполняют форму</a:t>
            </a:r>
            <a:r>
              <a:rPr lang="en-US" sz="1800" dirty="0" smtClean="0">
                <a:latin typeface="Times New Roman" pitchFamily="18" charset="0"/>
              </a:rPr>
              <a:t> (</a:t>
            </a:r>
            <a:r>
              <a:rPr lang="ru-RU" sz="1800" dirty="0" smtClean="0">
                <a:latin typeface="Times New Roman" pitchFamily="18" charset="0"/>
              </a:rPr>
              <a:t>независимо от подчинения)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endParaRPr lang="ru-RU" sz="1800" dirty="0" smtClean="0">
              <a:latin typeface="Times New Roman" pitchFamily="18" charset="0"/>
            </a:endParaRP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ru-RU" sz="1800" b="1" dirty="0" smtClean="0">
                <a:solidFill>
                  <a:srgbClr val="990033"/>
                </a:solidFill>
                <a:latin typeface="Times New Roman" pitchFamily="18" charset="0"/>
              </a:rPr>
              <a:t>ФФСН №30 заполняется всеми юридическими лицами в целом по организации, включая структурные подразделения (районные больницы, участковые больницы, амбулатории, филиалы, обособленные подразделения); каждым структурным подразделением юридического лица и отдельно по юридическому лицу без учета структурных подразделений</a:t>
            </a:r>
          </a:p>
          <a:p>
            <a:pPr marL="365760" indent="-283464" eaLnBrk="1" fontAlgn="auto" hangingPunct="1">
              <a:lnSpc>
                <a:spcPct val="8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1800" dirty="0" smtClean="0">
                <a:latin typeface="Times New Roman" pitchFamily="18" charset="0"/>
              </a:rPr>
              <a:t>Например,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044990"/>
              </p:ext>
            </p:extLst>
          </p:nvPr>
        </p:nvGraphicFramePr>
        <p:xfrm>
          <a:off x="242890" y="3965684"/>
          <a:ext cx="4267200" cy="2286072"/>
        </p:xfrm>
        <a:graphic>
          <a:graphicData uri="http://schemas.openxmlformats.org/drawingml/2006/table">
            <a:tbl>
              <a:tblPr/>
              <a:tblGrid>
                <a:gridCol w="4267200"/>
              </a:tblGrid>
              <a:tr h="622969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Свод по юридическому лицу (районная больница</a:t>
                      </a:r>
                    </a:p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(центральная)), включая структурные подразделения: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районная больница (центральная)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районная больница</a:t>
                      </a: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участковая больница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амбулатория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908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филиал,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обособленное подразделение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19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70762179"/>
              </p:ext>
            </p:extLst>
          </p:nvPr>
        </p:nvGraphicFramePr>
        <p:xfrm>
          <a:off x="4788024" y="4572001"/>
          <a:ext cx="4127376" cy="1066800"/>
        </p:xfrm>
        <a:graphic>
          <a:graphicData uri="http://schemas.openxmlformats.org/drawingml/2006/table">
            <a:tbl>
              <a:tblPr/>
              <a:tblGrid>
                <a:gridCol w="4127376"/>
              </a:tblGrid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Фтизиопульмонологический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центр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фтизиопульмонологический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центр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филиал центра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68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28005"/>
            <a:ext cx="19050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251</a:t>
            </a:r>
            <a:r>
              <a:rPr lang="en-US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6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90500" y="160338"/>
            <a:ext cx="876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chemeClr val="bg1"/>
                </a:solidFill>
                <a:latin typeface="Times New Roman" pitchFamily="18" charset="0"/>
              </a:rPr>
              <a:t>Обязательные предварительные и периодические осмотры, проведенные медицинской организацией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из таблицы 2510 </a:t>
            </a:r>
            <a:r>
              <a:rPr lang="ru-RU" altLang="ru-RU" sz="1800" dirty="0"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1447" name="Group 50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94498962"/>
              </p:ext>
            </p:extLst>
          </p:nvPr>
        </p:nvGraphicFramePr>
        <p:xfrm>
          <a:off x="152400" y="1219200"/>
          <a:ext cx="8766176" cy="4834509"/>
        </p:xfrm>
        <a:graphic>
          <a:graphicData uri="http://schemas.openxmlformats.org/drawingml/2006/table">
            <a:tbl>
              <a:tblPr/>
              <a:tblGrid>
                <a:gridCol w="2133755">
                  <a:extLst>
                    <a:ext uri="{9D8B030D-6E8A-4147-A177-3AD203B41FA5}"/>
                  </a:extLst>
                </a:gridCol>
                <a:gridCol w="609644">
                  <a:extLst>
                    <a:ext uri="{9D8B030D-6E8A-4147-A177-3AD203B41FA5}"/>
                  </a:extLst>
                </a:gridCol>
                <a:gridCol w="838001">
                  <a:extLst>
                    <a:ext uri="{9D8B030D-6E8A-4147-A177-3AD203B41FA5}"/>
                  </a:extLst>
                </a:gridCol>
                <a:gridCol w="914726">
                  <a:extLst>
                    <a:ext uri="{9D8B030D-6E8A-4147-A177-3AD203B41FA5}"/>
                  </a:extLst>
                </a:gridCol>
                <a:gridCol w="838261">
                  <a:extLst>
                    <a:ext uri="{9D8B030D-6E8A-4147-A177-3AD203B41FA5}"/>
                  </a:extLst>
                </a:gridCol>
                <a:gridCol w="914466">
                  <a:extLst>
                    <a:ext uri="{9D8B030D-6E8A-4147-A177-3AD203B41FA5}"/>
                  </a:extLst>
                </a:gridCol>
                <a:gridCol w="838261">
                  <a:extLst>
                    <a:ext uri="{9D8B030D-6E8A-4147-A177-3AD203B41FA5}"/>
                  </a:extLst>
                </a:gridCol>
                <a:gridCol w="878904">
                  <a:extLst>
                    <a:ext uri="{9D8B030D-6E8A-4147-A177-3AD203B41FA5}"/>
                  </a:extLst>
                </a:gridCol>
                <a:gridCol w="800158">
                  <a:extLst>
                    <a:ext uri="{9D8B030D-6E8A-4147-A177-3AD203B41FA5}"/>
                  </a:extLst>
                </a:gridCol>
              </a:tblGrid>
              <a:tr h="210339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 marL="91447" marR="91447"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Подлежало осмотрам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Осмотрено</a:t>
                      </a: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 подозрений на профессиональное заболевание</a:t>
                      </a: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имели медицинских противопоказаний к работе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Имели временные/ постоянные медицинские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противопоказания к работе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дополнительном обследовании в центре профпатологии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Нуждаются в амбулаторном/ стационарном обследовании и лечении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47" marR="91447" marT="45726" marB="45726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31090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9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18228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188732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работники, занятые на тяжелой работе и на работах с вредными и (или) опасными условиями труда - всего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30364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декретированные контингенты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7" marR="91447" marT="45726" marB="45726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211448" name="Rectangle 504"/>
          <p:cNvSpPr>
            <a:spLocks noChangeArrowheads="1"/>
          </p:cNvSpPr>
          <p:nvPr/>
        </p:nvSpPr>
        <p:spPr bwMode="auto">
          <a:xfrm>
            <a:off x="5334000" y="3687763"/>
            <a:ext cx="3581400" cy="89336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Строка </a:t>
            </a:r>
            <a:r>
              <a:rPr lang="ru-RU" sz="1600" b="1" dirty="0">
                <a:cs typeface="Arial" panose="020B0604020202020204" pitchFamily="34" charset="0"/>
              </a:rPr>
              <a:t>1 может быть больше суммы строк </a:t>
            </a:r>
            <a:r>
              <a:rPr lang="ru-RU" sz="1600" b="1" dirty="0" smtClean="0">
                <a:cs typeface="Arial" panose="020B0604020202020204" pitchFamily="34" charset="0"/>
              </a:rPr>
              <a:t>1.1 + 1.2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 smtClean="0">
                <a:cs typeface="Arial" panose="020B0604020202020204" pitchFamily="34" charset="0"/>
              </a:rPr>
              <a:t>Разницу - пояснить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94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6575"/>
            <a:ext cx="8887258" cy="255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низ 5"/>
          <p:cNvSpPr/>
          <p:nvPr/>
        </p:nvSpPr>
        <p:spPr>
          <a:xfrm>
            <a:off x="2416994" y="2420888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8028384" y="2365759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4293096"/>
            <a:ext cx="1877442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3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123 452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3982" y="1703710"/>
            <a:ext cx="1877442" cy="720080"/>
          </a:xfrm>
          <a:prstGeom prst="rect">
            <a:avLst/>
          </a:prstGeom>
          <a:solidFill>
            <a:srgbClr val="36F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4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102 944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64288" y="4340572"/>
            <a:ext cx="1877442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1.1 + 1.2 по </a:t>
            </a:r>
            <a:r>
              <a:rPr lang="ru-RU" b="1" dirty="0" err="1" smtClean="0">
                <a:solidFill>
                  <a:schemeClr val="tx1"/>
                </a:solidFill>
              </a:rPr>
              <a:t>гр</a:t>
            </a:r>
            <a:r>
              <a:rPr lang="ru-RU" b="1" dirty="0" smtClean="0">
                <a:solidFill>
                  <a:schemeClr val="tx1"/>
                </a:solidFill>
              </a:rPr>
              <a:t> 9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16 149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https://i.sunhome.ru/journal/32/reshenie-problem.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01208"/>
            <a:ext cx="2520280" cy="141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30480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4808"/>
            <a:ext cx="1905000" cy="3048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2610 </a:t>
            </a:r>
            <a:endParaRPr lang="ru-RU" altLang="ru-RU" sz="2000" dirty="0" smtClean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523877" y="153808"/>
            <a:ext cx="807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Состоит инвалидов на учете в медицинской организации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4185" name="Group 169"/>
          <p:cNvGraphicFramePr>
            <a:graphicFrameLocks noGrp="1"/>
          </p:cNvGraphicFramePr>
          <p:nvPr>
            <p:ph idx="1"/>
          </p:nvPr>
        </p:nvGraphicFramePr>
        <p:xfrm>
          <a:off x="304800" y="1295400"/>
          <a:ext cx="8534400" cy="2163890"/>
        </p:xfrm>
        <a:graphic>
          <a:graphicData uri="http://schemas.openxmlformats.org/drawingml/2006/table">
            <a:tbl>
              <a:tblPr/>
              <a:tblGrid>
                <a:gridCol w="7289800"/>
                <a:gridCol w="1244600"/>
              </a:tblGrid>
              <a:tr h="33524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Состоит инвалидов на учете в медицинской организации: детей 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1.____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                                            взрослых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2.____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них(из стр..2): лиц старше трудоспособного возраста (мужчин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60 лет и старше, женщин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55 лет и старше)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3.____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инвалидов, состоящих на учете в медицинской организации, имеют противопоказания для занятий физической культурой и спортом, всего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4.____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2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дети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5.____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01" marB="45701"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4186" name="Rectangle 170"/>
          <p:cNvSpPr>
            <a:spLocks noChangeArrowheads="1"/>
          </p:cNvSpPr>
          <p:nvPr/>
        </p:nvSpPr>
        <p:spPr bwMode="auto">
          <a:xfrm>
            <a:off x="457200" y="3733800"/>
            <a:ext cx="80010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Численность инвалидов, состоящих на учете в медицинской организации, показываются по состоянию на конец отчетного года</a:t>
            </a:r>
          </a:p>
        </p:txBody>
      </p:sp>
      <p:sp>
        <p:nvSpPr>
          <p:cNvPr id="214187" name="Rectangle 171"/>
          <p:cNvSpPr>
            <a:spLocks noChangeArrowheads="1"/>
          </p:cNvSpPr>
          <p:nvPr/>
        </p:nvSpPr>
        <p:spPr bwMode="auto">
          <a:xfrm>
            <a:off x="457200" y="4495800"/>
            <a:ext cx="8001000" cy="6096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  <a:defRPr/>
            </a:pPr>
            <a:r>
              <a:rPr lang="ru-RU" sz="1600" b="1" dirty="0">
                <a:cs typeface="Arial" pitchFamily="34" charset="0"/>
              </a:rPr>
              <a:t>Численность детей-инвалидов, указанная в по строке 1 должна быть равна сведениям, указанным в ф. №19 «Сведения о детях-инвалидах»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245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7890" name="Rectangle 13"/>
          <p:cNvSpPr>
            <a:spLocks noChangeArrowheads="1"/>
          </p:cNvSpPr>
          <p:nvPr/>
        </p:nvSpPr>
        <p:spPr bwMode="auto">
          <a:xfrm>
            <a:off x="247352" y="575902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2800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7891" name="Rectangle 14"/>
          <p:cNvSpPr>
            <a:spLocks noChangeArrowheads="1"/>
          </p:cNvSpPr>
          <p:nvPr/>
        </p:nvSpPr>
        <p:spPr bwMode="auto">
          <a:xfrm>
            <a:off x="533400" y="198439"/>
            <a:ext cx="8077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Хирургическая работа медицинской организации в амбулаторных условиях и в условиях дневного стационара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83161"/>
              </p:ext>
            </p:extLst>
          </p:nvPr>
        </p:nvGraphicFramePr>
        <p:xfrm>
          <a:off x="219077" y="1002571"/>
          <a:ext cx="8686800" cy="4852859"/>
        </p:xfrm>
        <a:graphic>
          <a:graphicData uri="http://schemas.openxmlformats.org/drawingml/2006/table">
            <a:tbl>
              <a:tblPr/>
              <a:tblGrid>
                <a:gridCol w="3006725"/>
                <a:gridCol w="501650"/>
                <a:gridCol w="639763"/>
                <a:gridCol w="728662"/>
                <a:gridCol w="1371600"/>
                <a:gridCol w="1336675"/>
                <a:gridCol w="1101725"/>
              </a:tblGrid>
              <a:tr h="280559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операций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гр. 3:направлено материалов на морфологическое исследование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9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сельским жителям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помощь в амбулаторных условиях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дневном стационаре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операции на органе зрения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микрохирургические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операций на органе зрения: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сосудах, из них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артериях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венах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органах брюшной полости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352" name="Rectangle 1312"/>
          <p:cNvSpPr>
            <a:spLocks noChangeArrowheads="1"/>
          </p:cNvSpPr>
          <p:nvPr/>
        </p:nvSpPr>
        <p:spPr bwMode="auto">
          <a:xfrm>
            <a:off x="3904615" y="2911333"/>
            <a:ext cx="5024438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Графа 3 должна быть больше графы 4, графы 7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216353" name="Rectangle 1313"/>
          <p:cNvSpPr>
            <a:spLocks noChangeArrowheads="1"/>
          </p:cNvSpPr>
          <p:nvPr/>
        </p:nvSpPr>
        <p:spPr bwMode="auto">
          <a:xfrm>
            <a:off x="3904614" y="3594463"/>
            <a:ext cx="5024438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Графа 3 должна быть равна сумме граф 5+6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216356" name="Rectangle 1316"/>
          <p:cNvSpPr>
            <a:spLocks noChangeArrowheads="1"/>
          </p:cNvSpPr>
          <p:nvPr/>
        </p:nvSpPr>
        <p:spPr bwMode="auto">
          <a:xfrm>
            <a:off x="3902636" y="4539343"/>
            <a:ext cx="5026417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Строка 9 может быть больше суммы строк 10+11 за счет операций на лимфатических сосудах 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65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7890" name="Rectangle 13"/>
          <p:cNvSpPr>
            <a:spLocks noChangeArrowheads="1"/>
          </p:cNvSpPr>
          <p:nvPr/>
        </p:nvSpPr>
        <p:spPr bwMode="auto">
          <a:xfrm>
            <a:off x="247352" y="575902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2800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7891" name="Rectangle 14"/>
          <p:cNvSpPr>
            <a:spLocks noChangeArrowheads="1"/>
          </p:cNvSpPr>
          <p:nvPr/>
        </p:nvSpPr>
        <p:spPr bwMode="auto">
          <a:xfrm>
            <a:off x="533400" y="198439"/>
            <a:ext cx="8077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Хирургическая работа медицинской организации в амбулаторных условиях и в условиях дневного стационара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216355" name="Group 13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483161"/>
              </p:ext>
            </p:extLst>
          </p:nvPr>
        </p:nvGraphicFramePr>
        <p:xfrm>
          <a:off x="219077" y="1002571"/>
          <a:ext cx="8686800" cy="4852859"/>
        </p:xfrm>
        <a:graphic>
          <a:graphicData uri="http://schemas.openxmlformats.org/drawingml/2006/table">
            <a:tbl>
              <a:tblPr/>
              <a:tblGrid>
                <a:gridCol w="3006725"/>
                <a:gridCol w="501650"/>
                <a:gridCol w="639763"/>
                <a:gridCol w="728662"/>
                <a:gridCol w="1371600"/>
                <a:gridCol w="1336675"/>
                <a:gridCol w="1101725"/>
              </a:tblGrid>
              <a:tr h="280559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Название операций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проведенных операций 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гр. 3:направлено материалов на морфологическое исследование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059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сельским жителям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помощь в амбулаторных условиях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дневном стационаре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операций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 операции на органе зрения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микрохирургические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числа операций на органе зрения: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сосудах, из них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артериях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венах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операции на органах брюшной полости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…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338"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операции 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24" marB="4572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352" name="Rectangle 1312"/>
          <p:cNvSpPr>
            <a:spLocks noChangeArrowheads="1"/>
          </p:cNvSpPr>
          <p:nvPr/>
        </p:nvSpPr>
        <p:spPr bwMode="auto">
          <a:xfrm>
            <a:off x="3904615" y="2911333"/>
            <a:ext cx="4977452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Графа 3 должна быть больше графы 4, графы 7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216353" name="Rectangle 1313"/>
          <p:cNvSpPr>
            <a:spLocks noChangeArrowheads="1"/>
          </p:cNvSpPr>
          <p:nvPr/>
        </p:nvSpPr>
        <p:spPr bwMode="auto">
          <a:xfrm>
            <a:off x="3904615" y="3594463"/>
            <a:ext cx="5024437" cy="381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Графа 3 должна быть равна сумме граф 5+6</a:t>
            </a:r>
            <a:endParaRPr lang="ru-RU" sz="1600" b="1" u="sng" dirty="0">
              <a:cs typeface="Arial" pitchFamily="34" charset="0"/>
            </a:endParaRPr>
          </a:p>
        </p:txBody>
      </p:sp>
      <p:sp>
        <p:nvSpPr>
          <p:cNvPr id="216356" name="Rectangle 1316"/>
          <p:cNvSpPr>
            <a:spLocks noChangeArrowheads="1"/>
          </p:cNvSpPr>
          <p:nvPr/>
        </p:nvSpPr>
        <p:spPr bwMode="auto">
          <a:xfrm>
            <a:off x="3902636" y="4539343"/>
            <a:ext cx="4979430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defRPr/>
            </a:pPr>
            <a:r>
              <a:rPr lang="ru-RU" sz="1600" b="1" dirty="0">
                <a:cs typeface="Arial" pitchFamily="34" charset="0"/>
              </a:rPr>
              <a:t>Строка 9 может быть больше суммы строк 10+11 за счет операций на лимфатических сосудах 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65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8914" name="Rectangle 13"/>
          <p:cNvSpPr>
            <a:spLocks noChangeArrowheads="1"/>
          </p:cNvSpPr>
          <p:nvPr/>
        </p:nvSpPr>
        <p:spPr bwMode="auto">
          <a:xfrm>
            <a:off x="198664" y="61509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2801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8915" name="Rectangle 14"/>
          <p:cNvSpPr>
            <a:spLocks noChangeArrowheads="1"/>
          </p:cNvSpPr>
          <p:nvPr/>
        </p:nvSpPr>
        <p:spPr bwMode="auto">
          <a:xfrm>
            <a:off x="533400" y="198439"/>
            <a:ext cx="8077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Хирургическая работа медицинской организации в амбулаторных условиях и в условиях дневного стационара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" y="1600200"/>
          <a:ext cx="8305800" cy="2984500"/>
        </p:xfrm>
        <a:graphic>
          <a:graphicData uri="http://schemas.openxmlformats.org/drawingml/2006/table">
            <a:tbl>
              <a:tblPr/>
              <a:tblGrid>
                <a:gridCol w="5692775"/>
                <a:gridCol w="558800"/>
                <a:gridCol w="1027113"/>
                <a:gridCol w="1027112"/>
              </a:tblGrid>
              <a:tr h="590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сельских жителей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Оперировано пациентов  (чел.)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дети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пациентов (стр.1) оперировано в дневном стационаре всего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666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из них (стр.3)  детей 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1730375" marR="0" lvl="0" indent="-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общего числа операций (табл.2800, стр.01, гр.3) выполнено с использованием аппаратуры, ед: эндоскопической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лазерной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криогенной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17303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рентгеновской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Выполнено гистероскопий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78" name="Rectangle 1313"/>
          <p:cNvSpPr>
            <a:spLocks noChangeArrowheads="1"/>
          </p:cNvSpPr>
          <p:nvPr/>
        </p:nvSpPr>
        <p:spPr bwMode="auto">
          <a:xfrm>
            <a:off x="4183695" y="5502831"/>
            <a:ext cx="4248472" cy="777686"/>
          </a:xfrm>
          <a:prstGeom prst="wedgeRoundRectCallout">
            <a:avLst>
              <a:gd name="adj1" fmla="val -94320"/>
              <a:gd name="adj2" fmla="val -176940"/>
              <a:gd name="adj3" fmla="val 16667"/>
            </a:avLst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сверить с табл. </a:t>
            </a:r>
            <a:r>
              <a:rPr lang="ru-RU" sz="1600" b="1" dirty="0" smtClean="0">
                <a:solidFill>
                  <a:srgbClr val="FF0000"/>
                </a:solidFill>
              </a:rPr>
              <a:t>5126</a:t>
            </a:r>
          </a:p>
          <a:p>
            <a:pPr marL="342900" indent="-342900"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 проверить </a:t>
            </a:r>
            <a:r>
              <a:rPr lang="ru-RU" sz="1600" b="1" dirty="0">
                <a:solidFill>
                  <a:srgbClr val="FF0000"/>
                </a:solidFill>
              </a:rPr>
              <a:t>наличие </a:t>
            </a:r>
            <a:r>
              <a:rPr lang="ru-RU" sz="1600" b="1" dirty="0" err="1">
                <a:solidFill>
                  <a:srgbClr val="FF0000"/>
                </a:solidFill>
              </a:rPr>
              <a:t>гистероскопов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13379" name="Rectangle 1313"/>
          <p:cNvSpPr>
            <a:spLocks noChangeArrowheads="1"/>
          </p:cNvSpPr>
          <p:nvPr/>
        </p:nvSpPr>
        <p:spPr bwMode="auto">
          <a:xfrm>
            <a:off x="3733800" y="2438400"/>
            <a:ext cx="5148265" cy="731371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Количество оперативных вмешательств</a:t>
            </a:r>
          </a:p>
          <a:p>
            <a:pPr indent="15875"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на 1 пациента</a:t>
            </a:r>
            <a:endParaRPr lang="ru-RU" sz="1600" b="1" u="sng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0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8014848" cy="277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8244408" cy="203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Кольцо 3"/>
          <p:cNvSpPr/>
          <p:nvPr/>
        </p:nvSpPr>
        <p:spPr>
          <a:xfrm>
            <a:off x="4788024" y="2060847"/>
            <a:ext cx="1368152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ольцо 4"/>
          <p:cNvSpPr/>
          <p:nvPr/>
        </p:nvSpPr>
        <p:spPr>
          <a:xfrm>
            <a:off x="7186248" y="3787246"/>
            <a:ext cx="1368152" cy="813515"/>
          </a:xfrm>
          <a:prstGeom prst="donut">
            <a:avLst>
              <a:gd name="adj" fmla="val 1351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5"/>
          <p:cNvSpPr>
            <a:spLocks noChangeArrowheads="1"/>
          </p:cNvSpPr>
          <p:nvPr/>
        </p:nvSpPr>
        <p:spPr bwMode="auto">
          <a:xfrm>
            <a:off x="685800" y="1219200"/>
            <a:ext cx="8305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РАЗДЕЛ </a:t>
            </a:r>
            <a:r>
              <a:rPr lang="en-US" altLang="ru-RU" sz="2400" b="1">
                <a:latin typeface="Times New Roman" pitchFamily="18" charset="0"/>
              </a:rPr>
              <a:t>IV</a:t>
            </a:r>
            <a:r>
              <a:rPr lang="ru-RU" altLang="ru-RU" sz="2400" b="1">
                <a:latin typeface="Times New Roman" pitchFamily="18" charset="0"/>
              </a:rPr>
              <a:t>. ДЕЯТЕЛЬНОСТЬ</a:t>
            </a:r>
            <a:r>
              <a:rPr lang="en-US" altLang="ru-RU" sz="2400" b="1">
                <a:latin typeface="Times New Roman" pitchFamily="18" charset="0"/>
              </a:rPr>
              <a:t/>
            </a:r>
            <a:br>
              <a:rPr lang="en-US" altLang="ru-RU" sz="2400" b="1">
                <a:latin typeface="Times New Roman" pitchFamily="18" charset="0"/>
              </a:rPr>
            </a:br>
            <a:r>
              <a:rPr lang="en-US" altLang="ru-RU" sz="2400" b="1">
                <a:latin typeface="Times New Roman" pitchFamily="18" charset="0"/>
              </a:rPr>
              <a:t>                      </a:t>
            </a:r>
            <a:r>
              <a:rPr lang="ru-RU" altLang="ru-RU" sz="2400" b="1">
                <a:latin typeface="Times New Roman" pitchFamily="18" charset="0"/>
              </a:rPr>
              <a:t> МЕДИЦИНСКОЙ</a:t>
            </a:r>
            <a:r>
              <a:rPr lang="en-US" altLang="ru-RU" sz="2400" b="1">
                <a:latin typeface="Times New Roman" pitchFamily="18" charset="0"/>
              </a:rPr>
              <a:t/>
            </a:r>
            <a:br>
              <a:rPr lang="en-US" altLang="ru-RU" sz="2400" b="1">
                <a:latin typeface="Times New Roman" pitchFamily="18" charset="0"/>
              </a:rPr>
            </a:br>
            <a:r>
              <a:rPr lang="en-US" altLang="ru-RU" sz="2400" b="1">
                <a:latin typeface="Times New Roman" pitchFamily="18" charset="0"/>
              </a:rPr>
              <a:t>                      </a:t>
            </a:r>
            <a:r>
              <a:rPr lang="ru-RU" altLang="ru-RU" sz="2400" b="1">
                <a:latin typeface="Times New Roman" pitchFamily="18" charset="0"/>
              </a:rPr>
              <a:t> ОРГАНИЗАЦИИ ПО ОКАЗАНИЮ</a:t>
            </a:r>
            <a:r>
              <a:rPr lang="en-US" altLang="ru-RU" sz="2400" b="1">
                <a:latin typeface="Times New Roman" pitchFamily="18" charset="0"/>
              </a:rPr>
              <a:t/>
            </a:r>
            <a:br>
              <a:rPr lang="en-US" altLang="ru-RU" sz="2400" b="1">
                <a:latin typeface="Times New Roman" pitchFamily="18" charset="0"/>
              </a:rPr>
            </a:br>
            <a:r>
              <a:rPr lang="en-US" altLang="ru-RU" sz="2400" b="1">
                <a:latin typeface="Times New Roman" pitchFamily="18" charset="0"/>
              </a:rPr>
              <a:t>                       </a:t>
            </a:r>
            <a:r>
              <a:rPr lang="ru-RU" altLang="ru-RU" sz="2400" b="1">
                <a:latin typeface="Times New Roman" pitchFamily="18" charset="0"/>
              </a:rPr>
              <a:t>МЕДИЦИНСКОЙ ПОМОЩИ В</a:t>
            </a:r>
            <a:r>
              <a:rPr lang="en-US" altLang="ru-RU" sz="2400" b="1">
                <a:latin typeface="Times New Roman" pitchFamily="18" charset="0"/>
              </a:rPr>
              <a:t/>
            </a:r>
            <a:br>
              <a:rPr lang="en-US" altLang="ru-RU" sz="2400" b="1">
                <a:latin typeface="Times New Roman" pitchFamily="18" charset="0"/>
              </a:rPr>
            </a:br>
            <a:r>
              <a:rPr lang="en-US" altLang="ru-RU" sz="2400" b="1">
                <a:latin typeface="Times New Roman" pitchFamily="18" charset="0"/>
              </a:rPr>
              <a:t>                      </a:t>
            </a:r>
            <a:r>
              <a:rPr lang="ru-RU" altLang="ru-RU" sz="2400" b="1">
                <a:latin typeface="Times New Roman" pitchFamily="18" charset="0"/>
              </a:rPr>
              <a:t> СТАЦИОНАРНЫХ УСЛОВИЯХ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35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27921"/>
              </p:ext>
            </p:extLst>
          </p:nvPr>
        </p:nvGraphicFramePr>
        <p:xfrm>
          <a:off x="457200" y="942750"/>
          <a:ext cx="7278688" cy="5592164"/>
        </p:xfrm>
        <a:graphic>
          <a:graphicData uri="http://schemas.openxmlformats.org/drawingml/2006/table">
            <a:tbl>
              <a:tblPr/>
              <a:tblGrid>
                <a:gridCol w="5692775"/>
                <a:gridCol w="558800"/>
                <a:gridCol w="1027113"/>
              </a:tblGrid>
              <a:tr h="4988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коек, фактически развернутых и свернутых на ремонт: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 план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 на конец года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- среднегодовых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Поступило пациентов, чел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поступивших (из стр. 4):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сельских жителей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детей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лиц старше трудоспособного возраста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инвалидов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детей-инвалидов (из стр. 8)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Выписано пациентов, чел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 общего числа выписанных (из стр. 10):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сельских жителей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детей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лиц старше трудоспособного возраста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инвалидов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- детей-инвалидов (из стр. 14)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Проведено пациентами койко-дней, всего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план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из них: детей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40000"/>
                        <a:lumOff val="60000"/>
                        <a:alpha val="80000"/>
                      </a:schemeClr>
                    </a:solidFill>
                  </a:tcPr>
                </a:tc>
              </a:tr>
              <a:tr h="225425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из них: детей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2181" marR="52181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2" name="AutoShape 182"/>
          <p:cNvSpPr>
            <a:spLocks noChangeArrowheads="1"/>
          </p:cNvSpPr>
          <p:nvPr/>
        </p:nvSpPr>
        <p:spPr bwMode="auto">
          <a:xfrm>
            <a:off x="6756400" y="3169771"/>
            <a:ext cx="2387600" cy="518458"/>
          </a:xfrm>
          <a:prstGeom prst="wedgeRoundRectCallout">
            <a:avLst>
              <a:gd name="adj1" fmla="val -37151"/>
              <a:gd name="adj2" fmla="val 511882"/>
              <a:gd name="adj3" fmla="val 16667"/>
            </a:avLst>
          </a:prstGeom>
          <a:solidFill>
            <a:srgbClr val="5BFF21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14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48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8664" y="61509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3150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533400" y="198439"/>
            <a:ext cx="8077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Коечный фонд санаторно-курортной организации (подразделения) и его использование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1" name="AutoShape 182"/>
          <p:cNvSpPr>
            <a:spLocks noChangeArrowheads="1"/>
          </p:cNvSpPr>
          <p:nvPr/>
        </p:nvSpPr>
        <p:spPr bwMode="auto">
          <a:xfrm>
            <a:off x="6756400" y="3169771"/>
            <a:ext cx="2387600" cy="518458"/>
          </a:xfrm>
          <a:prstGeom prst="wedgeRoundRectCallout">
            <a:avLst>
              <a:gd name="adj1" fmla="val -40342"/>
              <a:gd name="adj2" fmla="val 400181"/>
              <a:gd name="adj3" fmla="val 16667"/>
            </a:avLst>
          </a:prstGeom>
          <a:solidFill>
            <a:srgbClr val="5BFF21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 smtClean="0"/>
              <a:t>Разницу пояснить</a:t>
            </a:r>
            <a:endParaRPr lang="ru-RU" sz="1400" b="1" dirty="0"/>
          </a:p>
        </p:txBody>
      </p:sp>
      <p:sp>
        <p:nvSpPr>
          <p:cNvPr id="13" name="AutoShape 182"/>
          <p:cNvSpPr>
            <a:spLocks noChangeArrowheads="1"/>
          </p:cNvSpPr>
          <p:nvPr/>
        </p:nvSpPr>
        <p:spPr bwMode="auto">
          <a:xfrm>
            <a:off x="6372200" y="660661"/>
            <a:ext cx="2387600" cy="518458"/>
          </a:xfrm>
          <a:prstGeom prst="wedgeRoundRectCallout">
            <a:avLst>
              <a:gd name="adj1" fmla="val 1945"/>
              <a:gd name="adj2" fmla="val -18696"/>
              <a:gd name="adj3" fmla="val 16667"/>
            </a:avLst>
          </a:prstGeom>
          <a:solidFill>
            <a:srgbClr val="5BFF21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1400" b="1" dirty="0" smtClean="0"/>
          </a:p>
          <a:p>
            <a:pPr algn="ctr">
              <a:defRPr/>
            </a:pPr>
            <a:r>
              <a:rPr lang="ru-RU" sz="1400" b="1" dirty="0" smtClean="0"/>
              <a:t>ВНЕСЕНЫ ИЗМЕНЕНИЯ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18979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81000" y="25146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3564" y="116649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851946"/>
              </p:ext>
            </p:extLst>
          </p:nvPr>
        </p:nvGraphicFramePr>
        <p:xfrm>
          <a:off x="683564" y="2665988"/>
          <a:ext cx="7995919" cy="1497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405"/>
                <a:gridCol w="2343150"/>
                <a:gridCol w="580213"/>
                <a:gridCol w="76200"/>
                <a:gridCol w="2984042"/>
                <a:gridCol w="334009"/>
                <a:gridCol w="415749"/>
                <a:gridCol w="188136"/>
                <a:gridCol w="1009015"/>
              </a:tblGrid>
              <a:tr h="182880">
                <a:tc gridSpan="5"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b="1" spc="-5" dirty="0">
                          <a:latin typeface="Times New Roman"/>
                          <a:cs typeface="Times New Roman"/>
                        </a:rPr>
                        <a:t>Показатели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40970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№</a:t>
                      </a:r>
                      <a:r>
                        <a:rPr sz="1200" spc="26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9245">
                        <a:lnSpc>
                          <a:spcPts val="134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Число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48920">
                <a:tc gridSpan="5">
                  <a:txBody>
                    <a:bodyPr/>
                    <a:lstStyle/>
                    <a:p>
                      <a:pPr marL="71755">
                        <a:lnSpc>
                          <a:spcPts val="1405"/>
                        </a:lnSpc>
                      </a:pP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Проведено </a:t>
                      </a: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пациентами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койко-дней,</a:t>
                      </a:r>
                      <a:r>
                        <a:rPr sz="1100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10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2065" algn="ctr">
                        <a:lnSpc>
                          <a:spcPts val="1405"/>
                        </a:lnSpc>
                      </a:pPr>
                      <a:r>
                        <a:rPr sz="1100" dirty="0">
                          <a:latin typeface="Times New Roman"/>
                          <a:cs typeface="Times New Roman"/>
                        </a:rPr>
                        <a:t>16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 gridSpan="5">
                  <a:txBody>
                    <a:bodyPr/>
                    <a:lstStyle/>
                    <a:p>
                      <a:pPr marL="336550">
                        <a:lnSpc>
                          <a:spcPts val="1340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план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100" dirty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(из стр. 17):</a:t>
                      </a:r>
                      <a:r>
                        <a:rPr sz="1100" spc="-9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инвалидов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17.1</a:t>
                      </a: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46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1643380">
                        <a:lnSpc>
                          <a:spcPct val="100000"/>
                        </a:lnSpc>
                      </a:pPr>
                      <a:r>
                        <a:rPr sz="11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-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lang="ru-RU" sz="1100" spc="-5" dirty="0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</a:t>
                      </a:r>
                      <a:r>
                        <a:rPr sz="1100" spc="-1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spc="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5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 err="1" smtClean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дов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dirty="0"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17.2</a:t>
                      </a: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 gridSpan="5">
                  <a:txBody>
                    <a:bodyPr/>
                    <a:lstStyle/>
                    <a:p>
                      <a:pPr marL="336550">
                        <a:lnSpc>
                          <a:spcPts val="1340"/>
                        </a:lnSpc>
                      </a:pPr>
                      <a:r>
                        <a:rPr sz="1100" spc="-5" dirty="0">
                          <a:latin typeface="Times New Roman"/>
                          <a:cs typeface="Times New Roman"/>
                        </a:rPr>
                        <a:t>факт</a:t>
                      </a: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1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55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4445" algn="r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(из стр. 18):</a:t>
                      </a:r>
                      <a:r>
                        <a:rPr sz="1100" spc="2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инвалидов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18.1</a:t>
                      </a: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1643380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й</a:t>
                      </a:r>
                      <a:r>
                        <a:rPr sz="11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</a:t>
                      </a:r>
                      <a:r>
                        <a:rPr sz="11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</a:t>
                      </a:r>
                      <a:r>
                        <a:rPr sz="11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дов</a:t>
                      </a: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ts val="1340"/>
                        </a:lnSpc>
                      </a:pPr>
                      <a:r>
                        <a:rPr sz="11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18.2</a:t>
                      </a:r>
                      <a:endParaRPr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10308" y="180212"/>
            <a:ext cx="6210300" cy="111761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19175" marR="319405" indent="-582295">
              <a:lnSpc>
                <a:spcPct val="100000"/>
              </a:lnSpc>
              <a:spcBef>
                <a:spcPts val="95"/>
              </a:spcBef>
              <a:tabLst>
                <a:tab pos="3235960" algn="l"/>
              </a:tabLst>
            </a:pP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 </a:t>
            </a:r>
            <a:r>
              <a:rPr sz="14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 </a:t>
            </a:r>
            <a:r>
              <a:rPr sz="14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b="1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9840">
              <a:lnSpc>
                <a:spcPct val="100000"/>
              </a:lnSpc>
              <a:spcBef>
                <a:spcPts val="1435"/>
              </a:spcBef>
            </a:pPr>
            <a:r>
              <a:rPr sz="1600" b="1" dirty="0">
                <a:latin typeface="Times New Roman" pitchFamily="18" charset="0"/>
                <a:cs typeface="Times New Roman" pitchFamily="18" charset="0"/>
              </a:rPr>
              <a:t>Внесены изменения в таблицу 3150</a:t>
            </a:r>
            <a:endParaRPr sz="1600" dirty="0">
              <a:latin typeface="Times New Roman" pitchFamily="18" charset="0"/>
              <a:cs typeface="Times New Roman" pitchFamily="18" charset="0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200" b="1" dirty="0">
                <a:latin typeface="Times New Roman"/>
                <a:cs typeface="Times New Roman"/>
              </a:rPr>
              <a:t>2. </a:t>
            </a:r>
            <a:r>
              <a:rPr sz="1200" b="1" spc="-15" dirty="0">
                <a:latin typeface="Times New Roman"/>
                <a:cs typeface="Times New Roman"/>
              </a:rPr>
              <a:t>Коечный </a:t>
            </a:r>
            <a:r>
              <a:rPr sz="1200" b="1" spc="-5" dirty="0">
                <a:latin typeface="Times New Roman"/>
                <a:cs typeface="Times New Roman"/>
              </a:rPr>
              <a:t>фонд санаторно-курортной </a:t>
            </a:r>
            <a:r>
              <a:rPr sz="1200" b="1" dirty="0">
                <a:latin typeface="Times New Roman"/>
                <a:cs typeface="Times New Roman"/>
              </a:rPr>
              <a:t>организации </a:t>
            </a:r>
            <a:r>
              <a:rPr sz="1200" b="1" spc="-10" dirty="0">
                <a:latin typeface="Times New Roman"/>
                <a:cs typeface="Times New Roman"/>
              </a:rPr>
              <a:t>(подразделения) </a:t>
            </a:r>
            <a:r>
              <a:rPr sz="1200" b="1" dirty="0">
                <a:latin typeface="Times New Roman"/>
                <a:cs typeface="Times New Roman"/>
              </a:rPr>
              <a:t>и </a:t>
            </a:r>
            <a:r>
              <a:rPr sz="1200" b="1" spc="-15" dirty="0">
                <a:latin typeface="Times New Roman"/>
                <a:cs typeface="Times New Roman"/>
              </a:rPr>
              <a:t>его</a:t>
            </a:r>
            <a:r>
              <a:rPr sz="1200" b="1" spc="-3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использование</a:t>
            </a:r>
            <a:endParaRPr sz="1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5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895600" y="1752600"/>
            <a:ext cx="5943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Times New Roman" pitchFamily="18" charset="0"/>
              </a:rPr>
              <a:t>РАЗДЕЛ </a:t>
            </a:r>
            <a:r>
              <a:rPr lang="en-US" altLang="ru-RU" b="1" dirty="0">
                <a:latin typeface="Times New Roman" pitchFamily="18" charset="0"/>
              </a:rPr>
              <a:t>I</a:t>
            </a:r>
            <a:r>
              <a:rPr lang="ru-RU" altLang="ru-RU" b="1" dirty="0">
                <a:latin typeface="Times New Roman" pitchFamily="18" charset="0"/>
              </a:rPr>
              <a:t>.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b="1" dirty="0">
                <a:latin typeface="Times New Roman" pitchFamily="18" charset="0"/>
              </a:rPr>
              <a:t>Работа медицинской</a:t>
            </a:r>
            <a:br>
              <a:rPr lang="ru-RU" altLang="ru-RU" b="1" dirty="0">
                <a:latin typeface="Times New Roman" pitchFamily="18" charset="0"/>
              </a:rPr>
            </a:br>
            <a:r>
              <a:rPr lang="ru-RU" altLang="ru-RU" b="1" dirty="0" smtClean="0">
                <a:latin typeface="Times New Roman" pitchFamily="18" charset="0"/>
              </a:rPr>
              <a:t>организации</a:t>
            </a:r>
            <a:endParaRPr lang="ru-RU" altLang="ru-RU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09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6322" name="Прямоугольник 10"/>
          <p:cNvSpPr>
            <a:spLocks noChangeArrowheads="1"/>
          </p:cNvSpPr>
          <p:nvPr/>
        </p:nvSpPr>
        <p:spPr bwMode="auto">
          <a:xfrm>
            <a:off x="685800" y="0"/>
            <a:ext cx="78486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Транфузионная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</a:p>
        </p:txBody>
      </p:sp>
      <p:graphicFrame>
        <p:nvGraphicFramePr>
          <p:cNvPr id="60498" name="Group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721728"/>
              </p:ext>
            </p:extLst>
          </p:nvPr>
        </p:nvGraphicFramePr>
        <p:xfrm>
          <a:off x="152400" y="914400"/>
          <a:ext cx="8775700" cy="3625778"/>
        </p:xfrm>
        <a:graphic>
          <a:graphicData uri="http://schemas.openxmlformats.org/drawingml/2006/table">
            <a:tbl>
              <a:tblPr/>
              <a:tblGrid>
                <a:gridCol w="1993900"/>
                <a:gridCol w="533400"/>
                <a:gridCol w="1249680"/>
                <a:gridCol w="1249680"/>
                <a:gridCol w="1049124"/>
                <a:gridCol w="1450236"/>
                <a:gridCol w="1249680"/>
              </a:tblGrid>
              <a:tr h="15361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Транфузионные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средства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стро-ки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пациентов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 (из гр. 3): число пациентов, которым выполнена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аутогемо-трансфузия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переливаний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Перелито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трансфузионных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средств,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посттранс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фузионных осложнений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Консервированная кровь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1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Эритроцитсодержащие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среды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Плазма всех видов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67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Концентрат тромбоцитов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5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Аутогемотрансфузии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90" name="Rectangle 349"/>
          <p:cNvSpPr>
            <a:spLocks noChangeArrowheads="1"/>
          </p:cNvSpPr>
          <p:nvPr/>
        </p:nvSpPr>
        <p:spPr bwMode="auto">
          <a:xfrm>
            <a:off x="1403648" y="4540178"/>
            <a:ext cx="7272808" cy="2317822"/>
          </a:xfrm>
          <a:prstGeom prst="rect">
            <a:avLst/>
          </a:prstGeom>
          <a:solidFill>
            <a:srgbClr val="C4BD99">
              <a:alpha val="80000"/>
            </a:srgbClr>
          </a:solidFill>
          <a:ln>
            <a:noFill/>
          </a:ln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CC0000"/>
                </a:solidFill>
                <a:latin typeface="Times New Roman" pitchFamily="18" charset="0"/>
              </a:rPr>
              <a:t>ВАЖНО!</a:t>
            </a:r>
          </a:p>
          <a:p>
            <a:pPr algn="ct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ОБЪЕМ ТРАНСФУЗИОННЫХ СРЕДСТВ УКАЗЫВАЕТСЯ В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</a:rPr>
              <a:t>ЛИТРАХ</a:t>
            </a:r>
          </a:p>
          <a:p>
            <a:pPr algn="ctr"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</a:rPr>
              <a:t>НЕ ПУТАТЬ С ДОЗАМИ</a:t>
            </a:r>
          </a:p>
          <a:p>
            <a:pPr algn="ctr">
              <a:lnSpc>
                <a:spcPts val="216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>
                <a:latin typeface="Times New Roman" pitchFamily="18" charset="0"/>
              </a:rPr>
              <a:t>Обратить внимание на </a:t>
            </a:r>
            <a:r>
              <a:rPr lang="ru-RU" altLang="ru-RU" sz="1800" b="1" dirty="0" smtClean="0">
                <a:latin typeface="Times New Roman" pitchFamily="18" charset="0"/>
              </a:rPr>
              <a:t>показатели  -  </a:t>
            </a:r>
            <a:endParaRPr lang="ru-RU" altLang="ru-RU" sz="1800" b="1" dirty="0">
              <a:latin typeface="Times New Roman" pitchFamily="18" charset="0"/>
            </a:endParaRPr>
          </a:p>
          <a:p>
            <a:pPr algn="ctr">
              <a:lnSpc>
                <a:spcPts val="216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объем </a:t>
            </a:r>
            <a:r>
              <a:rPr lang="ru-RU" altLang="ru-RU" sz="1800" b="1" dirty="0">
                <a:latin typeface="Times New Roman" pitchFamily="18" charset="0"/>
              </a:rPr>
              <a:t>на одно переливание и на одного </a:t>
            </a:r>
            <a:r>
              <a:rPr lang="ru-RU" altLang="ru-RU" sz="1800" b="1" dirty="0" smtClean="0">
                <a:latin typeface="Times New Roman" pitchFamily="18" charset="0"/>
              </a:rPr>
              <a:t>пациента,</a:t>
            </a:r>
          </a:p>
          <a:p>
            <a:pPr algn="ctr">
              <a:lnSpc>
                <a:spcPts val="216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b="1" dirty="0" smtClean="0">
                <a:latin typeface="Times New Roman" pitchFamily="18" charset="0"/>
              </a:rPr>
              <a:t> а </a:t>
            </a:r>
            <a:r>
              <a:rPr lang="ru-RU" altLang="ru-RU" sz="1800" b="1" dirty="0">
                <a:latin typeface="Times New Roman" pitchFamily="18" charset="0"/>
              </a:rPr>
              <a:t>также число переливаний на одного пациента</a:t>
            </a: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198664" y="615090"/>
            <a:ext cx="1905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3200 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822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268760"/>
            <a:ext cx="7740352" cy="159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трелка вправо с вырезом 2"/>
          <p:cNvSpPr/>
          <p:nvPr/>
        </p:nvSpPr>
        <p:spPr>
          <a:xfrm rot="10800000">
            <a:off x="7417171" y="2564904"/>
            <a:ext cx="1440160" cy="43204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3068960"/>
            <a:ext cx="4181698" cy="10801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Строка 5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 переливание 1,2 л.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ПОДТВЕРДИТЬ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1151" y="4712572"/>
            <a:ext cx="4181698" cy="7200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Строка 5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Если гр. 3 не равна гр.4 - пояснить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5"/>
          <p:cNvSpPr>
            <a:spLocks noChangeArrowheads="1"/>
          </p:cNvSpPr>
          <p:nvPr/>
        </p:nvSpPr>
        <p:spPr bwMode="auto">
          <a:xfrm>
            <a:off x="381000" y="1752600"/>
            <a:ext cx="8305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Times New Roman" pitchFamily="18" charset="0"/>
              </a:rPr>
              <a:t>   РАЗДЕЛ </a:t>
            </a:r>
            <a:r>
              <a:rPr lang="en-US" altLang="ru-RU" sz="2800" b="1">
                <a:latin typeface="Times New Roman" pitchFamily="18" charset="0"/>
              </a:rPr>
              <a:t>V</a:t>
            </a:r>
            <a:r>
              <a:rPr lang="ru-RU" altLang="ru-RU" sz="2800" b="1">
                <a:latin typeface="Times New Roman" pitchFamily="18" charset="0"/>
              </a:rPr>
              <a:t>. РАБОТА</a:t>
            </a:r>
            <a:r>
              <a:rPr lang="en-US" altLang="ru-RU" sz="2800" b="1">
                <a:latin typeface="Times New Roman" pitchFamily="18" charset="0"/>
              </a:rPr>
              <a:t/>
            </a:r>
            <a:br>
              <a:rPr lang="en-US" altLang="ru-RU" sz="2800" b="1">
                <a:latin typeface="Times New Roman" pitchFamily="18" charset="0"/>
              </a:rPr>
            </a:br>
            <a:r>
              <a:rPr lang="en-US" altLang="ru-RU" sz="2800" b="1">
                <a:latin typeface="Times New Roman" pitchFamily="18" charset="0"/>
              </a:rPr>
              <a:t>                      </a:t>
            </a:r>
            <a:r>
              <a:rPr lang="ru-RU" altLang="ru-RU" sz="2800" b="1">
                <a:latin typeface="Times New Roman" pitchFamily="18" charset="0"/>
              </a:rPr>
              <a:t> ЛЕЧЕБНО-ВСПОМОГАТЕЛЬНЫХ</a:t>
            </a:r>
            <a:r>
              <a:rPr lang="en-US" altLang="ru-RU" sz="2800" b="1">
                <a:latin typeface="Times New Roman" pitchFamily="18" charset="0"/>
              </a:rPr>
              <a:t/>
            </a:r>
            <a:br>
              <a:rPr lang="en-US" altLang="ru-RU" sz="2800" b="1">
                <a:latin typeface="Times New Roman" pitchFamily="18" charset="0"/>
              </a:rPr>
            </a:br>
            <a:r>
              <a:rPr lang="en-US" altLang="ru-RU" sz="2800" b="1">
                <a:latin typeface="Times New Roman" pitchFamily="18" charset="0"/>
              </a:rPr>
              <a:t>                      </a:t>
            </a:r>
            <a:r>
              <a:rPr lang="ru-RU" altLang="ru-RU" sz="2800" b="1">
                <a:latin typeface="Times New Roman" pitchFamily="18" charset="0"/>
              </a:rPr>
              <a:t> ОТДЕЛЕНИЙ (КАБИНЕТОВ)</a:t>
            </a:r>
            <a:r>
              <a:rPr lang="en-US" altLang="ru-RU" sz="2800" b="1">
                <a:latin typeface="Times New Roman" pitchFamily="18" charset="0"/>
              </a:rPr>
              <a:t/>
            </a:r>
            <a:br>
              <a:rPr lang="en-US" altLang="ru-RU" sz="2800" b="1">
                <a:latin typeface="Times New Roman" pitchFamily="18" charset="0"/>
              </a:rPr>
            </a:br>
            <a:endParaRPr lang="ru-RU" altLang="ru-RU" sz="2800" b="1">
              <a:latin typeface="Times New Roman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199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8665" y="460375"/>
            <a:ext cx="17526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4</a:t>
            </a:r>
            <a:r>
              <a:rPr lang="en-US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01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8372" name="Rectangle 605"/>
          <p:cNvSpPr>
            <a:spLocks noChangeArrowheads="1"/>
          </p:cNvSpPr>
          <p:nvPr/>
        </p:nvSpPr>
        <p:spPr bwMode="auto">
          <a:xfrm>
            <a:off x="347665" y="117475"/>
            <a:ext cx="8534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ctr">
              <a:spcBef>
                <a:spcPct val="0"/>
              </a:spcBef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Деятельность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радиотерапевтического 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отделения</a:t>
            </a:r>
          </a:p>
          <a:p>
            <a:pPr marL="0" indent="0" algn="ctr">
              <a:spcBef>
                <a:spcPct val="0"/>
              </a:spcBef>
              <a:buNone/>
            </a:pP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(кабинета лучевой терапии)</a:t>
            </a:r>
          </a:p>
        </p:txBody>
      </p:sp>
      <p:graphicFrame>
        <p:nvGraphicFramePr>
          <p:cNvPr id="54303" name="Group 207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919449"/>
              </p:ext>
            </p:extLst>
          </p:nvPr>
        </p:nvGraphicFramePr>
        <p:xfrm>
          <a:off x="76200" y="990601"/>
          <a:ext cx="8839200" cy="5792793"/>
        </p:xfrm>
        <a:graphic>
          <a:graphicData uri="http://schemas.openxmlformats.org/drawingml/2006/table">
            <a:tbl>
              <a:tblPr/>
              <a:tblGrid>
                <a:gridCol w="4800600"/>
                <a:gridCol w="685800"/>
                <a:gridCol w="838200"/>
                <a:gridCol w="2514600"/>
              </a:tblGrid>
              <a:tr h="5533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 подразделениях, оказывающих медицинскую помощь в амбулаторных условиях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45983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пациентов, закончивших: лучевую терапию (самостоятельную и в комбинации с другими  методами  лечения) всего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6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   самостоятельную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хирургическим лечением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6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химиотерапией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хирургическим лечением и химиотерапией 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7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дистанционную лучевую терапию всего 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из них: конвенциональную лучевую терапию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6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на гамма терапевтических аппаратах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2.1.1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 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из них: конформную лучевую терапию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628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7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контактную лучевую терапию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внутриполостную 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4472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7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сочетанную (дистанционную с внутриполостным облучением) 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7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интраоперационную лучевую терапию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275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адронную лучевую терапию 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  <a:tr h="4571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лучевую терапию с применением </a:t>
                      </a: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радиомодификаторов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радиопротекторов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T="45714" marB="45714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  <a:alpha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8480" name="Rectangle 453"/>
          <p:cNvSpPr txBox="1">
            <a:spLocks noChangeArrowheads="1"/>
          </p:cNvSpPr>
          <p:nvPr/>
        </p:nvSpPr>
        <p:spPr bwMode="auto">
          <a:xfrm>
            <a:off x="5715000" y="1828800"/>
            <a:ext cx="30480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1.1+1.2+1.3+1.4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58481" name="Rectangle 453"/>
          <p:cNvSpPr txBox="1">
            <a:spLocks noChangeArrowheads="1"/>
          </p:cNvSpPr>
          <p:nvPr/>
        </p:nvSpPr>
        <p:spPr bwMode="auto">
          <a:xfrm>
            <a:off x="5715000" y="2616200"/>
            <a:ext cx="30480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Строка 1 должна быть равна сумме строк 2+3+4+5+6</a:t>
            </a:r>
            <a:endParaRPr lang="ru-RU" altLang="ru-RU" sz="1600" b="1">
              <a:latin typeface="Arial" charset="0"/>
            </a:endParaRPr>
          </a:p>
        </p:txBody>
      </p:sp>
      <p:sp>
        <p:nvSpPr>
          <p:cNvPr id="58482" name="Rectangle 453"/>
          <p:cNvSpPr txBox="1">
            <a:spLocks noChangeArrowheads="1"/>
          </p:cNvSpPr>
          <p:nvPr/>
        </p:nvSpPr>
        <p:spPr bwMode="auto">
          <a:xfrm>
            <a:off x="5702300" y="3429000"/>
            <a:ext cx="30480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Строка 2 должна быть равна сумме строк 2.1+2.2</a:t>
            </a:r>
            <a:endParaRPr lang="ru-RU" altLang="ru-RU" sz="1600" b="1">
              <a:latin typeface="Arial" charset="0"/>
            </a:endParaRPr>
          </a:p>
        </p:txBody>
      </p:sp>
      <p:sp>
        <p:nvSpPr>
          <p:cNvPr id="58483" name="Rectangle 453"/>
          <p:cNvSpPr txBox="1">
            <a:spLocks noChangeArrowheads="1"/>
          </p:cNvSpPr>
          <p:nvPr/>
        </p:nvSpPr>
        <p:spPr bwMode="auto">
          <a:xfrm>
            <a:off x="5715000" y="4216400"/>
            <a:ext cx="30480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>
                <a:latin typeface="Times New Roman" pitchFamily="18" charset="0"/>
                <a:cs typeface="Times New Roman" pitchFamily="18" charset="0"/>
              </a:rPr>
              <a:t>Строка 2.1 должна быть равна сумме строк 2.1.1+2.1.2+2.1.3</a:t>
            </a:r>
            <a:endParaRPr lang="ru-RU" altLang="ru-RU" sz="1600" b="1">
              <a:latin typeface="Arial" charset="0"/>
            </a:endParaRPr>
          </a:p>
        </p:txBody>
      </p:sp>
      <p:sp>
        <p:nvSpPr>
          <p:cNvPr id="58484" name="Rectangle 453"/>
          <p:cNvSpPr txBox="1">
            <a:spLocks noChangeArrowheads="1"/>
          </p:cNvSpPr>
          <p:nvPr/>
        </p:nvSpPr>
        <p:spPr bwMode="auto">
          <a:xfrm>
            <a:off x="5702300" y="5130800"/>
            <a:ext cx="30480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 приведенные выше условия не выполняются, то необходимо пояснение</a:t>
            </a:r>
            <a:endParaRPr lang="ru-RU" altLang="ru-RU" sz="16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58485" name="Rectangle 453"/>
          <p:cNvSpPr txBox="1">
            <a:spLocks noChangeArrowheads="1"/>
          </p:cNvSpPr>
          <p:nvPr/>
        </p:nvSpPr>
        <p:spPr bwMode="auto">
          <a:xfrm>
            <a:off x="4495800" y="5943600"/>
            <a:ext cx="4254500" cy="762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Строки со 2 по 6 должны быть согласованы с данными по аппаратам лучевой терапии (табл. 5118)</a:t>
            </a:r>
            <a:endParaRPr lang="ru-RU" altLang="ru-RU" sz="1600" b="1" dirty="0">
              <a:solidFill>
                <a:srgbClr val="C00000"/>
              </a:solidFill>
              <a:latin typeface="Arial" charset="0"/>
            </a:endParaRPr>
          </a:p>
        </p:txBody>
      </p:sp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836712"/>
            <a:ext cx="3240360" cy="13681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2018 год!!!!</a:t>
            </a:r>
          </a:p>
          <a:p>
            <a:pPr algn="ctr"/>
            <a:r>
              <a:rPr lang="ru-RU" sz="2400" dirty="0" smtClean="0"/>
              <a:t>В 2019 году таблица изменится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645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7128792" cy="5263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764704"/>
            <a:ext cx="3240360" cy="13681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2018 год!!!!</a:t>
            </a:r>
          </a:p>
          <a:p>
            <a:pPr algn="ctr"/>
            <a:r>
              <a:rPr lang="ru-RU" sz="2400" dirty="0" smtClean="0"/>
              <a:t>В 2019 году таблица изменится</a:t>
            </a:r>
            <a:endParaRPr lang="ru-RU" sz="2400" dirty="0"/>
          </a:p>
        </p:txBody>
      </p:sp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8750" t="23437" r="17968" b="10000"/>
          <a:stretch>
            <a:fillRect/>
          </a:stretch>
        </p:blipFill>
        <p:spPr bwMode="auto">
          <a:xfrm>
            <a:off x="642910" y="1214422"/>
            <a:ext cx="7715304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67544" y="836712"/>
            <a:ext cx="3240360" cy="13681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2018 год!!!!</a:t>
            </a:r>
          </a:p>
          <a:p>
            <a:pPr algn="ctr"/>
            <a:r>
              <a:rPr lang="ru-RU" sz="2400" dirty="0" smtClean="0"/>
              <a:t>В 2019 году таблица изменится</a:t>
            </a:r>
            <a:endParaRPr lang="ru-RU" sz="2400" dirty="0"/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0" y="179273"/>
            <a:ext cx="9144000" cy="111504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4604" algn="ctr">
              <a:lnSpc>
                <a:spcPct val="100000"/>
              </a:lnSpc>
              <a:spcBef>
                <a:spcPts val="1440"/>
              </a:spcBef>
            </a:pPr>
            <a:r>
              <a:rPr sz="1400" b="1" dirty="0">
                <a:latin typeface="Times New Roman" pitchFamily="18" charset="0"/>
                <a:cs typeface="Times New Roman" pitchFamily="18" charset="0"/>
              </a:rPr>
              <a:t>Внесены изменения в </a:t>
            </a:r>
            <a:r>
              <a:rPr sz="1400" b="1" dirty="0" err="1">
                <a:latin typeface="Times New Roman" pitchFamily="18" charset="0"/>
                <a:cs typeface="Times New Roman" pitchFamily="18" charset="0"/>
              </a:rPr>
              <a:t>таблицу</a:t>
            </a:r>
            <a:r>
              <a:rPr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b="1" dirty="0" smtClean="0">
                <a:latin typeface="Times New Roman" pitchFamily="18" charset="0"/>
                <a:cs typeface="Times New Roman" pitchFamily="18" charset="0"/>
              </a:rPr>
              <a:t>4201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«Деятельность радиотерапевтического отделения (кабинета лучевой терапии)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177801" y="1295400"/>
          <a:ext cx="8966199" cy="51441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108700"/>
                <a:gridCol w="555625"/>
                <a:gridCol w="862965"/>
                <a:gridCol w="1438909"/>
              </a:tblGrid>
              <a:tr h="76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 marL="1143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44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28130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231775" marR="21399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70485" marR="49530" indent="-63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 помощь в  амбулаторных</a:t>
                      </a:r>
                      <a:r>
                        <a:rPr sz="10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пациентов, закончивших,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терапию (самостоятельную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 в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комбинации</a:t>
                      </a:r>
                      <a:r>
                        <a:rPr sz="1200" spc="-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6990">
                        <a:lnSpc>
                          <a:spcPts val="1370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другими методами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лечения),</a:t>
                      </a:r>
                      <a:r>
                        <a:rPr sz="1200" spc="4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всего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ts val="137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самостоятельную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хирургическим</a:t>
                      </a:r>
                      <a:r>
                        <a:rPr sz="12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лечением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хирургическим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лечением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200" spc="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химиотерапией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1.4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аппаратах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 дистанционной</a:t>
                      </a:r>
                      <a:r>
                        <a:rPr sz="1200" spc="-10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292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 на дистанционных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гамма-терапевтических</a:t>
                      </a:r>
                      <a:r>
                        <a:rPr sz="1200" spc="-3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0547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 по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конвенциональная</a:t>
                      </a:r>
                      <a:r>
                        <a:rPr sz="1200" spc="-4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2.1.1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2540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конформная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2.1.2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линейных</a:t>
                      </a:r>
                      <a:r>
                        <a:rPr sz="1200" spc="-1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ускорителях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 по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методикам: двухмерная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конвенциональная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лучевая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трехмерная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конформная лучевая</a:t>
                      </a:r>
                      <a:r>
                        <a:rPr sz="1200" spc="4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терапия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интенсивности</a:t>
                      </a:r>
                      <a:r>
                        <a:rPr sz="1200" spc="3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пучков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1778635" marR="394970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ротационное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облучение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модуляцией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интенсивности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пучка 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излучения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0974">
                <a:tc>
                  <a:txBody>
                    <a:bodyPr/>
                    <a:lstStyle/>
                    <a:p>
                      <a:pPr marL="177863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стереотаксическая радиотерапия,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включая</a:t>
                      </a:r>
                      <a:r>
                        <a:rPr sz="1200" spc="6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радиохирургию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7786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тотальное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облучение всего</a:t>
                      </a:r>
                      <a:r>
                        <a:rPr sz="1200" spc="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тела/кожи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2.2.6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рентгенотерапевтических</a:t>
                      </a:r>
                      <a:r>
                        <a:rPr sz="1200" spc="-8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аппаратах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3308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близкофокусной</a:t>
                      </a:r>
                      <a:r>
                        <a:rPr sz="1200" spc="-6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2.3.1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82613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для </a:t>
                      </a:r>
                      <a:r>
                        <a:rPr sz="12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глубокой</a:t>
                      </a:r>
                      <a:r>
                        <a:rPr sz="12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рентгенотерапии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2.3.2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кибер-нож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гамма-нож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r>
                        <a:rPr sz="1200" spc="-6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томотерапии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2.6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Rectangle 1316"/>
          <p:cNvSpPr>
            <a:spLocks noChangeArrowheads="1"/>
          </p:cNvSpPr>
          <p:nvPr/>
        </p:nvSpPr>
        <p:spPr bwMode="auto">
          <a:xfrm>
            <a:off x="3902636" y="4539343"/>
            <a:ext cx="5026417" cy="7620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342900" indent="-342900" algn="ctr">
              <a:defRPr/>
            </a:pPr>
            <a:r>
              <a:rPr lang="ru-RU" sz="1600" b="1" dirty="0">
                <a:cs typeface="Arial" pitchFamily="34" charset="0"/>
              </a:rPr>
              <a:t>Строка </a:t>
            </a:r>
            <a:r>
              <a:rPr lang="ru-RU" sz="1600" b="1" dirty="0" smtClean="0">
                <a:cs typeface="Arial" pitchFamily="34" charset="0"/>
              </a:rPr>
              <a:t>1 равна сумме строк 2 + 3 + 4 + 5 + 6</a:t>
            </a:r>
            <a:endParaRPr lang="ru-RU" sz="1600" b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46579" y="179273"/>
            <a:ext cx="6751955" cy="8508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1270635" algn="ctr">
              <a:lnSpc>
                <a:spcPct val="100000"/>
              </a:lnSpc>
              <a:spcBef>
                <a:spcPts val="95"/>
              </a:spcBef>
            </a:pP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1272540" algn="ctr">
              <a:lnSpc>
                <a:spcPct val="100000"/>
              </a:lnSpc>
              <a:tabLst>
                <a:tab pos="2216785" algn="l"/>
              </a:tabLst>
            </a:pPr>
            <a:r>
              <a:rPr sz="1400" b="1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</a:t>
            </a:r>
            <a:r>
              <a:rPr lang="ru-RU" sz="1400" b="1" spc="-25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sz="1400" b="1" spc="-20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b="1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</a:pPr>
            <a:r>
              <a:rPr sz="1200" b="1" spc="-40" dirty="0">
                <a:latin typeface="Arial"/>
                <a:cs typeface="Arial"/>
              </a:rPr>
              <a:t>(</a:t>
            </a:r>
            <a:r>
              <a:rPr sz="1200" b="1" spc="-85" dirty="0">
                <a:latin typeface="Arial"/>
                <a:cs typeface="Arial"/>
              </a:rPr>
              <a:t>п</a:t>
            </a:r>
            <a:r>
              <a:rPr sz="1200" b="1" spc="-90" dirty="0">
                <a:latin typeface="Arial"/>
                <a:cs typeface="Arial"/>
              </a:rPr>
              <a:t>р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80" dirty="0">
                <a:latin typeface="Arial"/>
                <a:cs typeface="Arial"/>
              </a:rPr>
              <a:t>д</a:t>
            </a:r>
            <a:r>
              <a:rPr sz="1200" b="1" spc="-114" dirty="0">
                <a:latin typeface="Arial"/>
                <a:cs typeface="Arial"/>
              </a:rPr>
              <a:t>о</a:t>
            </a:r>
            <a:r>
              <a:rPr sz="1200" b="1" spc="-135" dirty="0">
                <a:latin typeface="Arial"/>
                <a:cs typeface="Arial"/>
              </a:rPr>
              <a:t>л</a:t>
            </a:r>
            <a:r>
              <a:rPr sz="1200" b="1" spc="5" dirty="0">
                <a:latin typeface="Arial"/>
                <a:cs typeface="Arial"/>
              </a:rPr>
              <a:t>ж</a:t>
            </a:r>
            <a:r>
              <a:rPr sz="1200" b="1" spc="-70" dirty="0">
                <a:latin typeface="Arial"/>
                <a:cs typeface="Arial"/>
              </a:rPr>
              <a:t>е</a:t>
            </a:r>
            <a:r>
              <a:rPr sz="1200" b="1" spc="-75" dirty="0">
                <a:latin typeface="Arial"/>
                <a:cs typeface="Arial"/>
              </a:rPr>
              <a:t>н</a:t>
            </a:r>
            <a:r>
              <a:rPr sz="1200" b="1" spc="-70" dirty="0">
                <a:latin typeface="Arial"/>
                <a:cs typeface="Arial"/>
              </a:rPr>
              <a:t>ие</a:t>
            </a:r>
            <a:r>
              <a:rPr sz="1200" b="1" spc="-30" dirty="0">
                <a:latin typeface="Arial"/>
                <a:cs typeface="Arial"/>
              </a:rPr>
              <a:t>)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533196" y="1118361"/>
          <a:ext cx="8137523" cy="49288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544820"/>
                <a:gridCol w="504189"/>
                <a:gridCol w="782955"/>
                <a:gridCol w="1305559"/>
              </a:tblGrid>
              <a:tr h="91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3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150" dirty="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Наименование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marL="1206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dirty="0">
                          <a:latin typeface="Times New Roman"/>
                          <a:cs typeface="Times New Roman"/>
                        </a:rPr>
                        <a:t>№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270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строки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397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Всего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160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из них: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65735" marR="14668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в</a:t>
                      </a:r>
                      <a:r>
                        <a:rPr sz="1000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подразделениях,  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51435" marR="30480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медицинскую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помощь  в</a:t>
                      </a:r>
                      <a:r>
                        <a:rPr sz="1000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latin typeface="Times New Roman"/>
                          <a:cs typeface="Times New Roman"/>
                        </a:rPr>
                        <a:t>амбулаторных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marL="15240" algn="ctr">
                        <a:lnSpc>
                          <a:spcPts val="1135"/>
                        </a:lnSpc>
                      </a:pPr>
                      <a:r>
                        <a:rPr sz="1000" spc="-10" dirty="0">
                          <a:latin typeface="Times New Roman"/>
                          <a:cs typeface="Times New Roman"/>
                        </a:rPr>
                        <a:t>условиях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143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340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6990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пролеченных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контактной лучевой</a:t>
                      </a:r>
                      <a:r>
                        <a:rPr sz="12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терапией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0026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внутриполостной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49796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внутритканевой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высокой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мощностью</a:t>
                      </a:r>
                      <a:r>
                        <a:rPr sz="1200" spc="3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дозы</a:t>
                      </a:r>
                      <a:endParaRPr sz="12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4954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внутритканевой</a:t>
                      </a:r>
                      <a:r>
                        <a:rPr sz="12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микроисточниками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49034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аппликационной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50304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внутрисосудистой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3.5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6990" marR="486409">
                        <a:lnSpc>
                          <a:spcPts val="1440"/>
                        </a:lnSpc>
                        <a:spcBef>
                          <a:spcPts val="15"/>
                        </a:spcBef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получивших сочетанную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радиотерапию (дистанционную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 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внутриполостным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облучением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0974">
                <a:tc>
                  <a:txBody>
                    <a:bodyPr/>
                    <a:lstStyle/>
                    <a:p>
                      <a:pPr marL="48895">
                        <a:lnSpc>
                          <a:spcPts val="1325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интраоперационную</a:t>
                      </a:r>
                      <a:r>
                        <a:rPr sz="12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25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4889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андронную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81216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</a:t>
                      </a:r>
                      <a:r>
                        <a:rPr sz="12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протонную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6.1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245">
                <a:tc>
                  <a:txBody>
                    <a:bodyPr/>
                    <a:lstStyle/>
                    <a:p>
                      <a:pPr marL="1321435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ионную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6.2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330325">
                        <a:lnSpc>
                          <a:spcPts val="1340"/>
                        </a:lnSpc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нейтронную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6.3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332230">
                        <a:lnSpc>
                          <a:spcPts val="1340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нейтрон-захватную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6.4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604" algn="ctr">
                        <a:lnSpc>
                          <a:spcPts val="1340"/>
                        </a:lnSpc>
                      </a:pPr>
                      <a:r>
                        <a:rPr sz="1200" b="1" dirty="0">
                          <a:latin typeface="Times New Roman"/>
                          <a:cs typeface="Times New Roman"/>
                        </a:rPr>
                        <a:t>Х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marL="46990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пациентов,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2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лучевую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терапию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1200" spc="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применением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6990">
                        <a:lnSpc>
                          <a:spcPts val="1365"/>
                        </a:lnSpc>
                      </a:pP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радиомодификаторов,</a:t>
                      </a:r>
                      <a:r>
                        <a:rPr sz="1200" spc="-2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радиопротекторов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970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46990" marR="609600">
                        <a:lnSpc>
                          <a:spcPts val="1440"/>
                        </a:lnSpc>
                        <a:spcBef>
                          <a:spcPts val="20"/>
                        </a:spcBef>
                      </a:pP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Число пациентов,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получивших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радиотерапию </a:t>
                      </a: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поводу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неонкологических  заболеваний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254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3335" algn="ctr">
                        <a:lnSpc>
                          <a:spcPts val="1415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0339">
                <a:tc>
                  <a:txBody>
                    <a:bodyPr/>
                    <a:lstStyle/>
                    <a:p>
                      <a:pPr marL="769620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из них: на </a:t>
                      </a:r>
                      <a:r>
                        <a:rPr sz="12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линейном</a:t>
                      </a:r>
                      <a:r>
                        <a:rPr sz="1200" spc="-8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ускорителе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2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8.1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271270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гамма-терапевтическом</a:t>
                      </a:r>
                      <a:r>
                        <a:rPr sz="1200" spc="4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8.2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marL="1259205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на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рентгентерапевтическом</a:t>
                      </a:r>
                      <a:r>
                        <a:rPr sz="1200" spc="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аппарате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2065" algn="ctr">
                        <a:lnSpc>
                          <a:spcPts val="1340"/>
                        </a:lnSpc>
                      </a:pPr>
                      <a:r>
                        <a:rPr sz="12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8.3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Rectangle 453"/>
          <p:cNvSpPr txBox="1">
            <a:spLocks noChangeArrowheads="1"/>
          </p:cNvSpPr>
          <p:nvPr/>
        </p:nvSpPr>
        <p:spPr bwMode="auto">
          <a:xfrm>
            <a:off x="0" y="188640"/>
            <a:ext cx="4648200" cy="1872208"/>
          </a:xfrm>
          <a:prstGeom prst="rect">
            <a:avLst/>
          </a:prstGeom>
          <a:solidFill>
            <a:srgbClr val="36F709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990033"/>
                </a:solidFill>
                <a:latin typeface="Arial" charset="0"/>
              </a:rPr>
              <a:t>В строке 7 отражаются сведения о числе пациентов, получивших комплексное лечение лучевую терапию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990033"/>
                </a:solidFill>
                <a:latin typeface="Arial" charset="0"/>
              </a:rPr>
              <a:t>+ </a:t>
            </a:r>
            <a:r>
              <a:rPr lang="ru-RU" altLang="ru-RU" sz="1600" b="1" dirty="0" err="1" smtClean="0">
                <a:solidFill>
                  <a:srgbClr val="990033"/>
                </a:solidFill>
                <a:latin typeface="Arial" charset="0"/>
              </a:rPr>
              <a:t>радиомодификаторы</a:t>
            </a:r>
            <a:r>
              <a:rPr lang="ru-RU" altLang="ru-RU" sz="1600" b="1" dirty="0" smtClean="0">
                <a:solidFill>
                  <a:srgbClr val="990033"/>
                </a:solidFill>
                <a:latin typeface="Arial" charset="0"/>
              </a:rPr>
              <a:t>/</a:t>
            </a:r>
            <a:endParaRPr lang="ru-RU" altLang="ru-RU" sz="1600" b="1" dirty="0">
              <a:solidFill>
                <a:srgbClr val="990033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990033"/>
                </a:solidFill>
                <a:latin typeface="Arial" charset="0"/>
              </a:rPr>
              <a:t>радиопротекторы</a:t>
            </a:r>
            <a:endParaRPr lang="ru-RU" altLang="ru-RU" sz="1600" b="1" dirty="0">
              <a:solidFill>
                <a:srgbClr val="990033"/>
              </a:solidFill>
              <a:latin typeface="Arial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990033"/>
                </a:solidFill>
                <a:latin typeface="Arial" charset="0"/>
              </a:rPr>
              <a:t>Строка 7 </a:t>
            </a:r>
            <a:r>
              <a:rPr lang="en-US" altLang="ru-RU" sz="1600" b="1" dirty="0">
                <a:solidFill>
                  <a:srgbClr val="990033"/>
                </a:solidFill>
                <a:latin typeface="Arial" charset="0"/>
              </a:rPr>
              <a:t>&lt;= c</a:t>
            </a:r>
            <a:r>
              <a:rPr lang="ru-RU" altLang="ru-RU" sz="1600" b="1" dirty="0">
                <a:solidFill>
                  <a:srgbClr val="990033"/>
                </a:solidFill>
                <a:latin typeface="Arial" charset="0"/>
              </a:rPr>
              <a:t>трока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58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81000" y="1905000"/>
            <a:ext cx="8305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800" b="1" dirty="0">
                <a:latin typeface="Times New Roman" pitchFamily="18" charset="0"/>
              </a:rPr>
              <a:t>   РАЗДЕЛ </a:t>
            </a:r>
            <a:r>
              <a:rPr lang="en-US" altLang="ru-RU" sz="2800" b="1" dirty="0">
                <a:latin typeface="Times New Roman" pitchFamily="18" charset="0"/>
              </a:rPr>
              <a:t>VI</a:t>
            </a:r>
            <a:r>
              <a:rPr lang="ru-RU" altLang="ru-RU" sz="2800" b="1" dirty="0">
                <a:latin typeface="Times New Roman" pitchFamily="18" charset="0"/>
              </a:rPr>
              <a:t>. РАБОТА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ДИАГНОСТИЧЕСКИХ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r>
              <a:rPr lang="en-US" altLang="ru-RU" sz="2800" b="1" dirty="0">
                <a:latin typeface="Times New Roman" pitchFamily="18" charset="0"/>
              </a:rPr>
              <a:t>                      </a:t>
            </a:r>
            <a:r>
              <a:rPr lang="ru-RU" altLang="ru-RU" sz="2800" b="1" dirty="0">
                <a:latin typeface="Times New Roman" pitchFamily="18" charset="0"/>
              </a:rPr>
              <a:t> ОТДЕЛЕНИЙ (КАБИНЕТОВ)</a:t>
            </a:r>
            <a:r>
              <a:rPr lang="en-US" altLang="ru-RU" sz="2800" b="1" dirty="0">
                <a:latin typeface="Times New Roman" pitchFamily="18" charset="0"/>
              </a:rPr>
              <a:t/>
            </a:r>
            <a:br>
              <a:rPr lang="en-US" altLang="ru-RU" sz="2800" b="1" dirty="0">
                <a:latin typeface="Times New Roman" pitchFamily="18" charset="0"/>
              </a:rPr>
            </a:br>
            <a:endParaRPr lang="ru-RU" altLang="ru-RU" sz="28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918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839200" cy="4476869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altLang="ru-RU" sz="900" b="1" dirty="0" smtClean="0">
              <a:latin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Таблицы данного раздела заполняют в медицинских организациях, имеющих соответствующие диагностические службы. Включаются сведения об исследованиях, проведенных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только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в отделениях (кабинетах)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данной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медицинской организации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включаются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сведения об анализах и исследованиях,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проведенных в других организациях,</a:t>
            </a: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пациентам, обслуживаемым данной организацией</a:t>
            </a:r>
          </a:p>
          <a:p>
            <a:pPr algn="just">
              <a:lnSpc>
                <a:spcPct val="80000"/>
              </a:lnSpc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Если диагностические отделения данной организации оказывают помощь не только своим пациентам, но и пациентам, направленным другими организациями, в сведения о работе диагностического отделения включается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весь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объем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проведенной работы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независимо от того, каким пациентам была оказана помощь</a:t>
            </a:r>
            <a:endParaRPr lang="ru-RU" altLang="ru-RU" sz="2000" dirty="0" smtClean="0">
              <a:latin typeface="Times New Roman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title"/>
          </p:nvPr>
        </p:nvSpPr>
        <p:spPr>
          <a:xfrm>
            <a:off x="309565" y="45244"/>
            <a:ext cx="8534400" cy="990600"/>
          </a:xfrm>
        </p:spPr>
        <p:txBody>
          <a:bodyPr/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При заполнении раздела </a:t>
            </a:r>
            <a:r>
              <a:rPr lang="en-US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VI 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«Работа диагностических отделений (кабинетов)» ФФСН №30 следует иметь в виду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528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6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1" name="Rectangle 167"/>
          <p:cNvSpPr>
            <a:spLocks noGrp="1" noChangeArrowheads="1"/>
          </p:cNvSpPr>
          <p:nvPr>
            <p:ph type="title"/>
          </p:nvPr>
        </p:nvSpPr>
        <p:spPr>
          <a:xfrm>
            <a:off x="263813" y="35356"/>
            <a:ext cx="4953000" cy="457200"/>
          </a:xfrm>
        </p:spPr>
        <p:txBody>
          <a:bodyPr/>
          <a:lstStyle/>
          <a:p>
            <a:pPr eaLnBrk="1" hangingPunct="1"/>
            <a:r>
              <a:rPr lang="en-US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2</a:t>
            </a:r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. Кабинеты, отделения, подразделения</a:t>
            </a:r>
          </a:p>
        </p:txBody>
      </p:sp>
      <p:sp>
        <p:nvSpPr>
          <p:cNvPr id="12" name="Rectangle 171"/>
          <p:cNvSpPr>
            <a:spLocks noChangeArrowheads="1"/>
          </p:cNvSpPr>
          <p:nvPr/>
        </p:nvSpPr>
        <p:spPr bwMode="auto">
          <a:xfrm>
            <a:off x="242890" y="459401"/>
            <a:ext cx="1828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Таблица 1001</a:t>
            </a:r>
          </a:p>
        </p:txBody>
      </p:sp>
      <p:graphicFrame>
        <p:nvGraphicFramePr>
          <p:cNvPr id="13" name="Group 19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8943847"/>
              </p:ext>
            </p:extLst>
          </p:nvPr>
        </p:nvGraphicFramePr>
        <p:xfrm>
          <a:off x="325895" y="893765"/>
          <a:ext cx="8382000" cy="1255628"/>
        </p:xfrm>
        <a:graphic>
          <a:graphicData uri="http://schemas.openxmlformats.org/drawingml/2006/table">
            <a:tbl>
              <a:tblPr/>
              <a:tblGrid>
                <a:gridCol w="2301889"/>
                <a:gridCol w="792088"/>
                <a:gridCol w="2232248"/>
                <a:gridCol w="1974688"/>
                <a:gridCol w="1081087"/>
              </a:tblGrid>
              <a:tr h="749734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b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подразделений,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отделов,  отделений, кабинетов </a:t>
                      </a:r>
                      <a:b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(нет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0, есть - 1)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подразделений,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отделов, отделений</a:t>
                      </a:r>
                    </a:p>
                  </a:txBody>
                  <a:tcPr marT="45683" marB="456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кабинетов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0822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636838" algn="ctr"/>
                          <a:tab pos="5273675" algn="r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683" marB="4568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AutoShape 182"/>
          <p:cNvSpPr>
            <a:spLocks noChangeArrowheads="1"/>
          </p:cNvSpPr>
          <p:nvPr/>
        </p:nvSpPr>
        <p:spPr bwMode="auto">
          <a:xfrm>
            <a:off x="66429" y="2046447"/>
            <a:ext cx="2979440" cy="3110744"/>
          </a:xfrm>
          <a:prstGeom prst="wedgeRoundRectCallout">
            <a:avLst>
              <a:gd name="adj1" fmla="val 97039"/>
              <a:gd name="adj2" fmla="val -69483"/>
              <a:gd name="adj3" fmla="val 16667"/>
            </a:avLst>
          </a:prstGeom>
          <a:solidFill>
            <a:schemeClr val="bg2">
              <a:lumMod val="75000"/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/>
              <a:t>Медицинская организация, являющаяся юридическим лицом, и, имеющая подразделение, проставляет в соответствующей ему </a:t>
            </a:r>
            <a:r>
              <a:rPr lang="ru-RU" sz="1400" b="1" dirty="0">
                <a:solidFill>
                  <a:srgbClr val="FF0000"/>
                </a:solidFill>
              </a:rPr>
              <a:t>строке цифру 1.</a:t>
            </a:r>
            <a:r>
              <a:rPr lang="ru-RU" sz="1400" b="1" dirty="0"/>
              <a:t> </a:t>
            </a:r>
          </a:p>
          <a:p>
            <a:pPr algn="ctr">
              <a:defRPr/>
            </a:pPr>
            <a:endParaRPr lang="ru-RU" sz="400" b="1" dirty="0"/>
          </a:p>
          <a:p>
            <a:pPr algn="ctr">
              <a:defRPr/>
            </a:pPr>
            <a:r>
              <a:rPr lang="ru-RU" sz="1400" b="1" dirty="0"/>
              <a:t>Структурные подразделения (филиалы) данную графу </a:t>
            </a:r>
            <a:r>
              <a:rPr lang="ru-RU" sz="1400" b="1" dirty="0">
                <a:solidFill>
                  <a:srgbClr val="FF0000"/>
                </a:solidFill>
              </a:rPr>
              <a:t>не заполняют</a:t>
            </a:r>
          </a:p>
        </p:txBody>
      </p:sp>
      <p:sp>
        <p:nvSpPr>
          <p:cNvPr id="17" name="AutoShape 190"/>
          <p:cNvSpPr>
            <a:spLocks noChangeArrowheads="1"/>
          </p:cNvSpPr>
          <p:nvPr/>
        </p:nvSpPr>
        <p:spPr bwMode="auto">
          <a:xfrm>
            <a:off x="3602990" y="2046448"/>
            <a:ext cx="3489289" cy="3110744"/>
          </a:xfrm>
          <a:prstGeom prst="wedgeRoundRectCallout">
            <a:avLst>
              <a:gd name="adj1" fmla="val 33559"/>
              <a:gd name="adj2" fmla="val -62324"/>
              <a:gd name="adj3" fmla="val 16667"/>
            </a:avLst>
          </a:prstGeom>
          <a:solidFill>
            <a:schemeClr val="bg2">
              <a:lumMod val="75000"/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/>
              <a:t>Указывается количество подразделений (</a:t>
            </a:r>
            <a:r>
              <a:rPr lang="ru-RU" sz="1400" b="1" dirty="0" smtClean="0"/>
              <a:t>отделов, отделений)</a:t>
            </a:r>
          </a:p>
          <a:p>
            <a:pPr algn="ctr">
              <a:defRPr/>
            </a:pPr>
            <a:r>
              <a:rPr lang="ru-RU" sz="1400" b="1" dirty="0" smtClean="0"/>
              <a:t>в </a:t>
            </a:r>
            <a:r>
              <a:rPr lang="ru-RU" sz="1400" b="1" dirty="0"/>
              <a:t>случае, когда имеется:</a:t>
            </a:r>
          </a:p>
          <a:p>
            <a:pPr algn="ctr">
              <a:defRPr/>
            </a:pPr>
            <a:endParaRPr lang="ru-RU" sz="700" b="1" dirty="0"/>
          </a:p>
          <a:p>
            <a:pPr algn="ctr">
              <a:buFontTx/>
              <a:buChar char="-"/>
              <a:defRPr/>
            </a:pPr>
            <a:r>
              <a:rPr lang="ru-RU" sz="1400" b="1" dirty="0"/>
              <a:t>выделенное для них помещение, </a:t>
            </a:r>
          </a:p>
          <a:p>
            <a:pPr algn="ctr">
              <a:defRPr/>
            </a:pPr>
            <a:r>
              <a:rPr lang="ru-RU" sz="1400" b="1" dirty="0"/>
              <a:t>-аппаратура и оборудование, </a:t>
            </a:r>
          </a:p>
          <a:p>
            <a:pPr algn="ctr">
              <a:defRPr/>
            </a:pPr>
            <a:r>
              <a:rPr lang="ru-RU" sz="1400" b="1" dirty="0"/>
              <a:t>-должности, соответствующих</a:t>
            </a:r>
          </a:p>
          <a:p>
            <a:pPr algn="ctr">
              <a:defRPr/>
            </a:pPr>
            <a:r>
              <a:rPr lang="ru-RU" sz="1400" b="1" dirty="0"/>
              <a:t>  медицинских работников</a:t>
            </a:r>
          </a:p>
          <a:p>
            <a:pPr algn="ctr">
              <a:defRPr/>
            </a:pPr>
            <a:endParaRPr lang="ru-RU" sz="600" b="1" dirty="0"/>
          </a:p>
          <a:p>
            <a:pPr algn="ctr">
              <a:defRPr/>
            </a:pPr>
            <a:r>
              <a:rPr lang="ru-RU" sz="1400" b="1" dirty="0"/>
              <a:t>в соответствии с положением и приказами об организации     </a:t>
            </a:r>
          </a:p>
        </p:txBody>
      </p:sp>
      <p:sp>
        <p:nvSpPr>
          <p:cNvPr id="18" name="AutoShape 191"/>
          <p:cNvSpPr>
            <a:spLocks noChangeArrowheads="1"/>
          </p:cNvSpPr>
          <p:nvPr/>
        </p:nvSpPr>
        <p:spPr bwMode="auto">
          <a:xfrm>
            <a:off x="7245982" y="2176060"/>
            <a:ext cx="1898019" cy="2981130"/>
          </a:xfrm>
          <a:prstGeom prst="wedgeRoundRectCallout">
            <a:avLst>
              <a:gd name="adj1" fmla="val 4100"/>
              <a:gd name="adj2" fmla="val -68356"/>
              <a:gd name="adj3" fmla="val 16667"/>
            </a:avLst>
          </a:prstGeom>
          <a:solidFill>
            <a:schemeClr val="bg2">
              <a:lumMod val="75000"/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/>
              <a:t>Указывается число структурных единиц –</a:t>
            </a:r>
          </a:p>
          <a:p>
            <a:pPr algn="ctr">
              <a:defRPr/>
            </a:pPr>
            <a:r>
              <a:rPr lang="ru-RU" sz="1400" b="1" dirty="0"/>
              <a:t>кабинетов, 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FF0000"/>
                </a:solidFill>
              </a:rPr>
              <a:t>НЕ</a:t>
            </a:r>
            <a:r>
              <a:rPr lang="ru-RU" sz="1400" b="1" dirty="0"/>
              <a:t> объединенных в подразделения, отделы или отделения</a:t>
            </a:r>
          </a:p>
        </p:txBody>
      </p:sp>
      <p:sp>
        <p:nvSpPr>
          <p:cNvPr id="20" name="Rectangle 192"/>
          <p:cNvSpPr>
            <a:spLocks noChangeArrowheads="1"/>
          </p:cNvSpPr>
          <p:nvPr/>
        </p:nvSpPr>
        <p:spPr bwMode="auto">
          <a:xfrm>
            <a:off x="152400" y="5486400"/>
            <a:ext cx="883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</a:rPr>
              <a:t>Если имеются подразделения, отделы или отделения, то сведения о них показываются в графе 4, при этом графа 5 не заполняется 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Times New Roman" pitchFamily="18" charset="0"/>
              </a:rPr>
              <a:t>Если имеются только кабинеты, </a:t>
            </a:r>
            <a:endParaRPr lang="en-US" altLang="ru-RU" sz="18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Times New Roman" pitchFamily="18" charset="0"/>
              </a:rPr>
              <a:t>то </a:t>
            </a:r>
            <a:r>
              <a:rPr lang="ru-RU" altLang="ru-RU" sz="1800" b="1" dirty="0">
                <a:solidFill>
                  <a:srgbClr val="0070C0"/>
                </a:solidFill>
                <a:latin typeface="Times New Roman" pitchFamily="18" charset="0"/>
              </a:rPr>
              <a:t>сведения о них показывают в графе 5 (графа 4 не заполняется)</a:t>
            </a: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004048" y="143989"/>
            <a:ext cx="4061899" cy="1123712"/>
          </a:xfrm>
          <a:prstGeom prst="wedgeRoundRectCallout">
            <a:avLst/>
          </a:prstGeom>
          <a:solidFill>
            <a:srgbClr val="5BFF2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В форме 30-село графа 3 может быть равна 0 при наличии значений в графах 4 и 5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58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665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17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69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22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2746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427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579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731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3884295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189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341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493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4646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47986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4951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5103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006" y="5255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85006" y="5408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5006" y="5560695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0"/>
                </a:moveTo>
                <a:lnTo>
                  <a:pt x="0" y="235267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92172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38830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375786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12108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448936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985892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67679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281801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863588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841488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541384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068689" y="1107313"/>
            <a:ext cx="0" cy="1109980"/>
          </a:xfrm>
          <a:custGeom>
            <a:avLst/>
            <a:gdLst/>
            <a:ahLst/>
            <a:cxnLst/>
            <a:rect l="l" t="t" r="r" b="b"/>
            <a:pathLst>
              <a:path h="1109980">
                <a:moveTo>
                  <a:pt x="0" y="0"/>
                </a:moveTo>
                <a:lnTo>
                  <a:pt x="0" y="1109979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369436" y="1113663"/>
            <a:ext cx="5774690" cy="0"/>
          </a:xfrm>
          <a:custGeom>
            <a:avLst/>
            <a:gdLst/>
            <a:ahLst/>
            <a:cxnLst/>
            <a:rect l="l" t="t" r="r" b="b"/>
            <a:pathLst>
              <a:path w="5774690">
                <a:moveTo>
                  <a:pt x="0" y="0"/>
                </a:moveTo>
                <a:lnTo>
                  <a:pt x="577456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905758" y="1357502"/>
            <a:ext cx="2382520" cy="0"/>
          </a:xfrm>
          <a:custGeom>
            <a:avLst/>
            <a:gdLst/>
            <a:ahLst/>
            <a:cxnLst/>
            <a:rect l="l" t="t" r="r" b="b"/>
            <a:pathLst>
              <a:path w="2382520">
                <a:moveTo>
                  <a:pt x="0" y="0"/>
                </a:moveTo>
                <a:lnTo>
                  <a:pt x="238239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857238" y="1357502"/>
            <a:ext cx="2218055" cy="0"/>
          </a:xfrm>
          <a:custGeom>
            <a:avLst/>
            <a:gdLst/>
            <a:ahLst/>
            <a:cxnLst/>
            <a:rect l="l" t="t" r="r" b="b"/>
            <a:pathLst>
              <a:path w="2218054">
                <a:moveTo>
                  <a:pt x="0" y="0"/>
                </a:moveTo>
                <a:lnTo>
                  <a:pt x="22178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3164" y="2210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73164" y="2363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3164" y="26681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3164" y="2972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73164" y="3125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73164" y="35825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73164" y="3887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73164" y="4039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73164" y="41921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73164" y="4496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73164" y="4801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3164" y="51065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3164" y="5411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79514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144000" y="1046352"/>
            <a:ext cx="0" cy="73660"/>
          </a:xfrm>
          <a:custGeom>
            <a:avLst/>
            <a:gdLst/>
            <a:ahLst/>
            <a:cxnLst/>
            <a:rect l="l" t="t" r="r" b="b"/>
            <a:pathLst>
              <a:path h="73659">
                <a:moveTo>
                  <a:pt x="0" y="0"/>
                </a:moveTo>
                <a:lnTo>
                  <a:pt x="0" y="736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144000" y="2204592"/>
            <a:ext cx="0" cy="3365500"/>
          </a:xfrm>
          <a:custGeom>
            <a:avLst/>
            <a:gdLst/>
            <a:ahLst/>
            <a:cxnLst/>
            <a:rect l="l" t="t" r="r" b="b"/>
            <a:pathLst>
              <a:path h="3365500">
                <a:moveTo>
                  <a:pt x="0" y="0"/>
                </a:moveTo>
                <a:lnTo>
                  <a:pt x="0" y="3365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73164" y="105270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73164" y="5563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969010" y="1576958"/>
            <a:ext cx="64706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567177" y="1515999"/>
            <a:ext cx="110489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466594" y="1637919"/>
            <a:ext cx="30988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81832" y="1576958"/>
            <a:ext cx="26289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Вс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898644" y="1084707"/>
            <a:ext cx="440690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440436" y="0"/>
                </a:lnTo>
              </a:path>
            </a:pathLst>
          </a:custGeom>
          <a:ln w="5486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886705" y="1038860"/>
            <a:ext cx="466090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При </a:t>
            </a:r>
            <a:r>
              <a:rPr sz="4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</a:t>
            </a:r>
            <a:r>
              <a:rPr sz="4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500882" y="1485519"/>
            <a:ext cx="3105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500882" y="1607438"/>
            <a:ext cx="2978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561841" y="1729358"/>
            <a:ext cx="165100" cy="113030"/>
          </a:xfrm>
          <a:custGeom>
            <a:avLst/>
            <a:gdLst/>
            <a:ahLst/>
            <a:cxnLst/>
            <a:rect l="l" t="t" r="r" b="b"/>
            <a:pathLst>
              <a:path w="165100" h="113030">
                <a:moveTo>
                  <a:pt x="0" y="112775"/>
                </a:moveTo>
                <a:lnTo>
                  <a:pt x="164591" y="112775"/>
                </a:lnTo>
                <a:lnTo>
                  <a:pt x="16459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549777" y="1706372"/>
            <a:ext cx="19050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пий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120769" y="1180719"/>
            <a:ext cx="66992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321046" y="1180719"/>
            <a:ext cx="63944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Флюорограмм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438772" y="1546478"/>
            <a:ext cx="26670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5080">
              <a:lnSpc>
                <a:spcPts val="885"/>
              </a:lnSpc>
            </a:pPr>
            <a:r>
              <a:rPr sz="800" spc="-1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6438772" y="1668398"/>
            <a:ext cx="266700" cy="113030"/>
          </a:xfrm>
          <a:custGeom>
            <a:avLst/>
            <a:gdLst/>
            <a:ahLst/>
            <a:cxnLst/>
            <a:rect l="l" t="t" r="r" b="b"/>
            <a:pathLst>
              <a:path w="266700" h="113030">
                <a:moveTo>
                  <a:pt x="0" y="112775"/>
                </a:moveTo>
                <a:lnTo>
                  <a:pt x="266700" y="112775"/>
                </a:lnTo>
                <a:lnTo>
                  <a:pt x="2667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6438772" y="1645412"/>
            <a:ext cx="26860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7300341" y="1119758"/>
            <a:ext cx="1332230" cy="113030"/>
          </a:xfrm>
          <a:custGeom>
            <a:avLst/>
            <a:gdLst/>
            <a:ahLst/>
            <a:cxnLst/>
            <a:rect l="l" t="t" r="r" b="b"/>
            <a:pathLst>
              <a:path w="1332229" h="113030">
                <a:moveTo>
                  <a:pt x="0" y="112775"/>
                </a:moveTo>
                <a:lnTo>
                  <a:pt x="1331976" y="112775"/>
                </a:lnTo>
                <a:lnTo>
                  <a:pt x="1331976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7288783" y="1096771"/>
            <a:ext cx="13569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7775829" y="1241678"/>
            <a:ext cx="379730" cy="113030"/>
          </a:xfrm>
          <a:custGeom>
            <a:avLst/>
            <a:gdLst/>
            <a:ahLst/>
            <a:cxnLst/>
            <a:rect l="l" t="t" r="r" b="b"/>
            <a:pathLst>
              <a:path w="379729" h="113030">
                <a:moveTo>
                  <a:pt x="0" y="112775"/>
                </a:moveTo>
                <a:lnTo>
                  <a:pt x="379475" y="112775"/>
                </a:lnTo>
                <a:lnTo>
                  <a:pt x="379475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7764526" y="1218691"/>
            <a:ext cx="4051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(из гр.</a:t>
            </a:r>
            <a:r>
              <a:rPr sz="8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3)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129785" y="1668398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030726" y="1790319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613402" y="1668398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613402" y="1790319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226684" y="1668398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5127625" y="1790319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5820790" y="1654682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820790" y="1807082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017639" y="1485519"/>
            <a:ext cx="680720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</a:t>
            </a:r>
            <a:r>
              <a:rPr sz="800" spc="-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стиро-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195946" y="1607438"/>
            <a:ext cx="32512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267575" y="1729358"/>
            <a:ext cx="169545" cy="113030"/>
          </a:xfrm>
          <a:custGeom>
            <a:avLst/>
            <a:gdLst/>
            <a:ahLst/>
            <a:cxnLst/>
            <a:rect l="l" t="t" r="r" b="b"/>
            <a:pathLst>
              <a:path w="169545" h="113030">
                <a:moveTo>
                  <a:pt x="0" y="112775"/>
                </a:moveTo>
                <a:lnTo>
                  <a:pt x="169164" y="112775"/>
                </a:lnTo>
                <a:lnTo>
                  <a:pt x="1691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7256144" y="1706372"/>
            <a:ext cx="1955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б</a:t>
            </a:r>
            <a:r>
              <a:rPr sz="800" spc="-1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з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7211186" y="1851279"/>
            <a:ext cx="314325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ангио-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166229" y="1950212"/>
            <a:ext cx="3606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й)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026907" y="136359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716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062721" y="1363599"/>
            <a:ext cx="294640" cy="113030"/>
          </a:xfrm>
          <a:custGeom>
            <a:avLst/>
            <a:gdLst/>
            <a:ahLst/>
            <a:cxnLst/>
            <a:rect l="l" t="t" r="r" b="b"/>
            <a:pathLst>
              <a:path w="294640" h="113030">
                <a:moveTo>
                  <a:pt x="0" y="112775"/>
                </a:moveTo>
                <a:lnTo>
                  <a:pt x="294131" y="112775"/>
                </a:lnTo>
                <a:lnTo>
                  <a:pt x="2941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373618" y="136359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335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7979791" y="1340612"/>
            <a:ext cx="42545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978902" y="1485519"/>
            <a:ext cx="398145" cy="113030"/>
          </a:xfrm>
          <a:custGeom>
            <a:avLst/>
            <a:gdLst/>
            <a:ahLst/>
            <a:cxnLst/>
            <a:rect l="l" t="t" r="r" b="b"/>
            <a:pathLst>
              <a:path w="398145" h="113030">
                <a:moveTo>
                  <a:pt x="0" y="112775"/>
                </a:moveTo>
                <a:lnTo>
                  <a:pt x="397764" y="112775"/>
                </a:lnTo>
                <a:lnTo>
                  <a:pt x="3977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401050" y="148551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876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7967598" y="1462532"/>
            <a:ext cx="44894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делениях,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7887461" y="1607438"/>
            <a:ext cx="626745" cy="113030"/>
          </a:xfrm>
          <a:custGeom>
            <a:avLst/>
            <a:gdLst/>
            <a:ahLst/>
            <a:cxnLst/>
            <a:rect l="l" t="t" r="r" b="b"/>
            <a:pathLst>
              <a:path w="626745" h="113030">
                <a:moveTo>
                  <a:pt x="0" y="112775"/>
                </a:moveTo>
                <a:lnTo>
                  <a:pt x="626364" y="112775"/>
                </a:lnTo>
                <a:lnTo>
                  <a:pt x="6263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7876158" y="1584451"/>
            <a:ext cx="63246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оказывающих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7890509" y="1729358"/>
            <a:ext cx="622300" cy="113030"/>
          </a:xfrm>
          <a:custGeom>
            <a:avLst/>
            <a:gdLst/>
            <a:ahLst/>
            <a:cxnLst/>
            <a:rect l="l" t="t" r="r" b="b"/>
            <a:pathLst>
              <a:path w="622300" h="113030">
                <a:moveTo>
                  <a:pt x="0" y="112775"/>
                </a:moveTo>
                <a:lnTo>
                  <a:pt x="621792" y="112775"/>
                </a:lnTo>
                <a:lnTo>
                  <a:pt x="621792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7879206" y="1706372"/>
            <a:ext cx="62611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медицинскую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981950" y="1851279"/>
            <a:ext cx="441959" cy="113030"/>
          </a:xfrm>
          <a:custGeom>
            <a:avLst/>
            <a:gdLst/>
            <a:ahLst/>
            <a:cxnLst/>
            <a:rect l="l" t="t" r="r" b="b"/>
            <a:pathLst>
              <a:path w="441959" h="113030">
                <a:moveTo>
                  <a:pt x="0" y="112775"/>
                </a:moveTo>
                <a:lnTo>
                  <a:pt x="441959" y="112775"/>
                </a:lnTo>
                <a:lnTo>
                  <a:pt x="441959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7970646" y="1828292"/>
            <a:ext cx="4425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помощь</a:t>
            </a:r>
            <a:r>
              <a:rPr sz="8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7878318" y="1973198"/>
            <a:ext cx="650875" cy="113030"/>
          </a:xfrm>
          <a:custGeom>
            <a:avLst/>
            <a:gdLst/>
            <a:ahLst/>
            <a:cxnLst/>
            <a:rect l="l" t="t" r="r" b="b"/>
            <a:pathLst>
              <a:path w="650875" h="113030">
                <a:moveTo>
                  <a:pt x="0" y="112775"/>
                </a:moveTo>
                <a:lnTo>
                  <a:pt x="650748" y="112775"/>
                </a:lnTo>
                <a:lnTo>
                  <a:pt x="650748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7867015" y="1950212"/>
            <a:ext cx="65214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амбулаторных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7992618" y="2095119"/>
            <a:ext cx="396240" cy="113030"/>
          </a:xfrm>
          <a:custGeom>
            <a:avLst/>
            <a:gdLst/>
            <a:ahLst/>
            <a:cxnLst/>
            <a:rect l="l" t="t" r="r" b="b"/>
            <a:pathLst>
              <a:path w="396240" h="113030">
                <a:moveTo>
                  <a:pt x="0" y="112775"/>
                </a:moveTo>
                <a:lnTo>
                  <a:pt x="396240" y="112775"/>
                </a:lnTo>
                <a:lnTo>
                  <a:pt x="39624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7981315" y="2072132"/>
            <a:ext cx="42227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2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8570086" y="1546478"/>
            <a:ext cx="492759" cy="113030"/>
          </a:xfrm>
          <a:custGeom>
            <a:avLst/>
            <a:gdLst/>
            <a:ahLst/>
            <a:cxnLst/>
            <a:rect l="l" t="t" r="r" b="b"/>
            <a:pathLst>
              <a:path w="492759" h="113030">
                <a:moveTo>
                  <a:pt x="0" y="112775"/>
                </a:moveTo>
                <a:lnTo>
                  <a:pt x="492251" y="112775"/>
                </a:lnTo>
                <a:lnTo>
                  <a:pt x="49225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8558910" y="1523491"/>
            <a:ext cx="4940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8606663" y="1668398"/>
            <a:ext cx="419100" cy="113030"/>
          </a:xfrm>
          <a:custGeom>
            <a:avLst/>
            <a:gdLst/>
            <a:ahLst/>
            <a:cxnLst/>
            <a:rect l="l" t="t" r="r" b="b"/>
            <a:pathLst>
              <a:path w="419100" h="113030">
                <a:moveTo>
                  <a:pt x="0" y="112775"/>
                </a:moveTo>
                <a:lnTo>
                  <a:pt x="419100" y="112775"/>
                </a:lnTo>
                <a:lnTo>
                  <a:pt x="4191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8595486" y="1645412"/>
            <a:ext cx="422909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дневного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8580755" y="1790319"/>
            <a:ext cx="447040" cy="113030"/>
          </a:xfrm>
          <a:custGeom>
            <a:avLst/>
            <a:gdLst/>
            <a:ahLst/>
            <a:cxnLst/>
            <a:rect l="l" t="t" r="r" b="b"/>
            <a:pathLst>
              <a:path w="447040" h="113030">
                <a:moveTo>
                  <a:pt x="0" y="112775"/>
                </a:moveTo>
                <a:lnTo>
                  <a:pt x="446531" y="112775"/>
                </a:lnTo>
                <a:lnTo>
                  <a:pt x="4465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8569579" y="1767332"/>
            <a:ext cx="47117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стационар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8804782" y="191223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572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8770746" y="1889251"/>
            <a:ext cx="7112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1285976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124155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2615945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2571750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3106801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306273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3644010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3600069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4180078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413588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4716907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4672965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5276850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5233161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5924296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5880608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6572884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6529196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7287386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7275956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8126730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8115427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8779002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8767698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206527" y="2372486"/>
            <a:ext cx="1475740" cy="140335"/>
          </a:xfrm>
          <a:custGeom>
            <a:avLst/>
            <a:gdLst/>
            <a:ahLst/>
            <a:cxnLst/>
            <a:rect l="l" t="t" r="r" b="b"/>
            <a:pathLst>
              <a:path w="1475739" h="140335">
                <a:moveTo>
                  <a:pt x="0" y="140208"/>
                </a:moveTo>
                <a:lnTo>
                  <a:pt x="1475232" y="140208"/>
                </a:lnTo>
                <a:lnTo>
                  <a:pt x="147523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193954" y="2346705"/>
            <a:ext cx="14300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Рентгенодиагностические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206527" y="2524886"/>
            <a:ext cx="774700" cy="140335"/>
          </a:xfrm>
          <a:custGeom>
            <a:avLst/>
            <a:gdLst/>
            <a:ahLst/>
            <a:cxnLst/>
            <a:rect l="l" t="t" r="r" b="b"/>
            <a:pathLst>
              <a:path w="774700" h="140335">
                <a:moveTo>
                  <a:pt x="0" y="140208"/>
                </a:moveTo>
                <a:lnTo>
                  <a:pt x="774192" y="140208"/>
                </a:lnTo>
                <a:lnTo>
                  <a:pt x="77419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80719" y="2524886"/>
            <a:ext cx="41275" cy="140335"/>
          </a:xfrm>
          <a:custGeom>
            <a:avLst/>
            <a:gdLst/>
            <a:ahLst/>
            <a:cxnLst/>
            <a:rect l="l" t="t" r="r" b="b"/>
            <a:pathLst>
              <a:path w="41275" h="140335">
                <a:moveTo>
                  <a:pt x="0" y="140208"/>
                </a:moveTo>
                <a:lnTo>
                  <a:pt x="41148" y="140208"/>
                </a:lnTo>
                <a:lnTo>
                  <a:pt x="411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021867" y="2524886"/>
            <a:ext cx="33655" cy="140335"/>
          </a:xfrm>
          <a:custGeom>
            <a:avLst/>
            <a:gdLst/>
            <a:ahLst/>
            <a:cxnLst/>
            <a:rect l="l" t="t" r="r" b="b"/>
            <a:pathLst>
              <a:path w="33655" h="140335">
                <a:moveTo>
                  <a:pt x="0" y="140208"/>
                </a:moveTo>
                <a:lnTo>
                  <a:pt x="33527" y="140208"/>
                </a:lnTo>
                <a:lnTo>
                  <a:pt x="335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055395" y="2524886"/>
            <a:ext cx="288290" cy="140335"/>
          </a:xfrm>
          <a:custGeom>
            <a:avLst/>
            <a:gdLst/>
            <a:ahLst/>
            <a:cxnLst/>
            <a:rect l="l" t="t" r="r" b="b"/>
            <a:pathLst>
              <a:path w="288290" h="140335">
                <a:moveTo>
                  <a:pt x="0" y="140208"/>
                </a:moveTo>
                <a:lnTo>
                  <a:pt x="288036" y="140208"/>
                </a:lnTo>
                <a:lnTo>
                  <a:pt x="28803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193954" y="2499105"/>
            <a:ext cx="11614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исследования -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2615945" y="24486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2571750" y="24229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386359" y="2677286"/>
            <a:ext cx="805180" cy="140335"/>
          </a:xfrm>
          <a:custGeom>
            <a:avLst/>
            <a:gdLst/>
            <a:ahLst/>
            <a:cxnLst/>
            <a:rect l="l" t="t" r="r" b="b"/>
            <a:pathLst>
              <a:path w="805180" h="140335">
                <a:moveTo>
                  <a:pt x="0" y="140208"/>
                </a:moveTo>
                <a:lnTo>
                  <a:pt x="804672" y="140208"/>
                </a:lnTo>
                <a:lnTo>
                  <a:pt x="8046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373786" y="2651505"/>
            <a:ext cx="7975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(стр.1):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278155" y="2829686"/>
            <a:ext cx="1298575" cy="140335"/>
          </a:xfrm>
          <a:custGeom>
            <a:avLst/>
            <a:gdLst/>
            <a:ahLst/>
            <a:cxnLst/>
            <a:rect l="l" t="t" r="r" b="b"/>
            <a:pathLst>
              <a:path w="1298575" h="140335">
                <a:moveTo>
                  <a:pt x="0" y="140208"/>
                </a:moveTo>
                <a:lnTo>
                  <a:pt x="1298448" y="140208"/>
                </a:lnTo>
                <a:lnTo>
                  <a:pt x="12984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265582" y="2803905"/>
            <a:ext cx="13239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грудной</a:t>
            </a:r>
            <a:r>
              <a:rPr sz="10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клетки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2615945" y="2753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2571750" y="27277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7305675" y="26772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7294244" y="26515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278155" y="2982086"/>
            <a:ext cx="1216660" cy="140335"/>
          </a:xfrm>
          <a:custGeom>
            <a:avLst/>
            <a:gdLst/>
            <a:ahLst/>
            <a:cxnLst/>
            <a:rect l="l" t="t" r="r" b="b"/>
            <a:pathLst>
              <a:path w="1216660" h="140335">
                <a:moveTo>
                  <a:pt x="0" y="140208"/>
                </a:moveTo>
                <a:lnTo>
                  <a:pt x="1216152" y="140208"/>
                </a:lnTo>
                <a:lnTo>
                  <a:pt x="121615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265582" y="2956305"/>
            <a:ext cx="1203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</a:t>
            </a:r>
            <a:r>
              <a:rPr sz="10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пищеварения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2615945" y="2982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2571750" y="29563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5231129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5219446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5878576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5866891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6527165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6515481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327685" y="3134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58927" y="3134486"/>
            <a:ext cx="382905" cy="140335"/>
          </a:xfrm>
          <a:custGeom>
            <a:avLst/>
            <a:gdLst/>
            <a:ahLst/>
            <a:cxnLst/>
            <a:rect l="l" t="t" r="r" b="b"/>
            <a:pathLst>
              <a:path w="382905" h="140335">
                <a:moveTo>
                  <a:pt x="0" y="140208"/>
                </a:moveTo>
                <a:lnTo>
                  <a:pt x="382524" y="140208"/>
                </a:lnTo>
                <a:lnTo>
                  <a:pt x="38252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 txBox="1"/>
          <p:nvPr/>
        </p:nvSpPr>
        <p:spPr>
          <a:xfrm>
            <a:off x="346354" y="3108705"/>
            <a:ext cx="4083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296443" y="32868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8"/>
                </a:moveTo>
                <a:lnTo>
                  <a:pt x="443484" y="140208"/>
                </a:lnTo>
                <a:lnTo>
                  <a:pt x="4434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739927" y="3286886"/>
            <a:ext cx="1188720" cy="140335"/>
          </a:xfrm>
          <a:custGeom>
            <a:avLst/>
            <a:gdLst/>
            <a:ahLst/>
            <a:cxnLst/>
            <a:rect l="l" t="t" r="r" b="b"/>
            <a:pathLst>
              <a:path w="1188720" h="140335">
                <a:moveTo>
                  <a:pt x="0" y="140208"/>
                </a:moveTo>
                <a:lnTo>
                  <a:pt x="1188720" y="140208"/>
                </a:lnTo>
                <a:lnTo>
                  <a:pt x="11887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 txBox="1"/>
          <p:nvPr/>
        </p:nvSpPr>
        <p:spPr>
          <a:xfrm>
            <a:off x="727354" y="3261105"/>
            <a:ext cx="11811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пищевода,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желудка</a:t>
            </a:r>
            <a:r>
              <a:rPr sz="1000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1" name="object 171"/>
          <p:cNvSpPr/>
          <p:nvPr/>
        </p:nvSpPr>
        <p:spPr>
          <a:xfrm>
            <a:off x="296443" y="34392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8"/>
                </a:moveTo>
                <a:lnTo>
                  <a:pt x="443484" y="140208"/>
                </a:lnTo>
                <a:lnTo>
                  <a:pt x="4434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39927" y="3439286"/>
            <a:ext cx="765175" cy="140335"/>
          </a:xfrm>
          <a:custGeom>
            <a:avLst/>
            <a:gdLst/>
            <a:ahLst/>
            <a:cxnLst/>
            <a:rect l="l" t="t" r="r" b="b"/>
            <a:pathLst>
              <a:path w="765175" h="140335">
                <a:moveTo>
                  <a:pt x="0" y="140208"/>
                </a:moveTo>
                <a:lnTo>
                  <a:pt x="765048" y="140208"/>
                </a:lnTo>
                <a:lnTo>
                  <a:pt x="7650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727354" y="3413505"/>
            <a:ext cx="7912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тонкой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кишки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2535173" y="3286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2522982" y="32611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5231129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5219446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5878576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5866891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6527165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6515481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296443" y="35916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739927" y="3591686"/>
            <a:ext cx="1115695" cy="140335"/>
          </a:xfrm>
          <a:custGeom>
            <a:avLst/>
            <a:gdLst/>
            <a:ahLst/>
            <a:cxnLst/>
            <a:rect l="l" t="t" r="r" b="b"/>
            <a:pathLst>
              <a:path w="1115695" h="140335">
                <a:moveTo>
                  <a:pt x="0" y="140207"/>
                </a:moveTo>
                <a:lnTo>
                  <a:pt x="1115568" y="140207"/>
                </a:lnTo>
                <a:lnTo>
                  <a:pt x="11155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727354" y="3565905"/>
            <a:ext cx="1140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ободочной и</a:t>
            </a:r>
            <a:r>
              <a:rPr sz="10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прямой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296443" y="37440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739927" y="3744086"/>
            <a:ext cx="353695" cy="140335"/>
          </a:xfrm>
          <a:custGeom>
            <a:avLst/>
            <a:gdLst/>
            <a:ahLst/>
            <a:cxnLst/>
            <a:rect l="l" t="t" r="r" b="b"/>
            <a:pathLst>
              <a:path w="353694" h="140335">
                <a:moveTo>
                  <a:pt x="0" y="140207"/>
                </a:moveTo>
                <a:lnTo>
                  <a:pt x="353568" y="140207"/>
                </a:lnTo>
                <a:lnTo>
                  <a:pt x="3535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 txBox="1"/>
          <p:nvPr/>
        </p:nvSpPr>
        <p:spPr>
          <a:xfrm>
            <a:off x="727354" y="3718382"/>
            <a:ext cx="3803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ш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2535173" y="3667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2522982" y="36421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5231129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 txBox="1"/>
          <p:nvPr/>
        </p:nvSpPr>
        <p:spPr>
          <a:xfrm>
            <a:off x="5219446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2" name="object 192"/>
          <p:cNvSpPr/>
          <p:nvPr/>
        </p:nvSpPr>
        <p:spPr>
          <a:xfrm>
            <a:off x="5878576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 txBox="1"/>
          <p:nvPr/>
        </p:nvSpPr>
        <p:spPr>
          <a:xfrm>
            <a:off x="5866891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4" name="object 194"/>
          <p:cNvSpPr/>
          <p:nvPr/>
        </p:nvSpPr>
        <p:spPr>
          <a:xfrm>
            <a:off x="6527165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6515481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278155" y="3896486"/>
            <a:ext cx="367665" cy="140335"/>
          </a:xfrm>
          <a:custGeom>
            <a:avLst/>
            <a:gdLst/>
            <a:ahLst/>
            <a:cxnLst/>
            <a:rect l="l" t="t" r="r" b="b"/>
            <a:pathLst>
              <a:path w="367665" h="140335">
                <a:moveTo>
                  <a:pt x="0" y="140207"/>
                </a:moveTo>
                <a:lnTo>
                  <a:pt x="367284" y="140207"/>
                </a:lnTo>
                <a:lnTo>
                  <a:pt x="3672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66013" y="3896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686587" y="3896486"/>
            <a:ext cx="1077595" cy="140335"/>
          </a:xfrm>
          <a:custGeom>
            <a:avLst/>
            <a:gdLst/>
            <a:ahLst/>
            <a:cxnLst/>
            <a:rect l="l" t="t" r="r" b="b"/>
            <a:pathLst>
              <a:path w="1077595" h="140335">
                <a:moveTo>
                  <a:pt x="0" y="140207"/>
                </a:moveTo>
                <a:lnTo>
                  <a:pt x="1077467" y="140207"/>
                </a:lnTo>
                <a:lnTo>
                  <a:pt x="107746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265582" y="3871086"/>
            <a:ext cx="15106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костно-мышечной</a:t>
            </a:r>
            <a:r>
              <a:rPr sz="1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системы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2615945" y="3896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2571750" y="38710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278155" y="4048886"/>
            <a:ext cx="1108075" cy="140335"/>
          </a:xfrm>
          <a:custGeom>
            <a:avLst/>
            <a:gdLst/>
            <a:ahLst/>
            <a:cxnLst/>
            <a:rect l="l" t="t" r="r" b="b"/>
            <a:pathLst>
              <a:path w="1108075" h="140335">
                <a:moveTo>
                  <a:pt x="0" y="140207"/>
                </a:moveTo>
                <a:lnTo>
                  <a:pt x="1107948" y="140207"/>
                </a:lnTo>
                <a:lnTo>
                  <a:pt x="110794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265582" y="4023486"/>
            <a:ext cx="1133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нее:</a:t>
            </a:r>
            <a:r>
              <a:rPr sz="1000" spc="20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конечностей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2535173" y="4048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 txBox="1"/>
          <p:nvPr/>
        </p:nvSpPr>
        <p:spPr>
          <a:xfrm>
            <a:off x="2522982" y="40234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3598290" y="40488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3586353" y="40234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278155" y="42012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721639" y="4201286"/>
            <a:ext cx="1165860" cy="140335"/>
          </a:xfrm>
          <a:custGeom>
            <a:avLst/>
            <a:gdLst/>
            <a:ahLst/>
            <a:cxnLst/>
            <a:rect l="l" t="t" r="r" b="b"/>
            <a:pathLst>
              <a:path w="1165860" h="140335">
                <a:moveTo>
                  <a:pt x="0" y="140207"/>
                </a:moveTo>
                <a:lnTo>
                  <a:pt x="1165860" y="140207"/>
                </a:lnTo>
                <a:lnTo>
                  <a:pt x="116586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 txBox="1"/>
          <p:nvPr/>
        </p:nvSpPr>
        <p:spPr>
          <a:xfrm>
            <a:off x="709066" y="4175886"/>
            <a:ext cx="11912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таза и</a:t>
            </a:r>
            <a:r>
              <a:rPr sz="10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тазобедренных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278155" y="43536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721639" y="4353686"/>
            <a:ext cx="467995" cy="140335"/>
          </a:xfrm>
          <a:custGeom>
            <a:avLst/>
            <a:gdLst/>
            <a:ahLst/>
            <a:cxnLst/>
            <a:rect l="l" t="t" r="r" b="b"/>
            <a:pathLst>
              <a:path w="467994" h="140335">
                <a:moveTo>
                  <a:pt x="0" y="140207"/>
                </a:moveTo>
                <a:lnTo>
                  <a:pt x="467868" y="140207"/>
                </a:lnTo>
                <a:lnTo>
                  <a:pt x="4678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 txBox="1"/>
          <p:nvPr/>
        </p:nvSpPr>
        <p:spPr>
          <a:xfrm>
            <a:off x="709066" y="4328286"/>
            <a:ext cx="4940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ставов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4" name="object 214"/>
          <p:cNvSpPr/>
          <p:nvPr/>
        </p:nvSpPr>
        <p:spPr>
          <a:xfrm>
            <a:off x="2535173" y="42774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 txBox="1"/>
          <p:nvPr/>
        </p:nvSpPr>
        <p:spPr>
          <a:xfrm>
            <a:off x="2522982" y="42520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6" name="object 216"/>
          <p:cNvSpPr/>
          <p:nvPr/>
        </p:nvSpPr>
        <p:spPr>
          <a:xfrm>
            <a:off x="3598290" y="42012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 txBox="1"/>
          <p:nvPr/>
        </p:nvSpPr>
        <p:spPr>
          <a:xfrm>
            <a:off x="3586353" y="41758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206527" y="45060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744499" y="4506086"/>
            <a:ext cx="897890" cy="140335"/>
          </a:xfrm>
          <a:custGeom>
            <a:avLst/>
            <a:gdLst/>
            <a:ahLst/>
            <a:cxnLst/>
            <a:rect l="l" t="t" r="r" b="b"/>
            <a:pathLst>
              <a:path w="897889" h="140335">
                <a:moveTo>
                  <a:pt x="0" y="140207"/>
                </a:moveTo>
                <a:lnTo>
                  <a:pt x="897636" y="140207"/>
                </a:lnTo>
                <a:lnTo>
                  <a:pt x="897636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731926" y="4480686"/>
            <a:ext cx="8858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шейного</a:t>
            </a:r>
            <a:r>
              <a:rPr sz="10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отдела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1" name="object 221"/>
          <p:cNvSpPr/>
          <p:nvPr/>
        </p:nvSpPr>
        <p:spPr>
          <a:xfrm>
            <a:off x="206527" y="46584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744499" y="4658486"/>
            <a:ext cx="751840" cy="140335"/>
          </a:xfrm>
          <a:custGeom>
            <a:avLst/>
            <a:gdLst/>
            <a:ahLst/>
            <a:cxnLst/>
            <a:rect l="l" t="t" r="r" b="b"/>
            <a:pathLst>
              <a:path w="751840" h="140335">
                <a:moveTo>
                  <a:pt x="0" y="140207"/>
                </a:moveTo>
                <a:lnTo>
                  <a:pt x="751332" y="140207"/>
                </a:lnTo>
                <a:lnTo>
                  <a:pt x="75133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731926" y="4633086"/>
            <a:ext cx="7759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зв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2535173" y="45822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 txBox="1"/>
          <p:nvPr/>
        </p:nvSpPr>
        <p:spPr>
          <a:xfrm>
            <a:off x="2522982" y="45568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3598290" y="4506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 txBox="1"/>
          <p:nvPr/>
        </p:nvSpPr>
        <p:spPr>
          <a:xfrm>
            <a:off x="3586353" y="44806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206527" y="48108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744499" y="4810886"/>
            <a:ext cx="917575" cy="140335"/>
          </a:xfrm>
          <a:custGeom>
            <a:avLst/>
            <a:gdLst/>
            <a:ahLst/>
            <a:cxnLst/>
            <a:rect l="l" t="t" r="r" b="b"/>
            <a:pathLst>
              <a:path w="917575" h="140335">
                <a:moveTo>
                  <a:pt x="0" y="140207"/>
                </a:moveTo>
                <a:lnTo>
                  <a:pt x="917447" y="140207"/>
                </a:lnTo>
                <a:lnTo>
                  <a:pt x="91744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 txBox="1"/>
          <p:nvPr/>
        </p:nvSpPr>
        <p:spPr>
          <a:xfrm>
            <a:off x="731926" y="4785486"/>
            <a:ext cx="9074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грудного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 отдела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1" name="object 231"/>
          <p:cNvSpPr/>
          <p:nvPr/>
        </p:nvSpPr>
        <p:spPr>
          <a:xfrm>
            <a:off x="206527" y="49632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744499" y="4963286"/>
            <a:ext cx="751840" cy="140335"/>
          </a:xfrm>
          <a:custGeom>
            <a:avLst/>
            <a:gdLst/>
            <a:ahLst/>
            <a:cxnLst/>
            <a:rect l="l" t="t" r="r" b="b"/>
            <a:pathLst>
              <a:path w="751840" h="140335">
                <a:moveTo>
                  <a:pt x="0" y="140207"/>
                </a:moveTo>
                <a:lnTo>
                  <a:pt x="751332" y="140207"/>
                </a:lnTo>
                <a:lnTo>
                  <a:pt x="75133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 txBox="1"/>
          <p:nvPr/>
        </p:nvSpPr>
        <p:spPr>
          <a:xfrm>
            <a:off x="731926" y="4937886"/>
            <a:ext cx="7759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зв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2535173" y="48870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 txBox="1"/>
          <p:nvPr/>
        </p:nvSpPr>
        <p:spPr>
          <a:xfrm>
            <a:off x="2522982" y="48616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6" name="object 236"/>
          <p:cNvSpPr/>
          <p:nvPr/>
        </p:nvSpPr>
        <p:spPr>
          <a:xfrm>
            <a:off x="3598290" y="48108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 txBox="1"/>
          <p:nvPr/>
        </p:nvSpPr>
        <p:spPr>
          <a:xfrm>
            <a:off x="3586353" y="47854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206527" y="51156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744499" y="5115686"/>
            <a:ext cx="574675" cy="140335"/>
          </a:xfrm>
          <a:custGeom>
            <a:avLst/>
            <a:gdLst/>
            <a:ahLst/>
            <a:cxnLst/>
            <a:rect l="l" t="t" r="r" b="b"/>
            <a:pathLst>
              <a:path w="574675" h="140335">
                <a:moveTo>
                  <a:pt x="0" y="140207"/>
                </a:moveTo>
                <a:lnTo>
                  <a:pt x="574547" y="140207"/>
                </a:lnTo>
                <a:lnTo>
                  <a:pt x="57454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1340358" y="51156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4267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1361694" y="5115686"/>
            <a:ext cx="666115" cy="140335"/>
          </a:xfrm>
          <a:custGeom>
            <a:avLst/>
            <a:gdLst/>
            <a:ahLst/>
            <a:cxnLst/>
            <a:rect l="l" t="t" r="r" b="b"/>
            <a:pathLst>
              <a:path w="666114" h="140335">
                <a:moveTo>
                  <a:pt x="0" y="140207"/>
                </a:moveTo>
                <a:lnTo>
                  <a:pt x="665988" y="140207"/>
                </a:lnTo>
                <a:lnTo>
                  <a:pt x="66598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 txBox="1"/>
          <p:nvPr/>
        </p:nvSpPr>
        <p:spPr>
          <a:xfrm>
            <a:off x="731926" y="5090286"/>
            <a:ext cx="13074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пояснично-крестцового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3" name="object 243"/>
          <p:cNvSpPr/>
          <p:nvPr/>
        </p:nvSpPr>
        <p:spPr>
          <a:xfrm>
            <a:off x="206527" y="52680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744499" y="5268086"/>
            <a:ext cx="902335" cy="140335"/>
          </a:xfrm>
          <a:custGeom>
            <a:avLst/>
            <a:gdLst/>
            <a:ahLst/>
            <a:cxnLst/>
            <a:rect l="l" t="t" r="r" b="b"/>
            <a:pathLst>
              <a:path w="902335" h="140335">
                <a:moveTo>
                  <a:pt x="0" y="140207"/>
                </a:moveTo>
                <a:lnTo>
                  <a:pt x="902208" y="140207"/>
                </a:lnTo>
                <a:lnTo>
                  <a:pt x="90220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 txBox="1"/>
          <p:nvPr/>
        </p:nvSpPr>
        <p:spPr>
          <a:xfrm>
            <a:off x="731926" y="5242940"/>
            <a:ext cx="89026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отдела,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копчика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6" name="object 246"/>
          <p:cNvSpPr/>
          <p:nvPr/>
        </p:nvSpPr>
        <p:spPr>
          <a:xfrm>
            <a:off x="2535173" y="5191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 txBox="1"/>
          <p:nvPr/>
        </p:nvSpPr>
        <p:spPr>
          <a:xfrm>
            <a:off x="2522982" y="516643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4.5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8" name="object 248"/>
          <p:cNvSpPr/>
          <p:nvPr/>
        </p:nvSpPr>
        <p:spPr>
          <a:xfrm>
            <a:off x="3598290" y="5115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 txBox="1"/>
          <p:nvPr/>
        </p:nvSpPr>
        <p:spPr>
          <a:xfrm>
            <a:off x="3586353" y="50902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0" name="object 250"/>
          <p:cNvSpPr/>
          <p:nvPr/>
        </p:nvSpPr>
        <p:spPr>
          <a:xfrm>
            <a:off x="206527" y="54204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744499" y="5420486"/>
            <a:ext cx="814069" cy="140335"/>
          </a:xfrm>
          <a:custGeom>
            <a:avLst/>
            <a:gdLst/>
            <a:ahLst/>
            <a:cxnLst/>
            <a:rect l="l" t="t" r="r" b="b"/>
            <a:pathLst>
              <a:path w="814069" h="140335">
                <a:moveTo>
                  <a:pt x="0" y="140207"/>
                </a:moveTo>
                <a:lnTo>
                  <a:pt x="813816" y="140207"/>
                </a:lnTo>
                <a:lnTo>
                  <a:pt x="813816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 txBox="1"/>
          <p:nvPr/>
        </p:nvSpPr>
        <p:spPr>
          <a:xfrm>
            <a:off x="731926" y="5395340"/>
            <a:ext cx="83946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денситометрия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3" name="object 253"/>
          <p:cNvSpPr/>
          <p:nvPr/>
        </p:nvSpPr>
        <p:spPr>
          <a:xfrm>
            <a:off x="2535173" y="54204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 txBox="1"/>
          <p:nvPr/>
        </p:nvSpPr>
        <p:spPr>
          <a:xfrm>
            <a:off x="2522982" y="5395340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5" name="object 255"/>
          <p:cNvSpPr/>
          <p:nvPr/>
        </p:nvSpPr>
        <p:spPr>
          <a:xfrm>
            <a:off x="3598290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 txBox="1"/>
          <p:nvPr/>
        </p:nvSpPr>
        <p:spPr>
          <a:xfrm>
            <a:off x="3586353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7" name="object 257"/>
          <p:cNvSpPr/>
          <p:nvPr/>
        </p:nvSpPr>
        <p:spPr>
          <a:xfrm>
            <a:off x="4134358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 txBox="1"/>
          <p:nvPr/>
        </p:nvSpPr>
        <p:spPr>
          <a:xfrm>
            <a:off x="4122165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9" name="object 259"/>
          <p:cNvSpPr/>
          <p:nvPr/>
        </p:nvSpPr>
        <p:spPr>
          <a:xfrm>
            <a:off x="5231129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 txBox="1"/>
          <p:nvPr/>
        </p:nvSpPr>
        <p:spPr>
          <a:xfrm>
            <a:off x="5219446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1" name="object 261"/>
          <p:cNvSpPr/>
          <p:nvPr/>
        </p:nvSpPr>
        <p:spPr>
          <a:xfrm>
            <a:off x="5878576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 txBox="1"/>
          <p:nvPr/>
        </p:nvSpPr>
        <p:spPr>
          <a:xfrm>
            <a:off x="5866891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3" name="object 263"/>
          <p:cNvSpPr/>
          <p:nvPr/>
        </p:nvSpPr>
        <p:spPr>
          <a:xfrm>
            <a:off x="6527165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 txBox="1"/>
          <p:nvPr/>
        </p:nvSpPr>
        <p:spPr>
          <a:xfrm>
            <a:off x="6515481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5" name="object 265"/>
          <p:cNvSpPr/>
          <p:nvPr/>
        </p:nvSpPr>
        <p:spPr>
          <a:xfrm>
            <a:off x="7305675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 txBox="1"/>
          <p:nvPr/>
        </p:nvSpPr>
        <p:spPr>
          <a:xfrm>
            <a:off x="7294244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8" name="object 268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67" name="object 267"/>
          <p:cNvSpPr txBox="1"/>
          <p:nvPr/>
        </p:nvSpPr>
        <p:spPr>
          <a:xfrm>
            <a:off x="793495" y="787095"/>
            <a:ext cx="762952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Таблиц </a:t>
            </a:r>
            <a:r>
              <a:rPr sz="1400" b="1" dirty="0">
                <a:latin typeface="Times New Roman"/>
                <a:cs typeface="Times New Roman"/>
              </a:rPr>
              <a:t>5100 </a:t>
            </a:r>
            <a:r>
              <a:rPr sz="1400" b="1" spc="-5" dirty="0">
                <a:latin typeface="Times New Roman"/>
                <a:cs typeface="Times New Roman"/>
              </a:rPr>
              <a:t>«Рентгенодиагностические исследования (без профилактических</a:t>
            </a:r>
            <a:r>
              <a:rPr sz="1400" b="1" spc="7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исследований)»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9" name="Rectangle 453"/>
          <p:cNvSpPr>
            <a:spLocks noChangeArrowheads="1"/>
          </p:cNvSpPr>
          <p:nvPr/>
        </p:nvSpPr>
        <p:spPr bwMode="auto">
          <a:xfrm>
            <a:off x="3669392" y="2478494"/>
            <a:ext cx="5257800" cy="1295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Включаются рентгенологические диагностические исследования за исключением: профилактических (таб. 5114), интервенционных (таб. 5111) и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компьютерно-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томографических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исследований (таб. 5113)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273" name="Rectangle 453"/>
          <p:cNvSpPr txBox="1">
            <a:spLocks noChangeArrowheads="1"/>
          </p:cNvSpPr>
          <p:nvPr/>
        </p:nvSpPr>
        <p:spPr bwMode="auto">
          <a:xfrm>
            <a:off x="3682712" y="4552325"/>
            <a:ext cx="5257800" cy="914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11+12 за счет исследований, выполненных пациентам, получавшим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274" name="Rectangle 453"/>
          <p:cNvSpPr txBox="1">
            <a:spLocks noChangeArrowheads="1"/>
          </p:cNvSpPr>
          <p:nvPr/>
        </p:nvSpPr>
        <p:spPr bwMode="auto">
          <a:xfrm>
            <a:off x="3669392" y="3861048"/>
            <a:ext cx="5181600" cy="533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2+3+4+5+6+7+8 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270" name="AutoShape 182"/>
          <p:cNvSpPr>
            <a:spLocks noChangeArrowheads="1"/>
          </p:cNvSpPr>
          <p:nvPr/>
        </p:nvSpPr>
        <p:spPr bwMode="auto">
          <a:xfrm>
            <a:off x="4355812" y="5701893"/>
            <a:ext cx="4104620" cy="518458"/>
          </a:xfrm>
          <a:prstGeom prst="wedgeRoundRectCallout">
            <a:avLst>
              <a:gd name="adj1" fmla="val 24128"/>
              <a:gd name="adj2" fmla="val -758565"/>
              <a:gd name="adj3" fmla="val 16667"/>
            </a:avLst>
          </a:prstGeom>
          <a:solidFill>
            <a:srgbClr val="5BFF21">
              <a:alpha val="5098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 smtClean="0"/>
              <a:t>С любым типом контрастного вещества</a:t>
            </a:r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665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17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69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22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2746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427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579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731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3884295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189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341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493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4646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47986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49510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51034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006" y="52558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85006" y="5408295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5006" y="5560695"/>
            <a:ext cx="0" cy="235585"/>
          </a:xfrm>
          <a:custGeom>
            <a:avLst/>
            <a:gdLst/>
            <a:ahLst/>
            <a:cxnLst/>
            <a:rect l="l" t="t" r="r" b="b"/>
            <a:pathLst>
              <a:path h="235585">
                <a:moveTo>
                  <a:pt x="0" y="0"/>
                </a:moveTo>
                <a:lnTo>
                  <a:pt x="0" y="235267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392172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38830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375786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912108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448936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985892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567679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6281801" y="1107313"/>
            <a:ext cx="0" cy="4462780"/>
          </a:xfrm>
          <a:custGeom>
            <a:avLst/>
            <a:gdLst/>
            <a:ahLst/>
            <a:cxnLst/>
            <a:rect l="l" t="t" r="r" b="b"/>
            <a:pathLst>
              <a:path h="4462780">
                <a:moveTo>
                  <a:pt x="0" y="0"/>
                </a:moveTo>
                <a:lnTo>
                  <a:pt x="0" y="446278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863588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841488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8541384" y="1351152"/>
            <a:ext cx="0" cy="4218940"/>
          </a:xfrm>
          <a:custGeom>
            <a:avLst/>
            <a:gdLst/>
            <a:ahLst/>
            <a:cxnLst/>
            <a:rect l="l" t="t" r="r" b="b"/>
            <a:pathLst>
              <a:path h="4218940">
                <a:moveTo>
                  <a:pt x="0" y="0"/>
                </a:moveTo>
                <a:lnTo>
                  <a:pt x="0" y="42189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9068689" y="1107313"/>
            <a:ext cx="0" cy="1109980"/>
          </a:xfrm>
          <a:custGeom>
            <a:avLst/>
            <a:gdLst/>
            <a:ahLst/>
            <a:cxnLst/>
            <a:rect l="l" t="t" r="r" b="b"/>
            <a:pathLst>
              <a:path h="1109980">
                <a:moveTo>
                  <a:pt x="0" y="0"/>
                </a:moveTo>
                <a:lnTo>
                  <a:pt x="0" y="1109979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369436" y="1113663"/>
            <a:ext cx="5774690" cy="0"/>
          </a:xfrm>
          <a:custGeom>
            <a:avLst/>
            <a:gdLst/>
            <a:ahLst/>
            <a:cxnLst/>
            <a:rect l="l" t="t" r="r" b="b"/>
            <a:pathLst>
              <a:path w="5774690">
                <a:moveTo>
                  <a:pt x="0" y="0"/>
                </a:moveTo>
                <a:lnTo>
                  <a:pt x="577456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905758" y="1357502"/>
            <a:ext cx="2382520" cy="0"/>
          </a:xfrm>
          <a:custGeom>
            <a:avLst/>
            <a:gdLst/>
            <a:ahLst/>
            <a:cxnLst/>
            <a:rect l="l" t="t" r="r" b="b"/>
            <a:pathLst>
              <a:path w="2382520">
                <a:moveTo>
                  <a:pt x="0" y="0"/>
                </a:moveTo>
                <a:lnTo>
                  <a:pt x="238239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857238" y="1357502"/>
            <a:ext cx="2218055" cy="0"/>
          </a:xfrm>
          <a:custGeom>
            <a:avLst/>
            <a:gdLst/>
            <a:ahLst/>
            <a:cxnLst/>
            <a:rect l="l" t="t" r="r" b="b"/>
            <a:pathLst>
              <a:path w="2218054">
                <a:moveTo>
                  <a:pt x="0" y="0"/>
                </a:moveTo>
                <a:lnTo>
                  <a:pt x="22178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3164" y="2210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73164" y="2363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3164" y="26681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73164" y="2972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73164" y="3125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73164" y="35825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73164" y="3887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73164" y="4039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73164" y="41921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73164" y="44969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73164" y="4801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173164" y="51065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73164" y="54113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79514" y="1046352"/>
            <a:ext cx="0" cy="4523740"/>
          </a:xfrm>
          <a:custGeom>
            <a:avLst/>
            <a:gdLst/>
            <a:ahLst/>
            <a:cxnLst/>
            <a:rect l="l" t="t" r="r" b="b"/>
            <a:pathLst>
              <a:path h="4523740">
                <a:moveTo>
                  <a:pt x="0" y="0"/>
                </a:moveTo>
                <a:lnTo>
                  <a:pt x="0" y="452374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9144000" y="1046352"/>
            <a:ext cx="0" cy="73660"/>
          </a:xfrm>
          <a:custGeom>
            <a:avLst/>
            <a:gdLst/>
            <a:ahLst/>
            <a:cxnLst/>
            <a:rect l="l" t="t" r="r" b="b"/>
            <a:pathLst>
              <a:path h="73659">
                <a:moveTo>
                  <a:pt x="0" y="0"/>
                </a:moveTo>
                <a:lnTo>
                  <a:pt x="0" y="736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9144000" y="2204592"/>
            <a:ext cx="0" cy="3365500"/>
          </a:xfrm>
          <a:custGeom>
            <a:avLst/>
            <a:gdLst/>
            <a:ahLst/>
            <a:cxnLst/>
            <a:rect l="l" t="t" r="r" b="b"/>
            <a:pathLst>
              <a:path h="3365500">
                <a:moveTo>
                  <a:pt x="0" y="0"/>
                </a:moveTo>
                <a:lnTo>
                  <a:pt x="0" y="3365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73164" y="105270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73164" y="5563742"/>
            <a:ext cx="8971280" cy="0"/>
          </a:xfrm>
          <a:custGeom>
            <a:avLst/>
            <a:gdLst/>
            <a:ahLst/>
            <a:cxnLst/>
            <a:rect l="l" t="t" r="r" b="b"/>
            <a:pathLst>
              <a:path w="8971280">
                <a:moveTo>
                  <a:pt x="0" y="0"/>
                </a:moveTo>
                <a:lnTo>
                  <a:pt x="897083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969010" y="1576958"/>
            <a:ext cx="64706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567177" y="1515999"/>
            <a:ext cx="110489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466594" y="1637919"/>
            <a:ext cx="30988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2981832" y="1576958"/>
            <a:ext cx="26289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Вс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898644" y="1084707"/>
            <a:ext cx="440690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440436" y="0"/>
                </a:lnTo>
              </a:path>
            </a:pathLst>
          </a:custGeom>
          <a:ln w="5486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4886705" y="1038860"/>
            <a:ext cx="466090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При </a:t>
            </a:r>
            <a:r>
              <a:rPr sz="4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</a:t>
            </a:r>
            <a:r>
              <a:rPr sz="4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500882" y="1485519"/>
            <a:ext cx="3105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500882" y="1607438"/>
            <a:ext cx="2978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561841" y="1729358"/>
            <a:ext cx="165100" cy="113030"/>
          </a:xfrm>
          <a:custGeom>
            <a:avLst/>
            <a:gdLst/>
            <a:ahLst/>
            <a:cxnLst/>
            <a:rect l="l" t="t" r="r" b="b"/>
            <a:pathLst>
              <a:path w="165100" h="113030">
                <a:moveTo>
                  <a:pt x="0" y="112775"/>
                </a:moveTo>
                <a:lnTo>
                  <a:pt x="164591" y="112775"/>
                </a:lnTo>
                <a:lnTo>
                  <a:pt x="16459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3549777" y="1706372"/>
            <a:ext cx="19050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пий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120769" y="1180719"/>
            <a:ext cx="66992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5321046" y="1180719"/>
            <a:ext cx="63944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Флюорограмм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6438772" y="1546478"/>
            <a:ext cx="26670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5080">
              <a:lnSpc>
                <a:spcPts val="885"/>
              </a:lnSpc>
            </a:pPr>
            <a:r>
              <a:rPr sz="800" spc="-1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6438772" y="1668398"/>
            <a:ext cx="266700" cy="113030"/>
          </a:xfrm>
          <a:custGeom>
            <a:avLst/>
            <a:gdLst/>
            <a:ahLst/>
            <a:cxnLst/>
            <a:rect l="l" t="t" r="r" b="b"/>
            <a:pathLst>
              <a:path w="266700" h="113030">
                <a:moveTo>
                  <a:pt x="0" y="112775"/>
                </a:moveTo>
                <a:lnTo>
                  <a:pt x="266700" y="112775"/>
                </a:lnTo>
                <a:lnTo>
                  <a:pt x="2667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6438772" y="1645412"/>
            <a:ext cx="26860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7300341" y="1119758"/>
            <a:ext cx="1332230" cy="113030"/>
          </a:xfrm>
          <a:custGeom>
            <a:avLst/>
            <a:gdLst/>
            <a:ahLst/>
            <a:cxnLst/>
            <a:rect l="l" t="t" r="r" b="b"/>
            <a:pathLst>
              <a:path w="1332229" h="113030">
                <a:moveTo>
                  <a:pt x="0" y="112775"/>
                </a:moveTo>
                <a:lnTo>
                  <a:pt x="1331976" y="112775"/>
                </a:lnTo>
                <a:lnTo>
                  <a:pt x="1331976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7288783" y="1096771"/>
            <a:ext cx="13569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7775829" y="1241678"/>
            <a:ext cx="379730" cy="113030"/>
          </a:xfrm>
          <a:custGeom>
            <a:avLst/>
            <a:gdLst/>
            <a:ahLst/>
            <a:cxnLst/>
            <a:rect l="l" t="t" r="r" b="b"/>
            <a:pathLst>
              <a:path w="379729" h="113030">
                <a:moveTo>
                  <a:pt x="0" y="112775"/>
                </a:moveTo>
                <a:lnTo>
                  <a:pt x="379475" y="112775"/>
                </a:lnTo>
                <a:lnTo>
                  <a:pt x="379475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7764526" y="1218691"/>
            <a:ext cx="4051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(из гр.</a:t>
            </a:r>
            <a:r>
              <a:rPr sz="8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3)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129785" y="1668398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030726" y="1790319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613402" y="1668398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613402" y="1790319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226684" y="1668398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5127625" y="1790319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5820790" y="1654682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820790" y="1807082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7017639" y="1485519"/>
            <a:ext cx="680720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</a:t>
            </a:r>
            <a:r>
              <a:rPr sz="800" spc="-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стиро-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195946" y="1607438"/>
            <a:ext cx="32512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267575" y="1729358"/>
            <a:ext cx="169545" cy="113030"/>
          </a:xfrm>
          <a:custGeom>
            <a:avLst/>
            <a:gdLst/>
            <a:ahLst/>
            <a:cxnLst/>
            <a:rect l="l" t="t" r="r" b="b"/>
            <a:pathLst>
              <a:path w="169545" h="113030">
                <a:moveTo>
                  <a:pt x="0" y="112775"/>
                </a:moveTo>
                <a:lnTo>
                  <a:pt x="169164" y="112775"/>
                </a:lnTo>
                <a:lnTo>
                  <a:pt x="1691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7256144" y="1706372"/>
            <a:ext cx="1955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б</a:t>
            </a:r>
            <a:r>
              <a:rPr sz="800" spc="-1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з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7211186" y="1851279"/>
            <a:ext cx="314325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ангио-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166229" y="1950212"/>
            <a:ext cx="3606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й)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026907" y="136359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716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062721" y="1363599"/>
            <a:ext cx="294640" cy="113030"/>
          </a:xfrm>
          <a:custGeom>
            <a:avLst/>
            <a:gdLst/>
            <a:ahLst/>
            <a:cxnLst/>
            <a:rect l="l" t="t" r="r" b="b"/>
            <a:pathLst>
              <a:path w="294640" h="113030">
                <a:moveTo>
                  <a:pt x="0" y="112775"/>
                </a:moveTo>
                <a:lnTo>
                  <a:pt x="294131" y="112775"/>
                </a:lnTo>
                <a:lnTo>
                  <a:pt x="2941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373618" y="136359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335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7979791" y="1340612"/>
            <a:ext cx="42545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978902" y="1485519"/>
            <a:ext cx="398145" cy="113030"/>
          </a:xfrm>
          <a:custGeom>
            <a:avLst/>
            <a:gdLst/>
            <a:ahLst/>
            <a:cxnLst/>
            <a:rect l="l" t="t" r="r" b="b"/>
            <a:pathLst>
              <a:path w="398145" h="113030">
                <a:moveTo>
                  <a:pt x="0" y="112775"/>
                </a:moveTo>
                <a:lnTo>
                  <a:pt x="397764" y="112775"/>
                </a:lnTo>
                <a:lnTo>
                  <a:pt x="3977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401050" y="148551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876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 txBox="1"/>
          <p:nvPr/>
        </p:nvSpPr>
        <p:spPr>
          <a:xfrm>
            <a:off x="7967598" y="1462532"/>
            <a:ext cx="44894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делениях,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7887461" y="1607438"/>
            <a:ext cx="626745" cy="113030"/>
          </a:xfrm>
          <a:custGeom>
            <a:avLst/>
            <a:gdLst/>
            <a:ahLst/>
            <a:cxnLst/>
            <a:rect l="l" t="t" r="r" b="b"/>
            <a:pathLst>
              <a:path w="626745" h="113030">
                <a:moveTo>
                  <a:pt x="0" y="112775"/>
                </a:moveTo>
                <a:lnTo>
                  <a:pt x="626364" y="112775"/>
                </a:lnTo>
                <a:lnTo>
                  <a:pt x="6263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7876158" y="1584451"/>
            <a:ext cx="63246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оказывающих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7890509" y="1729358"/>
            <a:ext cx="622300" cy="113030"/>
          </a:xfrm>
          <a:custGeom>
            <a:avLst/>
            <a:gdLst/>
            <a:ahLst/>
            <a:cxnLst/>
            <a:rect l="l" t="t" r="r" b="b"/>
            <a:pathLst>
              <a:path w="622300" h="113030">
                <a:moveTo>
                  <a:pt x="0" y="112775"/>
                </a:moveTo>
                <a:lnTo>
                  <a:pt x="621792" y="112775"/>
                </a:lnTo>
                <a:lnTo>
                  <a:pt x="621792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7879206" y="1706372"/>
            <a:ext cx="62611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медицинскую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981950" y="1851279"/>
            <a:ext cx="441959" cy="113030"/>
          </a:xfrm>
          <a:custGeom>
            <a:avLst/>
            <a:gdLst/>
            <a:ahLst/>
            <a:cxnLst/>
            <a:rect l="l" t="t" r="r" b="b"/>
            <a:pathLst>
              <a:path w="441959" h="113030">
                <a:moveTo>
                  <a:pt x="0" y="112775"/>
                </a:moveTo>
                <a:lnTo>
                  <a:pt x="441959" y="112775"/>
                </a:lnTo>
                <a:lnTo>
                  <a:pt x="441959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7970646" y="1828292"/>
            <a:ext cx="4425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помощь</a:t>
            </a:r>
            <a:r>
              <a:rPr sz="8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7878318" y="1973198"/>
            <a:ext cx="650875" cy="113030"/>
          </a:xfrm>
          <a:custGeom>
            <a:avLst/>
            <a:gdLst/>
            <a:ahLst/>
            <a:cxnLst/>
            <a:rect l="l" t="t" r="r" b="b"/>
            <a:pathLst>
              <a:path w="650875" h="113030">
                <a:moveTo>
                  <a:pt x="0" y="112775"/>
                </a:moveTo>
                <a:lnTo>
                  <a:pt x="650748" y="112775"/>
                </a:lnTo>
                <a:lnTo>
                  <a:pt x="650748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7867015" y="1950212"/>
            <a:ext cx="65214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амбулаторных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7992618" y="2095119"/>
            <a:ext cx="396240" cy="113030"/>
          </a:xfrm>
          <a:custGeom>
            <a:avLst/>
            <a:gdLst/>
            <a:ahLst/>
            <a:cxnLst/>
            <a:rect l="l" t="t" r="r" b="b"/>
            <a:pathLst>
              <a:path w="396240" h="113030">
                <a:moveTo>
                  <a:pt x="0" y="112775"/>
                </a:moveTo>
                <a:lnTo>
                  <a:pt x="396240" y="112775"/>
                </a:lnTo>
                <a:lnTo>
                  <a:pt x="39624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7981315" y="2072132"/>
            <a:ext cx="42227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2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8570086" y="1546478"/>
            <a:ext cx="492759" cy="113030"/>
          </a:xfrm>
          <a:custGeom>
            <a:avLst/>
            <a:gdLst/>
            <a:ahLst/>
            <a:cxnLst/>
            <a:rect l="l" t="t" r="r" b="b"/>
            <a:pathLst>
              <a:path w="492759" h="113030">
                <a:moveTo>
                  <a:pt x="0" y="112775"/>
                </a:moveTo>
                <a:lnTo>
                  <a:pt x="492251" y="112775"/>
                </a:lnTo>
                <a:lnTo>
                  <a:pt x="49225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8558910" y="1523491"/>
            <a:ext cx="4940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8606663" y="1668398"/>
            <a:ext cx="419100" cy="113030"/>
          </a:xfrm>
          <a:custGeom>
            <a:avLst/>
            <a:gdLst/>
            <a:ahLst/>
            <a:cxnLst/>
            <a:rect l="l" t="t" r="r" b="b"/>
            <a:pathLst>
              <a:path w="419100" h="113030">
                <a:moveTo>
                  <a:pt x="0" y="112775"/>
                </a:moveTo>
                <a:lnTo>
                  <a:pt x="419100" y="112775"/>
                </a:lnTo>
                <a:lnTo>
                  <a:pt x="4191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8595486" y="1645412"/>
            <a:ext cx="422909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дневного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8580755" y="1790319"/>
            <a:ext cx="447040" cy="113030"/>
          </a:xfrm>
          <a:custGeom>
            <a:avLst/>
            <a:gdLst/>
            <a:ahLst/>
            <a:cxnLst/>
            <a:rect l="l" t="t" r="r" b="b"/>
            <a:pathLst>
              <a:path w="447040" h="113030">
                <a:moveTo>
                  <a:pt x="0" y="112775"/>
                </a:moveTo>
                <a:lnTo>
                  <a:pt x="446531" y="112775"/>
                </a:lnTo>
                <a:lnTo>
                  <a:pt x="4465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8569579" y="1767332"/>
            <a:ext cx="47117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стационар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8804782" y="1912239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572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8770746" y="1889251"/>
            <a:ext cx="7112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1285976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124155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2615945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2571750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3106801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306273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3644010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3600069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4180078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4135882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4716907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4672965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5276850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5233161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5924296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5880608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6572884" y="2220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6529196" y="2194051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7287386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7275956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8126730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8115427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8779002" y="222008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8767698" y="219405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206527" y="2372486"/>
            <a:ext cx="1475740" cy="140335"/>
          </a:xfrm>
          <a:custGeom>
            <a:avLst/>
            <a:gdLst/>
            <a:ahLst/>
            <a:cxnLst/>
            <a:rect l="l" t="t" r="r" b="b"/>
            <a:pathLst>
              <a:path w="1475739" h="140335">
                <a:moveTo>
                  <a:pt x="0" y="140208"/>
                </a:moveTo>
                <a:lnTo>
                  <a:pt x="1475232" y="140208"/>
                </a:lnTo>
                <a:lnTo>
                  <a:pt x="147523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193954" y="2346705"/>
            <a:ext cx="14300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Рентгенодиагностические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206527" y="2524886"/>
            <a:ext cx="774700" cy="140335"/>
          </a:xfrm>
          <a:custGeom>
            <a:avLst/>
            <a:gdLst/>
            <a:ahLst/>
            <a:cxnLst/>
            <a:rect l="l" t="t" r="r" b="b"/>
            <a:pathLst>
              <a:path w="774700" h="140335">
                <a:moveTo>
                  <a:pt x="0" y="140208"/>
                </a:moveTo>
                <a:lnTo>
                  <a:pt x="774192" y="140208"/>
                </a:lnTo>
                <a:lnTo>
                  <a:pt x="77419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980719" y="2524886"/>
            <a:ext cx="41275" cy="140335"/>
          </a:xfrm>
          <a:custGeom>
            <a:avLst/>
            <a:gdLst/>
            <a:ahLst/>
            <a:cxnLst/>
            <a:rect l="l" t="t" r="r" b="b"/>
            <a:pathLst>
              <a:path w="41275" h="140335">
                <a:moveTo>
                  <a:pt x="0" y="140208"/>
                </a:moveTo>
                <a:lnTo>
                  <a:pt x="41148" y="140208"/>
                </a:lnTo>
                <a:lnTo>
                  <a:pt x="411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1021867" y="2524886"/>
            <a:ext cx="33655" cy="140335"/>
          </a:xfrm>
          <a:custGeom>
            <a:avLst/>
            <a:gdLst/>
            <a:ahLst/>
            <a:cxnLst/>
            <a:rect l="l" t="t" r="r" b="b"/>
            <a:pathLst>
              <a:path w="33655" h="140335">
                <a:moveTo>
                  <a:pt x="0" y="140208"/>
                </a:moveTo>
                <a:lnTo>
                  <a:pt x="33527" y="140208"/>
                </a:lnTo>
                <a:lnTo>
                  <a:pt x="335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055395" y="2524886"/>
            <a:ext cx="288290" cy="140335"/>
          </a:xfrm>
          <a:custGeom>
            <a:avLst/>
            <a:gdLst/>
            <a:ahLst/>
            <a:cxnLst/>
            <a:rect l="l" t="t" r="r" b="b"/>
            <a:pathLst>
              <a:path w="288290" h="140335">
                <a:moveTo>
                  <a:pt x="0" y="140208"/>
                </a:moveTo>
                <a:lnTo>
                  <a:pt x="288036" y="140208"/>
                </a:lnTo>
                <a:lnTo>
                  <a:pt x="28803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193954" y="2499105"/>
            <a:ext cx="11614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исследования -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2615945" y="24486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2571750" y="24229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386359" y="2677286"/>
            <a:ext cx="805180" cy="140335"/>
          </a:xfrm>
          <a:custGeom>
            <a:avLst/>
            <a:gdLst/>
            <a:ahLst/>
            <a:cxnLst/>
            <a:rect l="l" t="t" r="r" b="b"/>
            <a:pathLst>
              <a:path w="805180" h="140335">
                <a:moveTo>
                  <a:pt x="0" y="140208"/>
                </a:moveTo>
                <a:lnTo>
                  <a:pt x="804672" y="140208"/>
                </a:lnTo>
                <a:lnTo>
                  <a:pt x="8046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373786" y="2651505"/>
            <a:ext cx="7975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(стр.1):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278155" y="2829686"/>
            <a:ext cx="1298575" cy="140335"/>
          </a:xfrm>
          <a:custGeom>
            <a:avLst/>
            <a:gdLst/>
            <a:ahLst/>
            <a:cxnLst/>
            <a:rect l="l" t="t" r="r" b="b"/>
            <a:pathLst>
              <a:path w="1298575" h="140335">
                <a:moveTo>
                  <a:pt x="0" y="140208"/>
                </a:moveTo>
                <a:lnTo>
                  <a:pt x="1298448" y="140208"/>
                </a:lnTo>
                <a:lnTo>
                  <a:pt x="12984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265582" y="2803905"/>
            <a:ext cx="13239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грудной</a:t>
            </a:r>
            <a:r>
              <a:rPr sz="10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клетки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2615945" y="2753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2571750" y="27277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7305675" y="26772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7294244" y="26515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278155" y="2982086"/>
            <a:ext cx="1216660" cy="140335"/>
          </a:xfrm>
          <a:custGeom>
            <a:avLst/>
            <a:gdLst/>
            <a:ahLst/>
            <a:cxnLst/>
            <a:rect l="l" t="t" r="r" b="b"/>
            <a:pathLst>
              <a:path w="1216660" h="140335">
                <a:moveTo>
                  <a:pt x="0" y="140208"/>
                </a:moveTo>
                <a:lnTo>
                  <a:pt x="1216152" y="140208"/>
                </a:lnTo>
                <a:lnTo>
                  <a:pt x="121615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265582" y="2956305"/>
            <a:ext cx="12033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</a:t>
            </a:r>
            <a:r>
              <a:rPr sz="10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пищеварения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2615945" y="29820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2571750" y="29563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5231129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5219446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5878576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5866891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6527165" y="2982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6515481" y="2956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327685" y="3134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358927" y="3134486"/>
            <a:ext cx="382905" cy="140335"/>
          </a:xfrm>
          <a:custGeom>
            <a:avLst/>
            <a:gdLst/>
            <a:ahLst/>
            <a:cxnLst/>
            <a:rect l="l" t="t" r="r" b="b"/>
            <a:pathLst>
              <a:path w="382905" h="140335">
                <a:moveTo>
                  <a:pt x="0" y="140208"/>
                </a:moveTo>
                <a:lnTo>
                  <a:pt x="382524" y="140208"/>
                </a:lnTo>
                <a:lnTo>
                  <a:pt x="38252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 txBox="1"/>
          <p:nvPr/>
        </p:nvSpPr>
        <p:spPr>
          <a:xfrm>
            <a:off x="346354" y="3108705"/>
            <a:ext cx="4083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296443" y="32868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8"/>
                </a:moveTo>
                <a:lnTo>
                  <a:pt x="443484" y="140208"/>
                </a:lnTo>
                <a:lnTo>
                  <a:pt x="4434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739927" y="3286886"/>
            <a:ext cx="1188720" cy="140335"/>
          </a:xfrm>
          <a:custGeom>
            <a:avLst/>
            <a:gdLst/>
            <a:ahLst/>
            <a:cxnLst/>
            <a:rect l="l" t="t" r="r" b="b"/>
            <a:pathLst>
              <a:path w="1188720" h="140335">
                <a:moveTo>
                  <a:pt x="0" y="140208"/>
                </a:moveTo>
                <a:lnTo>
                  <a:pt x="1188720" y="140208"/>
                </a:lnTo>
                <a:lnTo>
                  <a:pt x="11887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 txBox="1"/>
          <p:nvPr/>
        </p:nvSpPr>
        <p:spPr>
          <a:xfrm>
            <a:off x="727354" y="3261105"/>
            <a:ext cx="11811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пищевода,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желудка</a:t>
            </a:r>
            <a:r>
              <a:rPr sz="1000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 dirty="0">
              <a:latin typeface="Times New Roman"/>
              <a:cs typeface="Times New Roman"/>
            </a:endParaRPr>
          </a:p>
        </p:txBody>
      </p:sp>
      <p:sp>
        <p:nvSpPr>
          <p:cNvPr id="171" name="object 171"/>
          <p:cNvSpPr/>
          <p:nvPr/>
        </p:nvSpPr>
        <p:spPr>
          <a:xfrm>
            <a:off x="296443" y="34392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8"/>
                </a:moveTo>
                <a:lnTo>
                  <a:pt x="443484" y="140208"/>
                </a:lnTo>
                <a:lnTo>
                  <a:pt x="4434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39927" y="3439286"/>
            <a:ext cx="765175" cy="140335"/>
          </a:xfrm>
          <a:custGeom>
            <a:avLst/>
            <a:gdLst/>
            <a:ahLst/>
            <a:cxnLst/>
            <a:rect l="l" t="t" r="r" b="b"/>
            <a:pathLst>
              <a:path w="765175" h="140335">
                <a:moveTo>
                  <a:pt x="0" y="140208"/>
                </a:moveTo>
                <a:lnTo>
                  <a:pt x="765048" y="140208"/>
                </a:lnTo>
                <a:lnTo>
                  <a:pt x="7650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727354" y="3413505"/>
            <a:ext cx="7912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тонкой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кишки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2535173" y="3286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2522982" y="32611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5231129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5219446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5878576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5866891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6527165" y="3134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6515481" y="31087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296443" y="35916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739927" y="3591686"/>
            <a:ext cx="1115695" cy="140335"/>
          </a:xfrm>
          <a:custGeom>
            <a:avLst/>
            <a:gdLst/>
            <a:ahLst/>
            <a:cxnLst/>
            <a:rect l="l" t="t" r="r" b="b"/>
            <a:pathLst>
              <a:path w="1115695" h="140335">
                <a:moveTo>
                  <a:pt x="0" y="140207"/>
                </a:moveTo>
                <a:lnTo>
                  <a:pt x="1115568" y="140207"/>
                </a:lnTo>
                <a:lnTo>
                  <a:pt x="11155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727354" y="3565905"/>
            <a:ext cx="11404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ободочной и</a:t>
            </a:r>
            <a:r>
              <a:rPr sz="10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прямой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296443" y="37440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739927" y="3744086"/>
            <a:ext cx="353695" cy="140335"/>
          </a:xfrm>
          <a:custGeom>
            <a:avLst/>
            <a:gdLst/>
            <a:ahLst/>
            <a:cxnLst/>
            <a:rect l="l" t="t" r="r" b="b"/>
            <a:pathLst>
              <a:path w="353694" h="140335">
                <a:moveTo>
                  <a:pt x="0" y="140207"/>
                </a:moveTo>
                <a:lnTo>
                  <a:pt x="353568" y="140207"/>
                </a:lnTo>
                <a:lnTo>
                  <a:pt x="3535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 txBox="1"/>
          <p:nvPr/>
        </p:nvSpPr>
        <p:spPr>
          <a:xfrm>
            <a:off x="727354" y="3718382"/>
            <a:ext cx="3803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ш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2535173" y="3667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2522982" y="36421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5231129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 txBox="1"/>
          <p:nvPr/>
        </p:nvSpPr>
        <p:spPr>
          <a:xfrm>
            <a:off x="5219446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2" name="object 192"/>
          <p:cNvSpPr/>
          <p:nvPr/>
        </p:nvSpPr>
        <p:spPr>
          <a:xfrm>
            <a:off x="5878576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 txBox="1"/>
          <p:nvPr/>
        </p:nvSpPr>
        <p:spPr>
          <a:xfrm>
            <a:off x="5866891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4" name="object 194"/>
          <p:cNvSpPr/>
          <p:nvPr/>
        </p:nvSpPr>
        <p:spPr>
          <a:xfrm>
            <a:off x="6527165" y="3591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6515481" y="3565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278155" y="3896486"/>
            <a:ext cx="367665" cy="140335"/>
          </a:xfrm>
          <a:custGeom>
            <a:avLst/>
            <a:gdLst/>
            <a:ahLst/>
            <a:cxnLst/>
            <a:rect l="l" t="t" r="r" b="b"/>
            <a:pathLst>
              <a:path w="367665" h="140335">
                <a:moveTo>
                  <a:pt x="0" y="140207"/>
                </a:moveTo>
                <a:lnTo>
                  <a:pt x="367284" y="140207"/>
                </a:lnTo>
                <a:lnTo>
                  <a:pt x="3672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/>
          <p:nvPr/>
        </p:nvSpPr>
        <p:spPr>
          <a:xfrm>
            <a:off x="666013" y="3896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686587" y="3896486"/>
            <a:ext cx="1077595" cy="140335"/>
          </a:xfrm>
          <a:custGeom>
            <a:avLst/>
            <a:gdLst/>
            <a:ahLst/>
            <a:cxnLst/>
            <a:rect l="l" t="t" r="r" b="b"/>
            <a:pathLst>
              <a:path w="1077595" h="140335">
                <a:moveTo>
                  <a:pt x="0" y="140207"/>
                </a:moveTo>
                <a:lnTo>
                  <a:pt x="1077467" y="140207"/>
                </a:lnTo>
                <a:lnTo>
                  <a:pt x="107746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265582" y="3871086"/>
            <a:ext cx="15106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костно-мышечной</a:t>
            </a:r>
            <a:r>
              <a:rPr sz="1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системы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2615945" y="38964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2571750" y="38710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278155" y="4048886"/>
            <a:ext cx="1108075" cy="140335"/>
          </a:xfrm>
          <a:custGeom>
            <a:avLst/>
            <a:gdLst/>
            <a:ahLst/>
            <a:cxnLst/>
            <a:rect l="l" t="t" r="r" b="b"/>
            <a:pathLst>
              <a:path w="1108075" h="140335">
                <a:moveTo>
                  <a:pt x="0" y="140207"/>
                </a:moveTo>
                <a:lnTo>
                  <a:pt x="1107948" y="140207"/>
                </a:lnTo>
                <a:lnTo>
                  <a:pt x="110794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265582" y="4023486"/>
            <a:ext cx="1133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нее:</a:t>
            </a:r>
            <a:r>
              <a:rPr sz="1000" spc="20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конечностей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2535173" y="4048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 txBox="1"/>
          <p:nvPr/>
        </p:nvSpPr>
        <p:spPr>
          <a:xfrm>
            <a:off x="2522982" y="40234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3598290" y="40488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3586353" y="40234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278155" y="42012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/>
          <p:nvPr/>
        </p:nvSpPr>
        <p:spPr>
          <a:xfrm>
            <a:off x="721639" y="4201286"/>
            <a:ext cx="1165860" cy="140335"/>
          </a:xfrm>
          <a:custGeom>
            <a:avLst/>
            <a:gdLst/>
            <a:ahLst/>
            <a:cxnLst/>
            <a:rect l="l" t="t" r="r" b="b"/>
            <a:pathLst>
              <a:path w="1165860" h="140335">
                <a:moveTo>
                  <a:pt x="0" y="140207"/>
                </a:moveTo>
                <a:lnTo>
                  <a:pt x="1165860" y="140207"/>
                </a:lnTo>
                <a:lnTo>
                  <a:pt x="116586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 txBox="1"/>
          <p:nvPr/>
        </p:nvSpPr>
        <p:spPr>
          <a:xfrm>
            <a:off x="709066" y="4175886"/>
            <a:ext cx="11912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таза и</a:t>
            </a:r>
            <a:r>
              <a:rPr sz="10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тазобедренных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278155" y="4353686"/>
            <a:ext cx="443865" cy="140335"/>
          </a:xfrm>
          <a:custGeom>
            <a:avLst/>
            <a:gdLst/>
            <a:ahLst/>
            <a:cxnLst/>
            <a:rect l="l" t="t" r="r" b="b"/>
            <a:pathLst>
              <a:path w="443865" h="140335">
                <a:moveTo>
                  <a:pt x="0" y="140207"/>
                </a:moveTo>
                <a:lnTo>
                  <a:pt x="443484" y="140207"/>
                </a:lnTo>
                <a:lnTo>
                  <a:pt x="4434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721639" y="4353686"/>
            <a:ext cx="467995" cy="140335"/>
          </a:xfrm>
          <a:custGeom>
            <a:avLst/>
            <a:gdLst/>
            <a:ahLst/>
            <a:cxnLst/>
            <a:rect l="l" t="t" r="r" b="b"/>
            <a:pathLst>
              <a:path w="467994" h="140335">
                <a:moveTo>
                  <a:pt x="0" y="140207"/>
                </a:moveTo>
                <a:lnTo>
                  <a:pt x="467868" y="140207"/>
                </a:lnTo>
                <a:lnTo>
                  <a:pt x="46786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 txBox="1"/>
          <p:nvPr/>
        </p:nvSpPr>
        <p:spPr>
          <a:xfrm>
            <a:off x="709066" y="4328286"/>
            <a:ext cx="4940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ставов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4" name="object 214"/>
          <p:cNvSpPr/>
          <p:nvPr/>
        </p:nvSpPr>
        <p:spPr>
          <a:xfrm>
            <a:off x="2535173" y="42774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 txBox="1"/>
          <p:nvPr/>
        </p:nvSpPr>
        <p:spPr>
          <a:xfrm>
            <a:off x="2522982" y="42520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6" name="object 216"/>
          <p:cNvSpPr/>
          <p:nvPr/>
        </p:nvSpPr>
        <p:spPr>
          <a:xfrm>
            <a:off x="3598290" y="42012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 txBox="1"/>
          <p:nvPr/>
        </p:nvSpPr>
        <p:spPr>
          <a:xfrm>
            <a:off x="3586353" y="41758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206527" y="45060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744499" y="4506086"/>
            <a:ext cx="897890" cy="140335"/>
          </a:xfrm>
          <a:custGeom>
            <a:avLst/>
            <a:gdLst/>
            <a:ahLst/>
            <a:cxnLst/>
            <a:rect l="l" t="t" r="r" b="b"/>
            <a:pathLst>
              <a:path w="897889" h="140335">
                <a:moveTo>
                  <a:pt x="0" y="140207"/>
                </a:moveTo>
                <a:lnTo>
                  <a:pt x="897636" y="140207"/>
                </a:lnTo>
                <a:lnTo>
                  <a:pt x="897636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 txBox="1"/>
          <p:nvPr/>
        </p:nvSpPr>
        <p:spPr>
          <a:xfrm>
            <a:off x="731926" y="4480686"/>
            <a:ext cx="8858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шейного</a:t>
            </a:r>
            <a:r>
              <a:rPr sz="10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отдела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1" name="object 221"/>
          <p:cNvSpPr/>
          <p:nvPr/>
        </p:nvSpPr>
        <p:spPr>
          <a:xfrm>
            <a:off x="206527" y="46584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744499" y="4658486"/>
            <a:ext cx="751840" cy="140335"/>
          </a:xfrm>
          <a:custGeom>
            <a:avLst/>
            <a:gdLst/>
            <a:ahLst/>
            <a:cxnLst/>
            <a:rect l="l" t="t" r="r" b="b"/>
            <a:pathLst>
              <a:path w="751840" h="140335">
                <a:moveTo>
                  <a:pt x="0" y="140207"/>
                </a:moveTo>
                <a:lnTo>
                  <a:pt x="751332" y="140207"/>
                </a:lnTo>
                <a:lnTo>
                  <a:pt x="75133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731926" y="4633086"/>
            <a:ext cx="7759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зв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2535173" y="45822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 txBox="1"/>
          <p:nvPr/>
        </p:nvSpPr>
        <p:spPr>
          <a:xfrm>
            <a:off x="2522982" y="45568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3598290" y="45060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 txBox="1"/>
          <p:nvPr/>
        </p:nvSpPr>
        <p:spPr>
          <a:xfrm>
            <a:off x="3586353" y="44806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206527" y="48108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744499" y="4810886"/>
            <a:ext cx="917575" cy="140335"/>
          </a:xfrm>
          <a:custGeom>
            <a:avLst/>
            <a:gdLst/>
            <a:ahLst/>
            <a:cxnLst/>
            <a:rect l="l" t="t" r="r" b="b"/>
            <a:pathLst>
              <a:path w="917575" h="140335">
                <a:moveTo>
                  <a:pt x="0" y="140207"/>
                </a:moveTo>
                <a:lnTo>
                  <a:pt x="917447" y="140207"/>
                </a:lnTo>
                <a:lnTo>
                  <a:pt x="91744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 txBox="1"/>
          <p:nvPr/>
        </p:nvSpPr>
        <p:spPr>
          <a:xfrm>
            <a:off x="731926" y="4785486"/>
            <a:ext cx="9074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грудного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 отдела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1" name="object 231"/>
          <p:cNvSpPr/>
          <p:nvPr/>
        </p:nvSpPr>
        <p:spPr>
          <a:xfrm>
            <a:off x="206527" y="49632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744499" y="4963286"/>
            <a:ext cx="751840" cy="140335"/>
          </a:xfrm>
          <a:custGeom>
            <a:avLst/>
            <a:gdLst/>
            <a:ahLst/>
            <a:cxnLst/>
            <a:rect l="l" t="t" r="r" b="b"/>
            <a:pathLst>
              <a:path w="751840" h="140335">
                <a:moveTo>
                  <a:pt x="0" y="140207"/>
                </a:moveTo>
                <a:lnTo>
                  <a:pt x="751332" y="140207"/>
                </a:lnTo>
                <a:lnTo>
                  <a:pt x="75133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 txBox="1"/>
          <p:nvPr/>
        </p:nvSpPr>
        <p:spPr>
          <a:xfrm>
            <a:off x="731926" y="4937886"/>
            <a:ext cx="7759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зв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2535173" y="48870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 txBox="1"/>
          <p:nvPr/>
        </p:nvSpPr>
        <p:spPr>
          <a:xfrm>
            <a:off x="2522982" y="486168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6" name="object 236"/>
          <p:cNvSpPr/>
          <p:nvPr/>
        </p:nvSpPr>
        <p:spPr>
          <a:xfrm>
            <a:off x="3598290" y="48108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 txBox="1"/>
          <p:nvPr/>
        </p:nvSpPr>
        <p:spPr>
          <a:xfrm>
            <a:off x="3586353" y="47854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206527" y="51156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744499" y="5115686"/>
            <a:ext cx="574675" cy="140335"/>
          </a:xfrm>
          <a:custGeom>
            <a:avLst/>
            <a:gdLst/>
            <a:ahLst/>
            <a:cxnLst/>
            <a:rect l="l" t="t" r="r" b="b"/>
            <a:pathLst>
              <a:path w="574675" h="140335">
                <a:moveTo>
                  <a:pt x="0" y="140207"/>
                </a:moveTo>
                <a:lnTo>
                  <a:pt x="574547" y="140207"/>
                </a:lnTo>
                <a:lnTo>
                  <a:pt x="574547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1340358" y="5115686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4267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1361694" y="5115686"/>
            <a:ext cx="666115" cy="140335"/>
          </a:xfrm>
          <a:custGeom>
            <a:avLst/>
            <a:gdLst/>
            <a:ahLst/>
            <a:cxnLst/>
            <a:rect l="l" t="t" r="r" b="b"/>
            <a:pathLst>
              <a:path w="666114" h="140335">
                <a:moveTo>
                  <a:pt x="0" y="140207"/>
                </a:moveTo>
                <a:lnTo>
                  <a:pt x="665988" y="140207"/>
                </a:lnTo>
                <a:lnTo>
                  <a:pt x="66598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 txBox="1"/>
          <p:nvPr/>
        </p:nvSpPr>
        <p:spPr>
          <a:xfrm>
            <a:off x="731926" y="5090286"/>
            <a:ext cx="13074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пояснично-крестцового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3" name="object 243"/>
          <p:cNvSpPr/>
          <p:nvPr/>
        </p:nvSpPr>
        <p:spPr>
          <a:xfrm>
            <a:off x="206527" y="52680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4" name="object 244"/>
          <p:cNvSpPr/>
          <p:nvPr/>
        </p:nvSpPr>
        <p:spPr>
          <a:xfrm>
            <a:off x="744499" y="5268086"/>
            <a:ext cx="902335" cy="140335"/>
          </a:xfrm>
          <a:custGeom>
            <a:avLst/>
            <a:gdLst/>
            <a:ahLst/>
            <a:cxnLst/>
            <a:rect l="l" t="t" r="r" b="b"/>
            <a:pathLst>
              <a:path w="902335" h="140335">
                <a:moveTo>
                  <a:pt x="0" y="140207"/>
                </a:moveTo>
                <a:lnTo>
                  <a:pt x="902208" y="140207"/>
                </a:lnTo>
                <a:lnTo>
                  <a:pt x="902208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 txBox="1"/>
          <p:nvPr/>
        </p:nvSpPr>
        <p:spPr>
          <a:xfrm>
            <a:off x="731926" y="5242940"/>
            <a:ext cx="89026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отдела,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копчика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6" name="object 246"/>
          <p:cNvSpPr/>
          <p:nvPr/>
        </p:nvSpPr>
        <p:spPr>
          <a:xfrm>
            <a:off x="2535173" y="51918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 txBox="1"/>
          <p:nvPr/>
        </p:nvSpPr>
        <p:spPr>
          <a:xfrm>
            <a:off x="2522982" y="5166436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4.5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8" name="object 248"/>
          <p:cNvSpPr/>
          <p:nvPr/>
        </p:nvSpPr>
        <p:spPr>
          <a:xfrm>
            <a:off x="3598290" y="51156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9" name="object 249"/>
          <p:cNvSpPr txBox="1"/>
          <p:nvPr/>
        </p:nvSpPr>
        <p:spPr>
          <a:xfrm>
            <a:off x="3586353" y="50902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0" name="object 250"/>
          <p:cNvSpPr/>
          <p:nvPr/>
        </p:nvSpPr>
        <p:spPr>
          <a:xfrm>
            <a:off x="206527" y="5420486"/>
            <a:ext cx="538480" cy="140335"/>
          </a:xfrm>
          <a:custGeom>
            <a:avLst/>
            <a:gdLst/>
            <a:ahLst/>
            <a:cxnLst/>
            <a:rect l="l" t="t" r="r" b="b"/>
            <a:pathLst>
              <a:path w="538480" h="140335">
                <a:moveTo>
                  <a:pt x="0" y="140207"/>
                </a:moveTo>
                <a:lnTo>
                  <a:pt x="537972" y="140207"/>
                </a:lnTo>
                <a:lnTo>
                  <a:pt x="53797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1" name="object 251"/>
          <p:cNvSpPr/>
          <p:nvPr/>
        </p:nvSpPr>
        <p:spPr>
          <a:xfrm>
            <a:off x="744499" y="5420486"/>
            <a:ext cx="814069" cy="140335"/>
          </a:xfrm>
          <a:custGeom>
            <a:avLst/>
            <a:gdLst/>
            <a:ahLst/>
            <a:cxnLst/>
            <a:rect l="l" t="t" r="r" b="b"/>
            <a:pathLst>
              <a:path w="814069" h="140335">
                <a:moveTo>
                  <a:pt x="0" y="140207"/>
                </a:moveTo>
                <a:lnTo>
                  <a:pt x="813816" y="140207"/>
                </a:lnTo>
                <a:lnTo>
                  <a:pt x="813816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2" name="object 252"/>
          <p:cNvSpPr txBox="1"/>
          <p:nvPr/>
        </p:nvSpPr>
        <p:spPr>
          <a:xfrm>
            <a:off x="731926" y="5395340"/>
            <a:ext cx="83946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денситометрия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3" name="object 253"/>
          <p:cNvSpPr/>
          <p:nvPr/>
        </p:nvSpPr>
        <p:spPr>
          <a:xfrm>
            <a:off x="2535173" y="5420486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7"/>
                </a:moveTo>
                <a:lnTo>
                  <a:pt x="160019" y="140207"/>
                </a:lnTo>
                <a:lnTo>
                  <a:pt x="16001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4" name="object 254"/>
          <p:cNvSpPr txBox="1"/>
          <p:nvPr/>
        </p:nvSpPr>
        <p:spPr>
          <a:xfrm>
            <a:off x="2522982" y="5395340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5" name="object 255"/>
          <p:cNvSpPr/>
          <p:nvPr/>
        </p:nvSpPr>
        <p:spPr>
          <a:xfrm>
            <a:off x="3598290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6" name="object 256"/>
          <p:cNvSpPr txBox="1"/>
          <p:nvPr/>
        </p:nvSpPr>
        <p:spPr>
          <a:xfrm>
            <a:off x="3586353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7" name="object 257"/>
          <p:cNvSpPr/>
          <p:nvPr/>
        </p:nvSpPr>
        <p:spPr>
          <a:xfrm>
            <a:off x="4134358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8" name="object 258"/>
          <p:cNvSpPr txBox="1"/>
          <p:nvPr/>
        </p:nvSpPr>
        <p:spPr>
          <a:xfrm>
            <a:off x="4122165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59" name="object 259"/>
          <p:cNvSpPr/>
          <p:nvPr/>
        </p:nvSpPr>
        <p:spPr>
          <a:xfrm>
            <a:off x="5231129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0" name="object 260"/>
          <p:cNvSpPr txBox="1"/>
          <p:nvPr/>
        </p:nvSpPr>
        <p:spPr>
          <a:xfrm>
            <a:off x="5219446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1" name="object 261"/>
          <p:cNvSpPr/>
          <p:nvPr/>
        </p:nvSpPr>
        <p:spPr>
          <a:xfrm>
            <a:off x="5878576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2" name="object 262"/>
          <p:cNvSpPr txBox="1"/>
          <p:nvPr/>
        </p:nvSpPr>
        <p:spPr>
          <a:xfrm>
            <a:off x="5866891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3" name="object 263"/>
          <p:cNvSpPr/>
          <p:nvPr/>
        </p:nvSpPr>
        <p:spPr>
          <a:xfrm>
            <a:off x="6527165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4" name="object 264"/>
          <p:cNvSpPr txBox="1"/>
          <p:nvPr/>
        </p:nvSpPr>
        <p:spPr>
          <a:xfrm>
            <a:off x="6515481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5" name="object 265"/>
          <p:cNvSpPr/>
          <p:nvPr/>
        </p:nvSpPr>
        <p:spPr>
          <a:xfrm>
            <a:off x="7305675" y="5420486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6" name="object 266"/>
          <p:cNvSpPr txBox="1"/>
          <p:nvPr/>
        </p:nvSpPr>
        <p:spPr>
          <a:xfrm>
            <a:off x="7294244" y="539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68" name="object 268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67" name="object 267"/>
          <p:cNvSpPr txBox="1"/>
          <p:nvPr/>
        </p:nvSpPr>
        <p:spPr>
          <a:xfrm>
            <a:off x="793495" y="787095"/>
            <a:ext cx="762952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Таблиц </a:t>
            </a:r>
            <a:r>
              <a:rPr sz="1400" b="1" dirty="0">
                <a:latin typeface="Times New Roman"/>
                <a:cs typeface="Times New Roman"/>
              </a:rPr>
              <a:t>5100 </a:t>
            </a:r>
            <a:r>
              <a:rPr sz="1400" b="1" spc="-5" dirty="0">
                <a:latin typeface="Times New Roman"/>
                <a:cs typeface="Times New Roman"/>
              </a:rPr>
              <a:t>«Рентгенодиагностические исследования (без профилактических</a:t>
            </a:r>
            <a:r>
              <a:rPr sz="1400" b="1" spc="7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исследований)»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69" name="Скругленная прямоугольная выноска 268"/>
          <p:cNvSpPr/>
          <p:nvPr/>
        </p:nvSpPr>
        <p:spPr>
          <a:xfrm>
            <a:off x="179514" y="74103"/>
            <a:ext cx="4114800" cy="2520950"/>
          </a:xfrm>
          <a:prstGeom prst="wedgeRoundRectCallout">
            <a:avLst>
              <a:gd name="adj1" fmla="val 34842"/>
              <a:gd name="adj2" fmla="val 108409"/>
              <a:gd name="adj3" fmla="val 16667"/>
            </a:avLst>
          </a:prstGeom>
          <a:solidFill>
            <a:srgbClr val="5BFF21">
              <a:alpha val="8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Исследования, которые выполняются совместно с хирургами, урологами, гинекологами и т.д.,</a:t>
            </a:r>
          </a:p>
          <a:p>
            <a:pPr algn="ctr">
              <a:defRPr/>
            </a:pPr>
            <a:r>
              <a:rPr lang="ru-RU" sz="1600" b="1" dirty="0" smtClean="0"/>
              <a:t>необходимо показывать в таблице </a:t>
            </a:r>
            <a:r>
              <a:rPr lang="ru-RU" sz="2400" b="1" dirty="0" smtClean="0">
                <a:solidFill>
                  <a:srgbClr val="FF0000"/>
                </a:solidFill>
              </a:rPr>
              <a:t>5111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70" name="Скругленная прямоугольная выноска 269"/>
          <p:cNvSpPr/>
          <p:nvPr/>
        </p:nvSpPr>
        <p:spPr>
          <a:xfrm>
            <a:off x="5028907" y="4271453"/>
            <a:ext cx="4114800" cy="2520950"/>
          </a:xfrm>
          <a:prstGeom prst="wedgeRoundRectCallout">
            <a:avLst>
              <a:gd name="adj1" fmla="val 7837"/>
              <a:gd name="adj2" fmla="val -86222"/>
              <a:gd name="adj3" fmla="val 16667"/>
            </a:avLst>
          </a:prstGeom>
          <a:solidFill>
            <a:srgbClr val="5BFF21">
              <a:alpha val="8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/>
              <a:t>Без контрастирования рентгенографии брюшной полости делают </a:t>
            </a:r>
            <a:r>
              <a:rPr lang="ru-RU" sz="1600" b="1" dirty="0" smtClean="0"/>
              <a:t>при подозрении</a:t>
            </a:r>
            <a:endParaRPr lang="ru-RU" sz="1600" b="1" dirty="0"/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кишечную непроходимость;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перфорацию полого органа</a:t>
            </a:r>
          </a:p>
          <a:p>
            <a:pPr marL="285750" indent="-285750" algn="ctr">
              <a:buFont typeface="Arial" panose="020B0604020202020204" pitchFamily="34" charset="0"/>
              <a:buChar char="•"/>
              <a:defRPr/>
            </a:pPr>
            <a:r>
              <a:rPr lang="ru-RU" sz="1600" b="1" dirty="0" smtClean="0"/>
              <a:t>на </a:t>
            </a:r>
            <a:r>
              <a:rPr lang="ru-RU" sz="1600" b="1" dirty="0"/>
              <a:t>наличие инородного тела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6068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7592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116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0640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21640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36880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52120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67360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382600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397840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130802"/>
            <a:ext cx="0" cy="1665605"/>
          </a:xfrm>
          <a:custGeom>
            <a:avLst/>
            <a:gdLst/>
            <a:ahLst/>
            <a:cxnLst/>
            <a:rect l="l" t="t" r="r" b="b"/>
            <a:pathLst>
              <a:path h="1665604">
                <a:moveTo>
                  <a:pt x="0" y="0"/>
                </a:moveTo>
                <a:lnTo>
                  <a:pt x="0" y="1665160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392172" y="1262380"/>
            <a:ext cx="0" cy="2877820"/>
          </a:xfrm>
          <a:custGeom>
            <a:avLst/>
            <a:gdLst/>
            <a:ahLst/>
            <a:cxnLst/>
            <a:rect l="l" t="t" r="r" b="b"/>
            <a:pathLst>
              <a:path h="2877820">
                <a:moveTo>
                  <a:pt x="0" y="0"/>
                </a:moveTo>
                <a:lnTo>
                  <a:pt x="0" y="28778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838830" y="1262380"/>
            <a:ext cx="0" cy="2877820"/>
          </a:xfrm>
          <a:custGeom>
            <a:avLst/>
            <a:gdLst/>
            <a:ahLst/>
            <a:cxnLst/>
            <a:rect l="l" t="t" r="r" b="b"/>
            <a:pathLst>
              <a:path h="2877820">
                <a:moveTo>
                  <a:pt x="0" y="0"/>
                </a:moveTo>
                <a:lnTo>
                  <a:pt x="0" y="28778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75786" y="1262380"/>
            <a:ext cx="0" cy="2877820"/>
          </a:xfrm>
          <a:custGeom>
            <a:avLst/>
            <a:gdLst/>
            <a:ahLst/>
            <a:cxnLst/>
            <a:rect l="l" t="t" r="r" b="b"/>
            <a:pathLst>
              <a:path h="2877820">
                <a:moveTo>
                  <a:pt x="0" y="0"/>
                </a:moveTo>
                <a:lnTo>
                  <a:pt x="0" y="28778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12108" y="1323339"/>
            <a:ext cx="0" cy="2816860"/>
          </a:xfrm>
          <a:custGeom>
            <a:avLst/>
            <a:gdLst/>
            <a:ahLst/>
            <a:cxnLst/>
            <a:rect l="l" t="t" r="r" b="b"/>
            <a:pathLst>
              <a:path h="2816860">
                <a:moveTo>
                  <a:pt x="0" y="0"/>
                </a:moveTo>
                <a:lnTo>
                  <a:pt x="0" y="28168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448936" y="1567180"/>
            <a:ext cx="0" cy="2573020"/>
          </a:xfrm>
          <a:custGeom>
            <a:avLst/>
            <a:gdLst/>
            <a:ahLst/>
            <a:cxnLst/>
            <a:rect l="l" t="t" r="r" b="b"/>
            <a:pathLst>
              <a:path h="2573020">
                <a:moveTo>
                  <a:pt x="0" y="0"/>
                </a:moveTo>
                <a:lnTo>
                  <a:pt x="0" y="25730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985892" y="1323339"/>
            <a:ext cx="0" cy="2816860"/>
          </a:xfrm>
          <a:custGeom>
            <a:avLst/>
            <a:gdLst/>
            <a:ahLst/>
            <a:cxnLst/>
            <a:rect l="l" t="t" r="r" b="b"/>
            <a:pathLst>
              <a:path h="2816860">
                <a:moveTo>
                  <a:pt x="0" y="0"/>
                </a:moveTo>
                <a:lnTo>
                  <a:pt x="0" y="28168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567679" y="1567180"/>
            <a:ext cx="0" cy="2573020"/>
          </a:xfrm>
          <a:custGeom>
            <a:avLst/>
            <a:gdLst/>
            <a:ahLst/>
            <a:cxnLst/>
            <a:rect l="l" t="t" r="r" b="b"/>
            <a:pathLst>
              <a:path h="2573020">
                <a:moveTo>
                  <a:pt x="0" y="0"/>
                </a:moveTo>
                <a:lnTo>
                  <a:pt x="0" y="25730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281801" y="1323339"/>
            <a:ext cx="0" cy="2816860"/>
          </a:xfrm>
          <a:custGeom>
            <a:avLst/>
            <a:gdLst/>
            <a:ahLst/>
            <a:cxnLst/>
            <a:rect l="l" t="t" r="r" b="b"/>
            <a:pathLst>
              <a:path h="2816860">
                <a:moveTo>
                  <a:pt x="0" y="0"/>
                </a:moveTo>
                <a:lnTo>
                  <a:pt x="0" y="28168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863588" y="1262380"/>
            <a:ext cx="0" cy="2877820"/>
          </a:xfrm>
          <a:custGeom>
            <a:avLst/>
            <a:gdLst/>
            <a:ahLst/>
            <a:cxnLst/>
            <a:rect l="l" t="t" r="r" b="b"/>
            <a:pathLst>
              <a:path h="2877820">
                <a:moveTo>
                  <a:pt x="0" y="0"/>
                </a:moveTo>
                <a:lnTo>
                  <a:pt x="0" y="28778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452359" y="1567180"/>
            <a:ext cx="0" cy="2573020"/>
          </a:xfrm>
          <a:custGeom>
            <a:avLst/>
            <a:gdLst/>
            <a:ahLst/>
            <a:cxnLst/>
            <a:rect l="l" t="t" r="r" b="b"/>
            <a:pathLst>
              <a:path h="2573020">
                <a:moveTo>
                  <a:pt x="0" y="0"/>
                </a:moveTo>
                <a:lnTo>
                  <a:pt x="0" y="25730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541384" y="1567180"/>
            <a:ext cx="0" cy="2573020"/>
          </a:xfrm>
          <a:custGeom>
            <a:avLst/>
            <a:gdLst/>
            <a:ahLst/>
            <a:cxnLst/>
            <a:rect l="l" t="t" r="r" b="b"/>
            <a:pathLst>
              <a:path h="2573020">
                <a:moveTo>
                  <a:pt x="0" y="0"/>
                </a:moveTo>
                <a:lnTo>
                  <a:pt x="0" y="25730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068689" y="1323339"/>
            <a:ext cx="0" cy="988060"/>
          </a:xfrm>
          <a:custGeom>
            <a:avLst/>
            <a:gdLst/>
            <a:ahLst/>
            <a:cxnLst/>
            <a:rect l="l" t="t" r="r" b="b"/>
            <a:pathLst>
              <a:path h="988060">
                <a:moveTo>
                  <a:pt x="0" y="0"/>
                </a:moveTo>
                <a:lnTo>
                  <a:pt x="0" y="9880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69436" y="1329689"/>
            <a:ext cx="5758180" cy="0"/>
          </a:xfrm>
          <a:custGeom>
            <a:avLst/>
            <a:gdLst/>
            <a:ahLst/>
            <a:cxnLst/>
            <a:rect l="l" t="t" r="r" b="b"/>
            <a:pathLst>
              <a:path w="5758180">
                <a:moveTo>
                  <a:pt x="0" y="0"/>
                </a:moveTo>
                <a:lnTo>
                  <a:pt x="575805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905758" y="1573530"/>
            <a:ext cx="2382520" cy="0"/>
          </a:xfrm>
          <a:custGeom>
            <a:avLst/>
            <a:gdLst/>
            <a:ahLst/>
            <a:cxnLst/>
            <a:rect l="l" t="t" r="r" b="b"/>
            <a:pathLst>
              <a:path w="2382520">
                <a:moveTo>
                  <a:pt x="0" y="0"/>
                </a:moveTo>
                <a:lnTo>
                  <a:pt x="238239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857238" y="1573530"/>
            <a:ext cx="2218055" cy="0"/>
          </a:xfrm>
          <a:custGeom>
            <a:avLst/>
            <a:gdLst/>
            <a:ahLst/>
            <a:cxnLst/>
            <a:rect l="l" t="t" r="r" b="b"/>
            <a:pathLst>
              <a:path w="2218054">
                <a:moveTo>
                  <a:pt x="0" y="0"/>
                </a:moveTo>
                <a:lnTo>
                  <a:pt x="221780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3164" y="23050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73164" y="24574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73164" y="27622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73164" y="29146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73164" y="30670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73164" y="32194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73164" y="33718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73164" y="35242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73164" y="36766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73164" y="38290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79514" y="1262380"/>
            <a:ext cx="0" cy="2877820"/>
          </a:xfrm>
          <a:custGeom>
            <a:avLst/>
            <a:gdLst/>
            <a:ahLst/>
            <a:cxnLst/>
            <a:rect l="l" t="t" r="r" b="b"/>
            <a:pathLst>
              <a:path h="2877820">
                <a:moveTo>
                  <a:pt x="0" y="0"/>
                </a:moveTo>
                <a:lnTo>
                  <a:pt x="0" y="287782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9121140" y="1262380"/>
            <a:ext cx="0" cy="73660"/>
          </a:xfrm>
          <a:custGeom>
            <a:avLst/>
            <a:gdLst/>
            <a:ahLst/>
            <a:cxnLst/>
            <a:rect l="l" t="t" r="r" b="b"/>
            <a:pathLst>
              <a:path h="73659">
                <a:moveTo>
                  <a:pt x="0" y="0"/>
                </a:moveTo>
                <a:lnTo>
                  <a:pt x="0" y="7366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9121140" y="2298700"/>
            <a:ext cx="0" cy="1841500"/>
          </a:xfrm>
          <a:custGeom>
            <a:avLst/>
            <a:gdLst/>
            <a:ahLst/>
            <a:cxnLst/>
            <a:rect l="l" t="t" r="r" b="b"/>
            <a:pathLst>
              <a:path h="1841500">
                <a:moveTo>
                  <a:pt x="0" y="0"/>
                </a:moveTo>
                <a:lnTo>
                  <a:pt x="0" y="1841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73164" y="126873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73164" y="4133850"/>
            <a:ext cx="8954770" cy="0"/>
          </a:xfrm>
          <a:custGeom>
            <a:avLst/>
            <a:gdLst/>
            <a:ahLst/>
            <a:cxnLst/>
            <a:rect l="l" t="t" r="r" b="b"/>
            <a:pathLst>
              <a:path w="8954770">
                <a:moveTo>
                  <a:pt x="0" y="0"/>
                </a:moveTo>
                <a:lnTo>
                  <a:pt x="8954325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969010" y="1732026"/>
            <a:ext cx="64706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67177" y="1671066"/>
            <a:ext cx="110489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66594" y="1792985"/>
            <a:ext cx="30988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981832" y="1732026"/>
            <a:ext cx="26289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Вс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4898644" y="1300733"/>
            <a:ext cx="440690" cy="0"/>
          </a:xfrm>
          <a:custGeom>
            <a:avLst/>
            <a:gdLst/>
            <a:ahLst/>
            <a:cxnLst/>
            <a:rect l="l" t="t" r="r" b="b"/>
            <a:pathLst>
              <a:path w="440689">
                <a:moveTo>
                  <a:pt x="0" y="0"/>
                </a:moveTo>
                <a:lnTo>
                  <a:pt x="440436" y="0"/>
                </a:lnTo>
              </a:path>
            </a:pathLst>
          </a:custGeom>
          <a:ln w="5486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4886705" y="1255013"/>
            <a:ext cx="466090" cy="863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При </a:t>
            </a:r>
            <a:r>
              <a:rPr sz="4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</a:t>
            </a:r>
            <a:r>
              <a:rPr sz="4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4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</a:t>
            </a:r>
            <a:endParaRPr sz="4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500882" y="1640585"/>
            <a:ext cx="3105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500882" y="1762505"/>
            <a:ext cx="29781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3561841" y="1884426"/>
            <a:ext cx="165100" cy="113030"/>
          </a:xfrm>
          <a:custGeom>
            <a:avLst/>
            <a:gdLst/>
            <a:ahLst/>
            <a:cxnLst/>
            <a:rect l="l" t="t" r="r" b="b"/>
            <a:pathLst>
              <a:path w="165100" h="113030">
                <a:moveTo>
                  <a:pt x="0" y="112775"/>
                </a:moveTo>
                <a:lnTo>
                  <a:pt x="164591" y="112775"/>
                </a:lnTo>
                <a:lnTo>
                  <a:pt x="16459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3549777" y="1861566"/>
            <a:ext cx="19050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пий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120769" y="1396746"/>
            <a:ext cx="66992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321046" y="1396746"/>
            <a:ext cx="63944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Флюорограмм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438772" y="1701545"/>
            <a:ext cx="26670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5080">
              <a:lnSpc>
                <a:spcPts val="885"/>
              </a:lnSpc>
            </a:pPr>
            <a:r>
              <a:rPr sz="800" spc="-1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6438772" y="1823466"/>
            <a:ext cx="266700" cy="113030"/>
          </a:xfrm>
          <a:custGeom>
            <a:avLst/>
            <a:gdLst/>
            <a:ahLst/>
            <a:cxnLst/>
            <a:rect l="l" t="t" r="r" b="b"/>
            <a:pathLst>
              <a:path w="266700" h="113030">
                <a:moveTo>
                  <a:pt x="0" y="112775"/>
                </a:moveTo>
                <a:lnTo>
                  <a:pt x="266700" y="112775"/>
                </a:lnTo>
                <a:lnTo>
                  <a:pt x="2667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6438772" y="1800606"/>
            <a:ext cx="26860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7300341" y="1335786"/>
            <a:ext cx="1332230" cy="113030"/>
          </a:xfrm>
          <a:custGeom>
            <a:avLst/>
            <a:gdLst/>
            <a:ahLst/>
            <a:cxnLst/>
            <a:rect l="l" t="t" r="r" b="b"/>
            <a:pathLst>
              <a:path w="1332229" h="113030">
                <a:moveTo>
                  <a:pt x="0" y="112775"/>
                </a:moveTo>
                <a:lnTo>
                  <a:pt x="1331976" y="112775"/>
                </a:lnTo>
                <a:lnTo>
                  <a:pt x="1331976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288783" y="1312926"/>
            <a:ext cx="1356995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исследований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7775829" y="1457705"/>
            <a:ext cx="379730" cy="113030"/>
          </a:xfrm>
          <a:custGeom>
            <a:avLst/>
            <a:gdLst/>
            <a:ahLst/>
            <a:cxnLst/>
            <a:rect l="l" t="t" r="r" b="b"/>
            <a:pathLst>
              <a:path w="379729" h="113030">
                <a:moveTo>
                  <a:pt x="0" y="112775"/>
                </a:moveTo>
                <a:lnTo>
                  <a:pt x="379475" y="112775"/>
                </a:lnTo>
                <a:lnTo>
                  <a:pt x="379475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7764526" y="1434845"/>
            <a:ext cx="4051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(из гр.</a:t>
            </a:r>
            <a:r>
              <a:rPr sz="8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3)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129785" y="1823466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030726" y="1945385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613402" y="1823466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613402" y="1945385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226684" y="1823466"/>
            <a:ext cx="113664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127625" y="1945385"/>
            <a:ext cx="31178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800" spc="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820790" y="1809750"/>
            <a:ext cx="2393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циф-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820790" y="1962150"/>
            <a:ext cx="252095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6975093" y="1579625"/>
            <a:ext cx="38735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</a:t>
            </a:r>
            <a:endParaRPr sz="800">
              <a:latin typeface="Times New Roman"/>
              <a:cs typeface="Times New Roman"/>
            </a:endParaRPr>
          </a:p>
        </p:txBody>
      </p:sp>
      <p:graphicFrame>
        <p:nvGraphicFramePr>
          <p:cNvPr id="73" name="object 73"/>
          <p:cNvGraphicFramePr>
            <a:graphicFrameLocks noGrp="1"/>
          </p:cNvGraphicFramePr>
          <p:nvPr/>
        </p:nvGraphicFramePr>
        <p:xfrm>
          <a:off x="7001002" y="1692401"/>
          <a:ext cx="313054" cy="3651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755"/>
                <a:gridCol w="169545"/>
                <a:gridCol w="71754"/>
              </a:tblGrid>
              <a:tr h="121920">
                <a:tc gridSpan="3">
                  <a:txBody>
                    <a:bodyPr/>
                    <a:lstStyle/>
                    <a:p>
                      <a:pPr marL="17780">
                        <a:lnSpc>
                          <a:spcPts val="860"/>
                        </a:lnSpc>
                      </a:pP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с</a:t>
                      </a:r>
                      <a:r>
                        <a:rPr sz="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ти</a:t>
                      </a:r>
                      <a:r>
                        <a:rPr sz="800" spc="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р</a:t>
                      </a:r>
                      <a:r>
                        <a:rPr sz="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</a:t>
                      </a: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1285">
                <a:tc gridSpan="3">
                  <a:txBody>
                    <a:bodyPr/>
                    <a:lstStyle/>
                    <a:p>
                      <a:pPr marL="635">
                        <a:lnSpc>
                          <a:spcPts val="860"/>
                        </a:lnSpc>
                      </a:pP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ва</a:t>
                      </a:r>
                      <a:r>
                        <a:rPr sz="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н</a:t>
                      </a: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800" spc="-1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219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>
                        <a:lnSpc>
                          <a:spcPts val="860"/>
                        </a:lnSpc>
                      </a:pPr>
                      <a:r>
                        <a:rPr sz="8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(</a:t>
                      </a: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б</a:t>
                      </a:r>
                      <a:r>
                        <a:rPr sz="800" spc="-1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е</a:t>
                      </a:r>
                      <a:r>
                        <a:rPr sz="80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з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4" name="object 74"/>
          <p:cNvSpPr txBox="1"/>
          <p:nvPr/>
        </p:nvSpPr>
        <p:spPr>
          <a:xfrm>
            <a:off x="7017766" y="2067305"/>
            <a:ext cx="314325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ангио-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6972681" y="2166366"/>
            <a:ext cx="36068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ра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фи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й)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7620889" y="1640585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716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7656703" y="1640585"/>
            <a:ext cx="294640" cy="113030"/>
          </a:xfrm>
          <a:custGeom>
            <a:avLst/>
            <a:gdLst/>
            <a:ahLst/>
            <a:cxnLst/>
            <a:rect l="l" t="t" r="r" b="b"/>
            <a:pathLst>
              <a:path w="294640" h="113030">
                <a:moveTo>
                  <a:pt x="0" y="112775"/>
                </a:moveTo>
                <a:lnTo>
                  <a:pt x="294131" y="112775"/>
                </a:lnTo>
                <a:lnTo>
                  <a:pt x="2941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7967598" y="1640585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335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7984363" y="1640585"/>
            <a:ext cx="398145" cy="113030"/>
          </a:xfrm>
          <a:custGeom>
            <a:avLst/>
            <a:gdLst/>
            <a:ahLst/>
            <a:cxnLst/>
            <a:rect l="l" t="t" r="r" b="b"/>
            <a:pathLst>
              <a:path w="398145" h="113030">
                <a:moveTo>
                  <a:pt x="0" y="112775"/>
                </a:moveTo>
                <a:lnTo>
                  <a:pt x="397764" y="112775"/>
                </a:lnTo>
                <a:lnTo>
                  <a:pt x="3977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8405748" y="1640585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724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7573771" y="1617726"/>
            <a:ext cx="84836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подраз-делениях,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7693279" y="1762505"/>
            <a:ext cx="626745" cy="113030"/>
          </a:xfrm>
          <a:custGeom>
            <a:avLst/>
            <a:gdLst/>
            <a:ahLst/>
            <a:cxnLst/>
            <a:rect l="l" t="t" r="r" b="b"/>
            <a:pathLst>
              <a:path w="626745" h="113030">
                <a:moveTo>
                  <a:pt x="0" y="112775"/>
                </a:moveTo>
                <a:lnTo>
                  <a:pt x="626364" y="112775"/>
                </a:lnTo>
                <a:lnTo>
                  <a:pt x="626364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7681976" y="1739645"/>
            <a:ext cx="63246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оказывающих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7511922" y="1884426"/>
            <a:ext cx="992505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медицинскую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помощь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7647558" y="2006345"/>
            <a:ext cx="723900" cy="12192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амбулаторных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7798434" y="2128266"/>
            <a:ext cx="408940" cy="11303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885"/>
              </a:lnSpc>
            </a:pPr>
            <a:r>
              <a:rPr sz="800" spc="-2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800" spc="-1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8570086" y="1701545"/>
            <a:ext cx="492759" cy="113030"/>
          </a:xfrm>
          <a:custGeom>
            <a:avLst/>
            <a:gdLst/>
            <a:ahLst/>
            <a:cxnLst/>
            <a:rect l="l" t="t" r="r" b="b"/>
            <a:pathLst>
              <a:path w="492759" h="113030">
                <a:moveTo>
                  <a:pt x="0" y="112775"/>
                </a:moveTo>
                <a:lnTo>
                  <a:pt x="492251" y="112775"/>
                </a:lnTo>
                <a:lnTo>
                  <a:pt x="49225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8558910" y="1678686"/>
            <a:ext cx="49403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8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606663" y="1823466"/>
            <a:ext cx="419100" cy="113030"/>
          </a:xfrm>
          <a:custGeom>
            <a:avLst/>
            <a:gdLst/>
            <a:ahLst/>
            <a:cxnLst/>
            <a:rect l="l" t="t" r="r" b="b"/>
            <a:pathLst>
              <a:path w="419100" h="113030">
                <a:moveTo>
                  <a:pt x="0" y="112775"/>
                </a:moveTo>
                <a:lnTo>
                  <a:pt x="419100" y="112775"/>
                </a:lnTo>
                <a:lnTo>
                  <a:pt x="419100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8595486" y="1800606"/>
            <a:ext cx="422909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дневного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8580755" y="1945385"/>
            <a:ext cx="447040" cy="113030"/>
          </a:xfrm>
          <a:custGeom>
            <a:avLst/>
            <a:gdLst/>
            <a:ahLst/>
            <a:cxnLst/>
            <a:rect l="l" t="t" r="r" b="b"/>
            <a:pathLst>
              <a:path w="447040" h="113030">
                <a:moveTo>
                  <a:pt x="0" y="112775"/>
                </a:moveTo>
                <a:lnTo>
                  <a:pt x="446531" y="112775"/>
                </a:lnTo>
                <a:lnTo>
                  <a:pt x="446531" y="0"/>
                </a:lnTo>
                <a:lnTo>
                  <a:pt x="0" y="0"/>
                </a:lnTo>
                <a:lnTo>
                  <a:pt x="0" y="112775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8569579" y="1922526"/>
            <a:ext cx="47117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стационар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8804782" y="2067305"/>
            <a:ext cx="0" cy="113030"/>
          </a:xfrm>
          <a:custGeom>
            <a:avLst/>
            <a:gdLst/>
            <a:ahLst/>
            <a:cxnLst/>
            <a:rect l="l" t="t" r="r" b="b"/>
            <a:pathLst>
              <a:path h="113030">
                <a:moveTo>
                  <a:pt x="0" y="0"/>
                </a:moveTo>
                <a:lnTo>
                  <a:pt x="0" y="112775"/>
                </a:lnTo>
              </a:path>
            </a:pathLst>
          </a:custGeom>
          <a:ln w="4572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8770746" y="2044445"/>
            <a:ext cx="71120" cy="1479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1285976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1241552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2615945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 txBox="1"/>
          <p:nvPr/>
        </p:nvSpPr>
        <p:spPr>
          <a:xfrm>
            <a:off x="2571750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3106801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 txBox="1"/>
          <p:nvPr/>
        </p:nvSpPr>
        <p:spPr>
          <a:xfrm>
            <a:off x="3062732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/>
          <p:nvPr/>
        </p:nvSpPr>
        <p:spPr>
          <a:xfrm>
            <a:off x="3644010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 txBox="1"/>
          <p:nvPr/>
        </p:nvSpPr>
        <p:spPr>
          <a:xfrm>
            <a:off x="3600069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4180078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4135882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4716907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4672965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5276850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5233161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5924296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 txBox="1"/>
          <p:nvPr/>
        </p:nvSpPr>
        <p:spPr>
          <a:xfrm>
            <a:off x="5880608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6572884" y="23141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 txBox="1"/>
          <p:nvPr/>
        </p:nvSpPr>
        <p:spPr>
          <a:xfrm>
            <a:off x="6529196" y="22882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7093966" y="2314194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 txBox="1"/>
          <p:nvPr/>
        </p:nvSpPr>
        <p:spPr>
          <a:xfrm>
            <a:off x="7082408" y="2288286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7932546" y="2314194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7921243" y="2288286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8766429" y="2314194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6" y="140208"/>
                </a:lnTo>
                <a:lnTo>
                  <a:pt x="128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8755126" y="2288286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237769" y="24665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69011" y="2466594"/>
            <a:ext cx="1018540" cy="140335"/>
          </a:xfrm>
          <a:custGeom>
            <a:avLst/>
            <a:gdLst/>
            <a:ahLst/>
            <a:cxnLst/>
            <a:rect l="l" t="t" r="r" b="b"/>
            <a:pathLst>
              <a:path w="1018540" h="140335">
                <a:moveTo>
                  <a:pt x="0" y="140208"/>
                </a:moveTo>
                <a:lnTo>
                  <a:pt x="1018032" y="140208"/>
                </a:lnTo>
                <a:lnTo>
                  <a:pt x="101803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1307591" y="24665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1328166" y="2466594"/>
            <a:ext cx="486409" cy="140335"/>
          </a:xfrm>
          <a:custGeom>
            <a:avLst/>
            <a:gdLst/>
            <a:ahLst/>
            <a:cxnLst/>
            <a:rect l="l" t="t" r="r" b="b"/>
            <a:pathLst>
              <a:path w="486410" h="140335">
                <a:moveTo>
                  <a:pt x="0" y="140208"/>
                </a:moveTo>
                <a:lnTo>
                  <a:pt x="486156" y="140208"/>
                </a:lnTo>
                <a:lnTo>
                  <a:pt x="48615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256438" y="2440686"/>
            <a:ext cx="15328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черепа и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челюстно-лицевой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237769" y="26189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269011" y="2618994"/>
            <a:ext cx="425450" cy="140335"/>
          </a:xfrm>
          <a:custGeom>
            <a:avLst/>
            <a:gdLst/>
            <a:ahLst/>
            <a:cxnLst/>
            <a:rect l="l" t="t" r="r" b="b"/>
            <a:pathLst>
              <a:path w="425450" h="140335">
                <a:moveTo>
                  <a:pt x="0" y="140208"/>
                </a:moveTo>
                <a:lnTo>
                  <a:pt x="425195" y="140208"/>
                </a:lnTo>
                <a:lnTo>
                  <a:pt x="42519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 txBox="1"/>
          <p:nvPr/>
        </p:nvSpPr>
        <p:spPr>
          <a:xfrm>
            <a:off x="256438" y="2593035"/>
            <a:ext cx="4521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б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асти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/>
          <p:nvPr/>
        </p:nvSpPr>
        <p:spPr>
          <a:xfrm>
            <a:off x="2615945" y="25427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 txBox="1"/>
          <p:nvPr/>
        </p:nvSpPr>
        <p:spPr>
          <a:xfrm>
            <a:off x="2571750" y="2516886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/>
          <p:nvPr/>
        </p:nvSpPr>
        <p:spPr>
          <a:xfrm>
            <a:off x="3598290" y="2466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3586353" y="24406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5231129" y="2466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 txBox="1"/>
          <p:nvPr/>
        </p:nvSpPr>
        <p:spPr>
          <a:xfrm>
            <a:off x="5219446" y="24406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5878576" y="2466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5866891" y="2440686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237769" y="27713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269011" y="2771394"/>
            <a:ext cx="746760" cy="140335"/>
          </a:xfrm>
          <a:custGeom>
            <a:avLst/>
            <a:gdLst/>
            <a:ahLst/>
            <a:cxnLst/>
            <a:rect l="l" t="t" r="r" b="b"/>
            <a:pathLst>
              <a:path w="746760" h="140335">
                <a:moveTo>
                  <a:pt x="0" y="140208"/>
                </a:moveTo>
                <a:lnTo>
                  <a:pt x="746760" y="140208"/>
                </a:lnTo>
                <a:lnTo>
                  <a:pt x="74676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256438" y="2745739"/>
            <a:ext cx="7721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</a:t>
            </a:r>
            <a:r>
              <a:rPr sz="1000" spc="20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зубов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2535173" y="2771394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2522982" y="2745739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3598290" y="2771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3586353" y="27457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5231129" y="2771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 txBox="1"/>
          <p:nvPr/>
        </p:nvSpPr>
        <p:spPr>
          <a:xfrm>
            <a:off x="5219446" y="27457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4" name="object 144"/>
          <p:cNvSpPr/>
          <p:nvPr/>
        </p:nvSpPr>
        <p:spPr>
          <a:xfrm>
            <a:off x="5878576" y="2771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 txBox="1"/>
          <p:nvPr/>
        </p:nvSpPr>
        <p:spPr>
          <a:xfrm>
            <a:off x="5866891" y="27457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8" name="object 148"/>
          <p:cNvSpPr/>
          <p:nvPr/>
        </p:nvSpPr>
        <p:spPr>
          <a:xfrm>
            <a:off x="7112254" y="2771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7100696" y="27457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206527" y="2923794"/>
            <a:ext cx="506095" cy="140335"/>
          </a:xfrm>
          <a:custGeom>
            <a:avLst/>
            <a:gdLst/>
            <a:ahLst/>
            <a:cxnLst/>
            <a:rect l="l" t="t" r="r" b="b"/>
            <a:pathLst>
              <a:path w="506095" h="140335">
                <a:moveTo>
                  <a:pt x="0" y="140208"/>
                </a:moveTo>
                <a:lnTo>
                  <a:pt x="505968" y="140208"/>
                </a:lnTo>
                <a:lnTo>
                  <a:pt x="5059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12495" y="2923794"/>
            <a:ext cx="512445" cy="140335"/>
          </a:xfrm>
          <a:custGeom>
            <a:avLst/>
            <a:gdLst/>
            <a:ahLst/>
            <a:cxnLst/>
            <a:rect l="l" t="t" r="r" b="b"/>
            <a:pathLst>
              <a:path w="512444" h="140335">
                <a:moveTo>
                  <a:pt x="0" y="140208"/>
                </a:moveTo>
                <a:lnTo>
                  <a:pt x="512064" y="140208"/>
                </a:lnTo>
                <a:lnTo>
                  <a:pt x="5120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699922" y="2898139"/>
            <a:ext cx="538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челюстей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2535173" y="2923794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2522982" y="2898139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3598290" y="2923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3586353" y="28981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5231129" y="2923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5219446" y="28981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5878576" y="2923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5866891" y="28981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7112254" y="2923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7100696" y="28981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206527" y="3076194"/>
            <a:ext cx="506095" cy="140335"/>
          </a:xfrm>
          <a:custGeom>
            <a:avLst/>
            <a:gdLst/>
            <a:ahLst/>
            <a:cxnLst/>
            <a:rect l="l" t="t" r="r" b="b"/>
            <a:pathLst>
              <a:path w="506095" h="140335">
                <a:moveTo>
                  <a:pt x="0" y="140208"/>
                </a:moveTo>
                <a:lnTo>
                  <a:pt x="505968" y="140208"/>
                </a:lnTo>
                <a:lnTo>
                  <a:pt x="5059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712495" y="3076194"/>
            <a:ext cx="1144905" cy="140335"/>
          </a:xfrm>
          <a:custGeom>
            <a:avLst/>
            <a:gdLst/>
            <a:ahLst/>
            <a:cxnLst/>
            <a:rect l="l" t="t" r="r" b="b"/>
            <a:pathLst>
              <a:path w="1144905" h="140335">
                <a:moveTo>
                  <a:pt x="0" y="140208"/>
                </a:moveTo>
                <a:lnTo>
                  <a:pt x="1144524" y="140208"/>
                </a:lnTo>
                <a:lnTo>
                  <a:pt x="114452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 txBox="1"/>
          <p:nvPr/>
        </p:nvSpPr>
        <p:spPr>
          <a:xfrm>
            <a:off x="699922" y="3050539"/>
            <a:ext cx="1133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околоносовых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 пазух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2535173" y="3076194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2522982" y="3050539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3598290" y="3076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3586353" y="30505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5231129" y="3076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5219446" y="30505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5878576" y="3076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5866891" y="30505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206527" y="3228594"/>
            <a:ext cx="506095" cy="140335"/>
          </a:xfrm>
          <a:custGeom>
            <a:avLst/>
            <a:gdLst/>
            <a:ahLst/>
            <a:cxnLst/>
            <a:rect l="l" t="t" r="r" b="b"/>
            <a:pathLst>
              <a:path w="506095" h="140335">
                <a:moveTo>
                  <a:pt x="0" y="140208"/>
                </a:moveTo>
                <a:lnTo>
                  <a:pt x="505968" y="140208"/>
                </a:lnTo>
                <a:lnTo>
                  <a:pt x="5059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12495" y="3228594"/>
            <a:ext cx="922019" cy="140335"/>
          </a:xfrm>
          <a:custGeom>
            <a:avLst/>
            <a:gdLst/>
            <a:ahLst/>
            <a:cxnLst/>
            <a:rect l="l" t="t" r="r" b="b"/>
            <a:pathLst>
              <a:path w="922019" h="140335">
                <a:moveTo>
                  <a:pt x="0" y="140208"/>
                </a:moveTo>
                <a:lnTo>
                  <a:pt x="922019" y="140208"/>
                </a:lnTo>
                <a:lnTo>
                  <a:pt x="922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699922" y="3202939"/>
            <a:ext cx="9480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височных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костей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/>
          <p:nvPr/>
        </p:nvSpPr>
        <p:spPr>
          <a:xfrm>
            <a:off x="2535173" y="3228594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19" h="140335">
                <a:moveTo>
                  <a:pt x="0" y="140208"/>
                </a:moveTo>
                <a:lnTo>
                  <a:pt x="160019" y="140208"/>
                </a:lnTo>
                <a:lnTo>
                  <a:pt x="16001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 txBox="1"/>
          <p:nvPr/>
        </p:nvSpPr>
        <p:spPr>
          <a:xfrm>
            <a:off x="2522982" y="3202939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/>
          <p:nvPr/>
        </p:nvSpPr>
        <p:spPr>
          <a:xfrm>
            <a:off x="3598290" y="3228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3586353" y="32029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5231129" y="3228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5219446" y="32029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5878576" y="3228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 txBox="1"/>
          <p:nvPr/>
        </p:nvSpPr>
        <p:spPr>
          <a:xfrm>
            <a:off x="5866891" y="32029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7" name="object 187"/>
          <p:cNvSpPr/>
          <p:nvPr/>
        </p:nvSpPr>
        <p:spPr>
          <a:xfrm>
            <a:off x="7112254" y="32285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 txBox="1"/>
          <p:nvPr/>
        </p:nvSpPr>
        <p:spPr>
          <a:xfrm>
            <a:off x="7100696" y="3202939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294919" y="3380994"/>
            <a:ext cx="1289685" cy="140335"/>
          </a:xfrm>
          <a:custGeom>
            <a:avLst/>
            <a:gdLst/>
            <a:ahLst/>
            <a:cxnLst/>
            <a:rect l="l" t="t" r="r" b="b"/>
            <a:pathLst>
              <a:path w="1289685" h="140335">
                <a:moveTo>
                  <a:pt x="0" y="140208"/>
                </a:moveTo>
                <a:lnTo>
                  <a:pt x="1289303" y="140208"/>
                </a:lnTo>
                <a:lnTo>
                  <a:pt x="128930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 txBox="1"/>
          <p:nvPr/>
        </p:nvSpPr>
        <p:spPr>
          <a:xfrm>
            <a:off x="282346" y="3355340"/>
            <a:ext cx="1314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почек и мочевых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путей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2615945" y="33809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 txBox="1"/>
          <p:nvPr/>
        </p:nvSpPr>
        <p:spPr>
          <a:xfrm>
            <a:off x="2571750" y="3355340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5231129" y="33809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 txBox="1"/>
          <p:nvPr/>
        </p:nvSpPr>
        <p:spPr>
          <a:xfrm>
            <a:off x="5219446" y="335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5878576" y="33809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 txBox="1"/>
          <p:nvPr/>
        </p:nvSpPr>
        <p:spPr>
          <a:xfrm>
            <a:off x="5866891" y="33553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290347" y="3533394"/>
            <a:ext cx="894715" cy="140335"/>
          </a:xfrm>
          <a:custGeom>
            <a:avLst/>
            <a:gdLst/>
            <a:ahLst/>
            <a:cxnLst/>
            <a:rect l="l" t="t" r="r" b="b"/>
            <a:pathLst>
              <a:path w="894715" h="140335">
                <a:moveTo>
                  <a:pt x="0" y="140208"/>
                </a:moveTo>
                <a:lnTo>
                  <a:pt x="894588" y="140208"/>
                </a:lnTo>
                <a:lnTo>
                  <a:pt x="89458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 txBox="1"/>
          <p:nvPr/>
        </p:nvSpPr>
        <p:spPr>
          <a:xfrm>
            <a:off x="277774" y="3507740"/>
            <a:ext cx="919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молочных</a:t>
            </a:r>
            <a:r>
              <a:rPr sz="1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желез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9" name="object 199"/>
          <p:cNvSpPr/>
          <p:nvPr/>
        </p:nvSpPr>
        <p:spPr>
          <a:xfrm>
            <a:off x="2615945" y="35333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 txBox="1"/>
          <p:nvPr/>
        </p:nvSpPr>
        <p:spPr>
          <a:xfrm>
            <a:off x="2571750" y="3507740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1" name="object 201"/>
          <p:cNvSpPr/>
          <p:nvPr/>
        </p:nvSpPr>
        <p:spPr>
          <a:xfrm>
            <a:off x="3598290" y="3533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 txBox="1"/>
          <p:nvPr/>
        </p:nvSpPr>
        <p:spPr>
          <a:xfrm>
            <a:off x="3586353" y="35077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3" name="object 203"/>
          <p:cNvSpPr/>
          <p:nvPr/>
        </p:nvSpPr>
        <p:spPr>
          <a:xfrm>
            <a:off x="5231129" y="3533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 txBox="1"/>
          <p:nvPr/>
        </p:nvSpPr>
        <p:spPr>
          <a:xfrm>
            <a:off x="5219446" y="35077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5" name="object 205"/>
          <p:cNvSpPr/>
          <p:nvPr/>
        </p:nvSpPr>
        <p:spPr>
          <a:xfrm>
            <a:off x="5878576" y="3533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8"/>
                </a:moveTo>
                <a:lnTo>
                  <a:pt x="91439" y="140208"/>
                </a:lnTo>
                <a:lnTo>
                  <a:pt x="9143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5866891" y="35077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6527165" y="35333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 txBox="1"/>
          <p:nvPr/>
        </p:nvSpPr>
        <p:spPr>
          <a:xfrm>
            <a:off x="6515481" y="35077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294919" y="3685794"/>
            <a:ext cx="1353820" cy="140335"/>
          </a:xfrm>
          <a:custGeom>
            <a:avLst/>
            <a:gdLst/>
            <a:ahLst/>
            <a:cxnLst/>
            <a:rect l="l" t="t" r="r" b="b"/>
            <a:pathLst>
              <a:path w="1353820" h="140335">
                <a:moveTo>
                  <a:pt x="0" y="140207"/>
                </a:moveTo>
                <a:lnTo>
                  <a:pt x="1353312" y="140207"/>
                </a:lnTo>
                <a:lnTo>
                  <a:pt x="1353312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 txBox="1"/>
          <p:nvPr/>
        </p:nvSpPr>
        <p:spPr>
          <a:xfrm>
            <a:off x="282346" y="3660140"/>
            <a:ext cx="13773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прочих органов и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систем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2615945" y="36857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 txBox="1"/>
          <p:nvPr/>
        </p:nvSpPr>
        <p:spPr>
          <a:xfrm>
            <a:off x="2571750" y="3660140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3" name="object 213"/>
          <p:cNvSpPr/>
          <p:nvPr/>
        </p:nvSpPr>
        <p:spPr>
          <a:xfrm>
            <a:off x="5231129" y="3685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 txBox="1"/>
          <p:nvPr/>
        </p:nvSpPr>
        <p:spPr>
          <a:xfrm>
            <a:off x="5219446" y="36601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5878576" y="36857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 txBox="1"/>
          <p:nvPr/>
        </p:nvSpPr>
        <p:spPr>
          <a:xfrm>
            <a:off x="5866891" y="36601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7" name="object 217"/>
          <p:cNvSpPr/>
          <p:nvPr/>
        </p:nvSpPr>
        <p:spPr>
          <a:xfrm>
            <a:off x="294919" y="3838194"/>
            <a:ext cx="1967864" cy="140335"/>
          </a:xfrm>
          <a:custGeom>
            <a:avLst/>
            <a:gdLst/>
            <a:ahLst/>
            <a:cxnLst/>
            <a:rect l="l" t="t" r="r" b="b"/>
            <a:pathLst>
              <a:path w="1967864" h="140335">
                <a:moveTo>
                  <a:pt x="0" y="140207"/>
                </a:moveTo>
                <a:lnTo>
                  <a:pt x="1967483" y="140207"/>
                </a:lnTo>
                <a:lnTo>
                  <a:pt x="1967483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8" name="object 218"/>
          <p:cNvSpPr txBox="1"/>
          <p:nvPr/>
        </p:nvSpPr>
        <p:spPr>
          <a:xfrm>
            <a:off x="282346" y="3812540"/>
            <a:ext cx="19545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Число исследований,</a:t>
            </a:r>
            <a:r>
              <a:rPr sz="10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выполненных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9" name="object 219"/>
          <p:cNvSpPr/>
          <p:nvPr/>
        </p:nvSpPr>
        <p:spPr>
          <a:xfrm>
            <a:off x="290347" y="3990594"/>
            <a:ext cx="497205" cy="140335"/>
          </a:xfrm>
          <a:custGeom>
            <a:avLst/>
            <a:gdLst/>
            <a:ahLst/>
            <a:cxnLst/>
            <a:rect l="l" t="t" r="r" b="b"/>
            <a:pathLst>
              <a:path w="497205" h="140335">
                <a:moveTo>
                  <a:pt x="0" y="140207"/>
                </a:moveTo>
                <a:lnTo>
                  <a:pt x="496824" y="140207"/>
                </a:lnTo>
                <a:lnTo>
                  <a:pt x="49682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787171" y="3990594"/>
            <a:ext cx="672465" cy="140335"/>
          </a:xfrm>
          <a:custGeom>
            <a:avLst/>
            <a:gdLst/>
            <a:ahLst/>
            <a:cxnLst/>
            <a:rect l="l" t="t" r="r" b="b"/>
            <a:pathLst>
              <a:path w="672465" h="140335">
                <a:moveTo>
                  <a:pt x="0" y="140207"/>
                </a:moveTo>
                <a:lnTo>
                  <a:pt x="672084" y="140207"/>
                </a:lnTo>
                <a:lnTo>
                  <a:pt x="672084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1478280" y="39905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1497330" y="3990594"/>
            <a:ext cx="539750" cy="140335"/>
          </a:xfrm>
          <a:custGeom>
            <a:avLst/>
            <a:gdLst/>
            <a:ahLst/>
            <a:cxnLst/>
            <a:rect l="l" t="t" r="r" b="b"/>
            <a:pathLst>
              <a:path w="539750" h="140335">
                <a:moveTo>
                  <a:pt x="0" y="140207"/>
                </a:moveTo>
                <a:lnTo>
                  <a:pt x="539495" y="140207"/>
                </a:lnTo>
                <a:lnTo>
                  <a:pt x="539495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277774" y="3964940"/>
            <a:ext cx="177101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методом томосинтеза (из стр.</a:t>
            </a:r>
            <a:r>
              <a:rPr sz="1000" spc="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2615945" y="3914394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7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 txBox="1"/>
          <p:nvPr/>
        </p:nvSpPr>
        <p:spPr>
          <a:xfrm>
            <a:off x="2571750" y="3888740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3598290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 txBox="1"/>
          <p:nvPr/>
        </p:nvSpPr>
        <p:spPr>
          <a:xfrm>
            <a:off x="3586353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4134358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 txBox="1"/>
          <p:nvPr/>
        </p:nvSpPr>
        <p:spPr>
          <a:xfrm>
            <a:off x="4122165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0" name="object 230"/>
          <p:cNvSpPr/>
          <p:nvPr/>
        </p:nvSpPr>
        <p:spPr>
          <a:xfrm>
            <a:off x="4671186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 txBox="1"/>
          <p:nvPr/>
        </p:nvSpPr>
        <p:spPr>
          <a:xfrm>
            <a:off x="4659248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2" name="object 232"/>
          <p:cNvSpPr/>
          <p:nvPr/>
        </p:nvSpPr>
        <p:spPr>
          <a:xfrm>
            <a:off x="5231129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 txBox="1"/>
          <p:nvPr/>
        </p:nvSpPr>
        <p:spPr>
          <a:xfrm>
            <a:off x="5219446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5878576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39" h="140335">
                <a:moveTo>
                  <a:pt x="0" y="140207"/>
                </a:moveTo>
                <a:lnTo>
                  <a:pt x="91439" y="140207"/>
                </a:lnTo>
                <a:lnTo>
                  <a:pt x="91439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 txBox="1"/>
          <p:nvPr/>
        </p:nvSpPr>
        <p:spPr>
          <a:xfrm>
            <a:off x="5866891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6" name="object 236"/>
          <p:cNvSpPr/>
          <p:nvPr/>
        </p:nvSpPr>
        <p:spPr>
          <a:xfrm>
            <a:off x="6527165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 txBox="1"/>
          <p:nvPr/>
        </p:nvSpPr>
        <p:spPr>
          <a:xfrm>
            <a:off x="6515481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7112254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 txBox="1"/>
          <p:nvPr/>
        </p:nvSpPr>
        <p:spPr>
          <a:xfrm>
            <a:off x="7100696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0" name="object 240"/>
          <p:cNvSpPr/>
          <p:nvPr/>
        </p:nvSpPr>
        <p:spPr>
          <a:xfrm>
            <a:off x="7950834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 txBox="1"/>
          <p:nvPr/>
        </p:nvSpPr>
        <p:spPr>
          <a:xfrm>
            <a:off x="7939531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2" name="object 242"/>
          <p:cNvSpPr/>
          <p:nvPr/>
        </p:nvSpPr>
        <p:spPr>
          <a:xfrm>
            <a:off x="8784717" y="3838194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7"/>
                </a:moveTo>
                <a:lnTo>
                  <a:pt x="91440" y="140207"/>
                </a:lnTo>
                <a:lnTo>
                  <a:pt x="91440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3" name="object 243"/>
          <p:cNvSpPr txBox="1"/>
          <p:nvPr/>
        </p:nvSpPr>
        <p:spPr>
          <a:xfrm>
            <a:off x="8773414" y="3812540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6" name="object 24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44" name="object 244"/>
          <p:cNvSpPr txBox="1"/>
          <p:nvPr/>
        </p:nvSpPr>
        <p:spPr>
          <a:xfrm>
            <a:off x="7665846" y="787095"/>
            <a:ext cx="107759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продолжение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47" name="Rectangle 453"/>
          <p:cNvSpPr txBox="1">
            <a:spLocks noChangeArrowheads="1"/>
          </p:cNvSpPr>
          <p:nvPr/>
        </p:nvSpPr>
        <p:spPr bwMode="auto">
          <a:xfrm>
            <a:off x="2963252" y="5085184"/>
            <a:ext cx="5181600" cy="533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9 из строки 1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248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68610" name="Rectangle 605"/>
          <p:cNvSpPr>
            <a:spLocks noChangeArrowheads="1"/>
          </p:cNvSpPr>
          <p:nvPr/>
        </p:nvSpPr>
        <p:spPr bwMode="auto">
          <a:xfrm>
            <a:off x="228600" y="104014"/>
            <a:ext cx="8534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Рентгенодиагностические исследования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(без профилактических исследований)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3508" y="533719"/>
            <a:ext cx="17526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5100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" name="Rectangle 453"/>
          <p:cNvSpPr txBox="1">
            <a:spLocks noChangeArrowheads="1"/>
          </p:cNvSpPr>
          <p:nvPr/>
        </p:nvSpPr>
        <p:spPr bwMode="auto">
          <a:xfrm>
            <a:off x="1362364" y="1851970"/>
            <a:ext cx="6400225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</a:t>
            </a:r>
            <a:r>
              <a:rPr lang="ru-RU" sz="1600" b="1" dirty="0"/>
              <a:t>. 3 ≥ </a:t>
            </a:r>
            <a:r>
              <a:rPr lang="ru-RU" sz="1600" b="1" dirty="0" smtClean="0"/>
              <a:t>стр. 3.1 </a:t>
            </a:r>
            <a:r>
              <a:rPr lang="ru-RU" sz="1600" b="1" dirty="0"/>
              <a:t>+ </a:t>
            </a:r>
            <a:r>
              <a:rPr lang="ru-RU" sz="1600" b="1" dirty="0" smtClean="0"/>
              <a:t>стр. 3.2</a:t>
            </a:r>
            <a:endParaRPr lang="ru-RU" sz="1600" b="1" dirty="0"/>
          </a:p>
        </p:txBody>
      </p:sp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1371887" y="2691331"/>
            <a:ext cx="6400226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4 ≥</a:t>
            </a:r>
            <a:r>
              <a:rPr lang="en-US" sz="1600" b="1" dirty="0" smtClean="0"/>
              <a:t> </a:t>
            </a:r>
            <a:r>
              <a:rPr lang="ru-RU" sz="1600" b="1" dirty="0" smtClean="0"/>
              <a:t>стр. 4.1 </a:t>
            </a:r>
            <a:r>
              <a:rPr lang="ru-RU" sz="1600" b="1" dirty="0"/>
              <a:t>+ </a:t>
            </a:r>
            <a:r>
              <a:rPr lang="ru-RU" sz="1600" b="1" dirty="0" smtClean="0"/>
              <a:t>стр. 4.2 + стр. 4.3 + стр. 4.4 </a:t>
            </a:r>
            <a:r>
              <a:rPr lang="ru-RU" sz="1600" b="1" dirty="0"/>
              <a:t>+ </a:t>
            </a:r>
            <a:r>
              <a:rPr lang="ru-RU" sz="1600" b="1" dirty="0" smtClean="0"/>
              <a:t>стр. 4.5 + стр. 4.6</a:t>
            </a:r>
            <a:endParaRPr lang="ru-RU" sz="1600" b="1" dirty="0"/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1371887" y="3568701"/>
            <a:ext cx="6390702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Стр. </a:t>
            </a:r>
            <a:r>
              <a:rPr lang="ru-RU" sz="1600" b="1" dirty="0"/>
              <a:t>5 ≥</a:t>
            </a:r>
            <a:r>
              <a:rPr lang="en-US" sz="1600" b="1" dirty="0" smtClean="0"/>
              <a:t> </a:t>
            </a:r>
            <a:r>
              <a:rPr lang="ru-RU" sz="1600" b="1" dirty="0"/>
              <a:t>стр. 5</a:t>
            </a:r>
            <a:r>
              <a:rPr lang="ru-RU" sz="1600" b="1" dirty="0" smtClean="0"/>
              <a:t>.1 </a:t>
            </a:r>
            <a:r>
              <a:rPr lang="ru-RU" sz="1600" b="1" dirty="0"/>
              <a:t>+ стр. </a:t>
            </a:r>
            <a:r>
              <a:rPr lang="ru-RU" sz="1600" b="1" dirty="0" smtClean="0"/>
              <a:t>5.2 </a:t>
            </a:r>
            <a:r>
              <a:rPr lang="ru-RU" sz="1600" b="1" dirty="0"/>
              <a:t>+ стр. </a:t>
            </a:r>
            <a:r>
              <a:rPr lang="ru-RU" sz="1600" b="1" dirty="0" smtClean="0"/>
              <a:t>5.3 </a:t>
            </a:r>
            <a:r>
              <a:rPr lang="ru-RU" sz="1600" b="1" dirty="0"/>
              <a:t>+ стр. </a:t>
            </a:r>
            <a:r>
              <a:rPr lang="ru-RU" sz="1600" b="1" dirty="0" smtClean="0"/>
              <a:t>5.4 </a:t>
            </a:r>
            <a:endParaRPr lang="ru-RU" sz="1600" b="1" dirty="0"/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1371887" y="4589755"/>
            <a:ext cx="6390702" cy="5334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sz="1600" b="1" dirty="0" smtClean="0"/>
              <a:t>Таблица заполняется на основании учетных форм №050/у и №039-5/у, утвержденных Приказом №1030  от 04.10.1980</a:t>
            </a:r>
            <a:endParaRPr lang="ru-RU" sz="1600" b="1" dirty="0"/>
          </a:p>
        </p:txBody>
      </p:sp>
      <p:sp>
        <p:nvSpPr>
          <p:cNvPr id="13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95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53"/>
          <p:cNvSpPr txBox="1">
            <a:spLocks noChangeArrowheads="1"/>
          </p:cNvSpPr>
          <p:nvPr/>
        </p:nvSpPr>
        <p:spPr bwMode="auto">
          <a:xfrm>
            <a:off x="457200" y="990600"/>
            <a:ext cx="83058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Рентгенологическое исследование пациенту может состоять из просвечивания,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одной или нескольких </a:t>
            </a:r>
            <a:r>
              <a:rPr lang="ru-RU" altLang="ru-RU" sz="1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рентгенограмм, </a:t>
            </a:r>
            <a:r>
              <a:rPr lang="ru-RU" altLang="ru-RU" sz="1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флюорограмм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, может состоять из каждого способа в отдельности или в сочетании их друг с другом. В связи с этим, числа, </a:t>
            </a: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показываемые в графах 4-9 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по соответствующим строкам в сумме, могут превышать числа в графе 3, но </a:t>
            </a:r>
            <a:r>
              <a:rPr lang="ru-RU" alt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могут быть меньше их.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>
              <a:latin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990033"/>
                </a:solidFill>
                <a:latin typeface="Times New Roman" pitchFamily="18" charset="0"/>
              </a:rPr>
              <a:t>Примечание: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для всех видов цифровой рентгенографии одним снимком считается однократная или серийная экспозиция, выполненная  в одной проекции, независимо от формы последующего сохранения изображения (электронный носитель, </a:t>
            </a:r>
            <a:r>
              <a:rPr lang="ru-RU" altLang="ru-RU" sz="1800" b="1" dirty="0" err="1">
                <a:latin typeface="Times New Roman" pitchFamily="18" charset="0"/>
              </a:rPr>
              <a:t>мультиформатная</a:t>
            </a:r>
            <a:r>
              <a:rPr lang="ru-RU" altLang="ru-RU" sz="1800" b="1" dirty="0">
                <a:latin typeface="Times New Roman" pitchFamily="18" charset="0"/>
              </a:rPr>
              <a:t> пленка, бумажная копия и др.)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</a:rPr>
              <a:t>При рентгеновской компьютерной или магнитно-резонансной томографии учитывается только число исследований в соответствии с утвержденным перечнем лучевых методов исследования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87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Почему не менее двух проекций</a:t>
            </a:r>
            <a:endParaRPr lang="ru-RU" b="1" dirty="0"/>
          </a:p>
        </p:txBody>
      </p:sp>
      <p:pic>
        <p:nvPicPr>
          <p:cNvPr id="1032" name="Picture 8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067" y="2118623"/>
            <a:ext cx="5003866" cy="4739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02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Почему не менее двух проекций</a:t>
            </a:r>
            <a:endParaRPr lang="ru-RU" b="1" dirty="0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65" y="1916113"/>
            <a:ext cx="521007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631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67373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4137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300901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7665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34429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51193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67957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847210"/>
            <a:ext cx="0" cy="347980"/>
          </a:xfrm>
          <a:custGeom>
            <a:avLst/>
            <a:gdLst/>
            <a:ahLst/>
            <a:cxnLst/>
            <a:rect l="l" t="t" r="r" b="b"/>
            <a:pathLst>
              <a:path h="347979">
                <a:moveTo>
                  <a:pt x="0" y="0"/>
                </a:moveTo>
                <a:lnTo>
                  <a:pt x="0" y="34747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435013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51777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68541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85305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502069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518833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5355971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5523610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79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006" y="5691238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8541" y="1623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98880" y="787095"/>
            <a:ext cx="681863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Times New Roman"/>
                <a:cs typeface="Times New Roman"/>
              </a:rPr>
              <a:t>Таблиц </a:t>
            </a:r>
            <a:r>
              <a:rPr sz="1400" b="1" spc="-35" dirty="0">
                <a:latin typeface="Times New Roman"/>
                <a:cs typeface="Times New Roman"/>
              </a:rPr>
              <a:t>5111 </a:t>
            </a:r>
            <a:r>
              <a:rPr sz="1400" b="1" spc="-10" dirty="0">
                <a:latin typeface="Times New Roman"/>
                <a:cs typeface="Times New Roman"/>
              </a:rPr>
              <a:t>«Рентгенохирургия, </a:t>
            </a:r>
            <a:r>
              <a:rPr sz="1400" b="1" spc="-5" dirty="0">
                <a:latin typeface="Times New Roman"/>
                <a:cs typeface="Times New Roman"/>
              </a:rPr>
              <a:t>рентгеноэндоваскулярные диагностика </a:t>
            </a:r>
            <a:r>
              <a:rPr sz="1400" b="1" dirty="0">
                <a:latin typeface="Times New Roman"/>
                <a:cs typeface="Times New Roman"/>
              </a:rPr>
              <a:t>и</a:t>
            </a:r>
            <a:r>
              <a:rPr sz="1400" b="1" spc="50" dirty="0">
                <a:latin typeface="Times New Roman"/>
                <a:cs typeface="Times New Roman"/>
              </a:rPr>
              <a:t> </a:t>
            </a:r>
            <a:r>
              <a:rPr sz="1400" b="1" spc="-5" dirty="0">
                <a:latin typeface="Times New Roman"/>
                <a:cs typeface="Times New Roman"/>
              </a:rPr>
              <a:t>лечение»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083811" y="1118361"/>
            <a:ext cx="0" cy="5251450"/>
          </a:xfrm>
          <a:custGeom>
            <a:avLst/>
            <a:gdLst/>
            <a:ahLst/>
            <a:cxnLst/>
            <a:rect l="l" t="t" r="r" b="b"/>
            <a:pathLst>
              <a:path h="5251450">
                <a:moveTo>
                  <a:pt x="0" y="0"/>
                </a:moveTo>
                <a:lnTo>
                  <a:pt x="0" y="52513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653915" y="1118361"/>
            <a:ext cx="0" cy="5251450"/>
          </a:xfrm>
          <a:custGeom>
            <a:avLst/>
            <a:gdLst/>
            <a:ahLst/>
            <a:cxnLst/>
            <a:rect l="l" t="t" r="r" b="b"/>
            <a:pathLst>
              <a:path h="5251450">
                <a:moveTo>
                  <a:pt x="0" y="0"/>
                </a:moveTo>
                <a:lnTo>
                  <a:pt x="0" y="52513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5224526" y="1118361"/>
            <a:ext cx="0" cy="5251450"/>
          </a:xfrm>
          <a:custGeom>
            <a:avLst/>
            <a:gdLst/>
            <a:ahLst/>
            <a:cxnLst/>
            <a:rect l="l" t="t" r="r" b="b"/>
            <a:pathLst>
              <a:path h="5251450">
                <a:moveTo>
                  <a:pt x="0" y="0"/>
                </a:moveTo>
                <a:lnTo>
                  <a:pt x="0" y="52513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753734" y="1495425"/>
            <a:ext cx="0" cy="4874260"/>
          </a:xfrm>
          <a:custGeom>
            <a:avLst/>
            <a:gdLst/>
            <a:ahLst/>
            <a:cxnLst/>
            <a:rect l="l" t="t" r="r" b="b"/>
            <a:pathLst>
              <a:path h="4874260">
                <a:moveTo>
                  <a:pt x="0" y="0"/>
                </a:moveTo>
                <a:lnTo>
                  <a:pt x="0" y="4874247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444234" y="1663064"/>
            <a:ext cx="0" cy="4706620"/>
          </a:xfrm>
          <a:custGeom>
            <a:avLst/>
            <a:gdLst/>
            <a:ahLst/>
            <a:cxnLst/>
            <a:rect l="l" t="t" r="r" b="b"/>
            <a:pathLst>
              <a:path h="4706620">
                <a:moveTo>
                  <a:pt x="0" y="0"/>
                </a:moveTo>
                <a:lnTo>
                  <a:pt x="0" y="4706607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19543" y="1327785"/>
            <a:ext cx="0" cy="5041900"/>
          </a:xfrm>
          <a:custGeom>
            <a:avLst/>
            <a:gdLst/>
            <a:ahLst/>
            <a:cxnLst/>
            <a:rect l="l" t="t" r="r" b="b"/>
            <a:pathLst>
              <a:path h="5041900">
                <a:moveTo>
                  <a:pt x="0" y="0"/>
                </a:moveTo>
                <a:lnTo>
                  <a:pt x="0" y="5041887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596378" y="1495425"/>
            <a:ext cx="0" cy="4874260"/>
          </a:xfrm>
          <a:custGeom>
            <a:avLst/>
            <a:gdLst/>
            <a:ahLst/>
            <a:cxnLst/>
            <a:rect l="l" t="t" r="r" b="b"/>
            <a:pathLst>
              <a:path h="4874260">
                <a:moveTo>
                  <a:pt x="0" y="0"/>
                </a:moveTo>
                <a:lnTo>
                  <a:pt x="0" y="4874247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8165465" y="1663064"/>
            <a:ext cx="0" cy="4706620"/>
          </a:xfrm>
          <a:custGeom>
            <a:avLst/>
            <a:gdLst/>
            <a:ahLst/>
            <a:cxnLst/>
            <a:rect l="l" t="t" r="r" b="b"/>
            <a:pathLst>
              <a:path h="4706620">
                <a:moveTo>
                  <a:pt x="0" y="0"/>
                </a:moveTo>
                <a:lnTo>
                  <a:pt x="0" y="4706607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218176" y="1334135"/>
            <a:ext cx="3608704" cy="0"/>
          </a:xfrm>
          <a:custGeom>
            <a:avLst/>
            <a:gdLst/>
            <a:ahLst/>
            <a:cxnLst/>
            <a:rect l="l" t="t" r="r" b="b"/>
            <a:pathLst>
              <a:path w="3608704">
                <a:moveTo>
                  <a:pt x="0" y="0"/>
                </a:moveTo>
                <a:lnTo>
                  <a:pt x="360870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18176" y="1501775"/>
            <a:ext cx="3608704" cy="0"/>
          </a:xfrm>
          <a:custGeom>
            <a:avLst/>
            <a:gdLst/>
            <a:ahLst/>
            <a:cxnLst/>
            <a:rect l="l" t="t" r="r" b="b"/>
            <a:pathLst>
              <a:path w="3608704">
                <a:moveTo>
                  <a:pt x="0" y="0"/>
                </a:moveTo>
                <a:lnTo>
                  <a:pt x="360870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747384" y="1669414"/>
            <a:ext cx="1278890" cy="0"/>
          </a:xfrm>
          <a:custGeom>
            <a:avLst/>
            <a:gdLst/>
            <a:ahLst/>
            <a:cxnLst/>
            <a:rect l="l" t="t" r="r" b="b"/>
            <a:pathLst>
              <a:path w="1278890">
                <a:moveTo>
                  <a:pt x="0" y="0"/>
                </a:moveTo>
                <a:lnTo>
                  <a:pt x="1278509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590028" y="1669414"/>
            <a:ext cx="1236980" cy="0"/>
          </a:xfrm>
          <a:custGeom>
            <a:avLst/>
            <a:gdLst/>
            <a:ahLst/>
            <a:cxnLst/>
            <a:rect l="l" t="t" r="r" b="b"/>
            <a:pathLst>
              <a:path w="1236979">
                <a:moveTo>
                  <a:pt x="0" y="0"/>
                </a:moveTo>
                <a:lnTo>
                  <a:pt x="1236852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17182" y="233997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17182" y="250761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17182" y="284289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17182" y="301053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17182" y="317817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17182" y="334581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17182" y="351345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17182" y="368109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17182" y="384873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7182" y="401637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7182" y="418401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17182" y="435165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17182" y="451929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17182" y="468693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17182" y="485457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17182" y="518985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17182" y="5357495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17182" y="5525134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17182" y="569276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17182" y="586040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17182" y="602804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17182" y="619568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23532" y="1118361"/>
            <a:ext cx="0" cy="5251450"/>
          </a:xfrm>
          <a:custGeom>
            <a:avLst/>
            <a:gdLst/>
            <a:ahLst/>
            <a:cxnLst/>
            <a:rect l="l" t="t" r="r" b="b"/>
            <a:pathLst>
              <a:path h="5251450">
                <a:moveTo>
                  <a:pt x="0" y="0"/>
                </a:moveTo>
                <a:lnTo>
                  <a:pt x="0" y="52513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8820531" y="1118361"/>
            <a:ext cx="0" cy="5251450"/>
          </a:xfrm>
          <a:custGeom>
            <a:avLst/>
            <a:gdLst/>
            <a:ahLst/>
            <a:cxnLst/>
            <a:rect l="l" t="t" r="r" b="b"/>
            <a:pathLst>
              <a:path h="5251450">
                <a:moveTo>
                  <a:pt x="0" y="0"/>
                </a:moveTo>
                <a:lnTo>
                  <a:pt x="0" y="525131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17182" y="1124711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17182" y="636332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1766697" y="1659254"/>
            <a:ext cx="886460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87571" y="1575435"/>
            <a:ext cx="307975" cy="1676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61290">
              <a:lnSpc>
                <a:spcPts val="1205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187571" y="1743075"/>
            <a:ext cx="397510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40640">
              <a:lnSpc>
                <a:spcPts val="1205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троки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153661" y="1715516"/>
            <a:ext cx="882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806188" y="1659254"/>
            <a:ext cx="358775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6731381" y="1133855"/>
            <a:ext cx="67564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 том</a:t>
            </a:r>
            <a:r>
              <a:rPr sz="10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числе: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5609463" y="1344802"/>
            <a:ext cx="1104900" cy="155575"/>
          </a:xfrm>
          <a:custGeom>
            <a:avLst/>
            <a:gdLst/>
            <a:ahLst/>
            <a:cxnLst/>
            <a:rect l="l" t="t" r="r" b="b"/>
            <a:pathLst>
              <a:path w="1104900" h="155575">
                <a:moveTo>
                  <a:pt x="0" y="155448"/>
                </a:moveTo>
                <a:lnTo>
                  <a:pt x="1104900" y="155448"/>
                </a:lnTo>
                <a:lnTo>
                  <a:pt x="110490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5597778" y="1317116"/>
            <a:ext cx="11303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внутрисосудистые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7513066" y="1344802"/>
            <a:ext cx="893444" cy="155575"/>
          </a:xfrm>
          <a:custGeom>
            <a:avLst/>
            <a:gdLst/>
            <a:ahLst/>
            <a:cxnLst/>
            <a:rect l="l" t="t" r="r" b="b"/>
            <a:pathLst>
              <a:path w="893445" h="155575">
                <a:moveTo>
                  <a:pt x="0" y="155448"/>
                </a:moveTo>
                <a:lnTo>
                  <a:pt x="893064" y="155448"/>
                </a:lnTo>
                <a:lnTo>
                  <a:pt x="8930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7501890" y="1317116"/>
            <a:ext cx="91821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внесосудистые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356859" y="1847723"/>
            <a:ext cx="358775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6059932" y="1512442"/>
            <a:ext cx="733425" cy="155575"/>
          </a:xfrm>
          <a:custGeom>
            <a:avLst/>
            <a:gdLst/>
            <a:ahLst/>
            <a:cxnLst/>
            <a:rect l="l" t="t" r="r" b="b"/>
            <a:pathLst>
              <a:path w="733425" h="155575">
                <a:moveTo>
                  <a:pt x="0" y="155448"/>
                </a:moveTo>
                <a:lnTo>
                  <a:pt x="733043" y="155448"/>
                </a:lnTo>
                <a:lnTo>
                  <a:pt x="73304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/>
          <p:nvPr/>
        </p:nvSpPr>
        <p:spPr>
          <a:xfrm>
            <a:off x="6048247" y="1484757"/>
            <a:ext cx="7575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 том</a:t>
            </a:r>
            <a:r>
              <a:rPr sz="11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числе: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7174865" y="1847723"/>
            <a:ext cx="358775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7882508" y="1512442"/>
            <a:ext cx="733425" cy="155575"/>
          </a:xfrm>
          <a:custGeom>
            <a:avLst/>
            <a:gdLst/>
            <a:ahLst/>
            <a:cxnLst/>
            <a:rect l="l" t="t" r="r" b="b"/>
            <a:pathLst>
              <a:path w="733425" h="155575">
                <a:moveTo>
                  <a:pt x="0" y="155448"/>
                </a:moveTo>
                <a:lnTo>
                  <a:pt x="733044" y="155448"/>
                </a:lnTo>
                <a:lnTo>
                  <a:pt x="73304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 txBox="1"/>
          <p:nvPr/>
        </p:nvSpPr>
        <p:spPr>
          <a:xfrm>
            <a:off x="7871206" y="1484757"/>
            <a:ext cx="75755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 том</a:t>
            </a:r>
            <a:r>
              <a:rPr sz="1100" spc="-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числе: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5899530" y="1680082"/>
            <a:ext cx="436245" cy="155575"/>
          </a:xfrm>
          <a:custGeom>
            <a:avLst/>
            <a:gdLst/>
            <a:ahLst/>
            <a:cxnLst/>
            <a:rect l="l" t="t" r="r" b="b"/>
            <a:pathLst>
              <a:path w="436245" h="155575">
                <a:moveTo>
                  <a:pt x="0" y="155448"/>
                </a:moveTo>
                <a:lnTo>
                  <a:pt x="435863" y="155448"/>
                </a:lnTo>
                <a:lnTo>
                  <a:pt x="43586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6357492" y="168008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4419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5887973" y="1652397"/>
            <a:ext cx="5080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Диагно-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018403" y="1847723"/>
            <a:ext cx="198120" cy="155575"/>
          </a:xfrm>
          <a:custGeom>
            <a:avLst/>
            <a:gdLst/>
            <a:ahLst/>
            <a:cxnLst/>
            <a:rect l="l" t="t" r="r" b="b"/>
            <a:pathLst>
              <a:path w="198120" h="155575">
                <a:moveTo>
                  <a:pt x="0" y="155448"/>
                </a:moveTo>
                <a:lnTo>
                  <a:pt x="198120" y="155448"/>
                </a:lnTo>
                <a:lnTo>
                  <a:pt x="19812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6238621" y="184772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4419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939154" y="2015363"/>
            <a:ext cx="401320" cy="155575"/>
          </a:xfrm>
          <a:custGeom>
            <a:avLst/>
            <a:gdLst/>
            <a:ahLst/>
            <a:cxnLst/>
            <a:rect l="l" t="t" r="r" b="b"/>
            <a:pathLst>
              <a:path w="401320" h="155575">
                <a:moveTo>
                  <a:pt x="0" y="155448"/>
                </a:moveTo>
                <a:lnTo>
                  <a:pt x="400812" y="155448"/>
                </a:lnTo>
                <a:lnTo>
                  <a:pt x="40081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6591807" y="1847723"/>
            <a:ext cx="361315" cy="155575"/>
          </a:xfrm>
          <a:custGeom>
            <a:avLst/>
            <a:gdLst/>
            <a:ahLst/>
            <a:cxnLst/>
            <a:rect l="l" t="t" r="r" b="b"/>
            <a:pathLst>
              <a:path w="361315" h="155575">
                <a:moveTo>
                  <a:pt x="0" y="155448"/>
                </a:moveTo>
                <a:lnTo>
                  <a:pt x="361188" y="155448"/>
                </a:lnTo>
                <a:lnTo>
                  <a:pt x="36118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6006846" y="1820037"/>
            <a:ext cx="960119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85470" algn="l"/>
              </a:tabLst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ст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-	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ечеб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927597" y="1987753"/>
            <a:ext cx="1004569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07390" algn="l"/>
              </a:tabLst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ческие	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-ные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737856" y="1680082"/>
            <a:ext cx="365760" cy="155575"/>
          </a:xfrm>
          <a:custGeom>
            <a:avLst/>
            <a:gdLst/>
            <a:ahLst/>
            <a:cxnLst/>
            <a:rect l="l" t="t" r="r" b="b"/>
            <a:pathLst>
              <a:path w="365759" h="155575">
                <a:moveTo>
                  <a:pt x="0" y="155448"/>
                </a:moveTo>
                <a:lnTo>
                  <a:pt x="365759" y="155448"/>
                </a:lnTo>
                <a:lnTo>
                  <a:pt x="365759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7726426" y="1652397"/>
            <a:ext cx="3917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Диагн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742428" y="1847723"/>
            <a:ext cx="70485" cy="155575"/>
          </a:xfrm>
          <a:custGeom>
            <a:avLst/>
            <a:gdLst/>
            <a:ahLst/>
            <a:cxnLst/>
            <a:rect l="l" t="t" r="r" b="b"/>
            <a:pathLst>
              <a:path w="70484" h="155575">
                <a:moveTo>
                  <a:pt x="0" y="155448"/>
                </a:moveTo>
                <a:lnTo>
                  <a:pt x="70103" y="155448"/>
                </a:lnTo>
                <a:lnTo>
                  <a:pt x="7010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812531" y="1847723"/>
            <a:ext cx="44450" cy="155575"/>
          </a:xfrm>
          <a:custGeom>
            <a:avLst/>
            <a:gdLst/>
            <a:ahLst/>
            <a:cxnLst/>
            <a:rect l="l" t="t" r="r" b="b"/>
            <a:pathLst>
              <a:path w="44450" h="155575">
                <a:moveTo>
                  <a:pt x="0" y="155448"/>
                </a:moveTo>
                <a:lnTo>
                  <a:pt x="44196" y="155448"/>
                </a:lnTo>
                <a:lnTo>
                  <a:pt x="44196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856728" y="1847723"/>
            <a:ext cx="198120" cy="155575"/>
          </a:xfrm>
          <a:custGeom>
            <a:avLst/>
            <a:gdLst/>
            <a:ahLst/>
            <a:cxnLst/>
            <a:rect l="l" t="t" r="r" b="b"/>
            <a:pathLst>
              <a:path w="198120" h="155575">
                <a:moveTo>
                  <a:pt x="0" y="155448"/>
                </a:moveTo>
                <a:lnTo>
                  <a:pt x="198120" y="155448"/>
                </a:lnTo>
                <a:lnTo>
                  <a:pt x="19812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8076945" y="184772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4419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751571" y="2015363"/>
            <a:ext cx="338455" cy="155575"/>
          </a:xfrm>
          <a:custGeom>
            <a:avLst/>
            <a:gdLst/>
            <a:ahLst/>
            <a:cxnLst/>
            <a:rect l="l" t="t" r="r" b="b"/>
            <a:pathLst>
              <a:path w="338454" h="155575">
                <a:moveTo>
                  <a:pt x="0" y="155448"/>
                </a:moveTo>
                <a:lnTo>
                  <a:pt x="338327" y="155448"/>
                </a:lnTo>
                <a:lnTo>
                  <a:pt x="338327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7921497" y="218300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248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7878826" y="2155698"/>
            <a:ext cx="876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7730997" y="1820037"/>
            <a:ext cx="10083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00075" algn="l"/>
              </a:tabLst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100" spc="-20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ст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-	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ечеб-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7740142" y="1987753"/>
            <a:ext cx="90995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77545" algn="l"/>
              </a:tabLst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ески	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ые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2243708" y="23506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 txBox="1"/>
          <p:nvPr/>
        </p:nvSpPr>
        <p:spPr>
          <a:xfrm>
            <a:off x="2196210" y="23233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5529071" y="23506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5482209" y="23233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6732016" y="23506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6685280" y="23233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7307453" y="23506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7260717" y="23233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8492997" y="23506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8446769" y="23233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368541" y="2518282"/>
            <a:ext cx="2842260" cy="155575"/>
          </a:xfrm>
          <a:custGeom>
            <a:avLst/>
            <a:gdLst/>
            <a:ahLst/>
            <a:cxnLst/>
            <a:rect l="l" t="t" r="r" b="b"/>
            <a:pathLst>
              <a:path w="2842260" h="155575">
                <a:moveTo>
                  <a:pt x="0" y="155448"/>
                </a:moveTo>
                <a:lnTo>
                  <a:pt x="2842260" y="155448"/>
                </a:lnTo>
                <a:lnTo>
                  <a:pt x="284226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355803" y="2490977"/>
            <a:ext cx="283337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Рентгенохирургические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вмешательства,</a:t>
            </a:r>
            <a:r>
              <a:rPr sz="1100" spc="1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всего,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368541" y="2685923"/>
            <a:ext cx="904240" cy="155575"/>
          </a:xfrm>
          <a:custGeom>
            <a:avLst/>
            <a:gdLst/>
            <a:ahLst/>
            <a:cxnLst/>
            <a:rect l="l" t="t" r="r" b="b"/>
            <a:pathLst>
              <a:path w="904240" h="155575">
                <a:moveTo>
                  <a:pt x="0" y="155448"/>
                </a:moveTo>
                <a:lnTo>
                  <a:pt x="903732" y="155448"/>
                </a:lnTo>
                <a:lnTo>
                  <a:pt x="90373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355803" y="2658618"/>
            <a:ext cx="928369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 том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числе</a:t>
            </a:r>
            <a:r>
              <a:rPr sz="1100" spc="-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4368419" y="260210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4321555" y="257479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539229" y="2853563"/>
            <a:ext cx="934719" cy="155575"/>
          </a:xfrm>
          <a:custGeom>
            <a:avLst/>
            <a:gdLst/>
            <a:ahLst/>
            <a:cxnLst/>
            <a:rect l="l" t="t" r="r" b="b"/>
            <a:pathLst>
              <a:path w="934719" h="155575">
                <a:moveTo>
                  <a:pt x="0" y="155448"/>
                </a:moveTo>
                <a:lnTo>
                  <a:pt x="934212" y="155448"/>
                </a:lnTo>
                <a:lnTo>
                  <a:pt x="93421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526491" y="2826257"/>
            <a:ext cx="9594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головном</a:t>
            </a:r>
            <a:r>
              <a:rPr sz="11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мозге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4368419" y="28535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4321555" y="2826257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539229" y="3021202"/>
            <a:ext cx="1320165" cy="155575"/>
          </a:xfrm>
          <a:custGeom>
            <a:avLst/>
            <a:gdLst/>
            <a:ahLst/>
            <a:cxnLst/>
            <a:rect l="l" t="t" r="r" b="b"/>
            <a:pathLst>
              <a:path w="1320164" h="155575">
                <a:moveTo>
                  <a:pt x="0" y="155448"/>
                </a:moveTo>
                <a:lnTo>
                  <a:pt x="1319784" y="155448"/>
                </a:lnTo>
                <a:lnTo>
                  <a:pt x="131978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526491" y="2993898"/>
            <a:ext cx="13455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области головы и</a:t>
            </a:r>
            <a:r>
              <a:rPr sz="1100" spc="-11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шеи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4368419" y="302120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 txBox="1"/>
          <p:nvPr/>
        </p:nvSpPr>
        <p:spPr>
          <a:xfrm>
            <a:off x="4321555" y="299389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539229" y="3188842"/>
            <a:ext cx="1120140" cy="155575"/>
          </a:xfrm>
          <a:custGeom>
            <a:avLst/>
            <a:gdLst/>
            <a:ahLst/>
            <a:cxnLst/>
            <a:rect l="l" t="t" r="r" b="b"/>
            <a:pathLst>
              <a:path w="1120139" h="155575">
                <a:moveTo>
                  <a:pt x="0" y="155448"/>
                </a:moveTo>
                <a:lnTo>
                  <a:pt x="1120139" y="155448"/>
                </a:lnTo>
                <a:lnTo>
                  <a:pt x="1120139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526491" y="3161538"/>
            <a:ext cx="11455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молочных</a:t>
            </a:r>
            <a:r>
              <a:rPr sz="11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железах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4368419" y="31888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4321555" y="3161538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539229" y="3356483"/>
            <a:ext cx="3496310" cy="155575"/>
          </a:xfrm>
          <a:custGeom>
            <a:avLst/>
            <a:gdLst/>
            <a:ahLst/>
            <a:cxnLst/>
            <a:rect l="l" t="t" r="r" b="b"/>
            <a:pathLst>
              <a:path w="3496310" h="155575">
                <a:moveTo>
                  <a:pt x="0" y="155448"/>
                </a:moveTo>
                <a:lnTo>
                  <a:pt x="3496055" y="155448"/>
                </a:lnTo>
                <a:lnTo>
                  <a:pt x="3496055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526491" y="3329177"/>
            <a:ext cx="352107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органах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грудной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клетки всего, без сердца и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грудной</a:t>
            </a:r>
            <a:r>
              <a:rPr sz="11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аорты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4368419" y="335648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4321555" y="3329177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539229" y="3524122"/>
            <a:ext cx="277495" cy="155575"/>
          </a:xfrm>
          <a:custGeom>
            <a:avLst/>
            <a:gdLst/>
            <a:ahLst/>
            <a:cxnLst/>
            <a:rect l="l" t="t" r="r" b="b"/>
            <a:pathLst>
              <a:path w="277494" h="155575">
                <a:moveTo>
                  <a:pt x="0" y="155447"/>
                </a:moveTo>
                <a:lnTo>
                  <a:pt x="277368" y="155447"/>
                </a:lnTo>
                <a:lnTo>
                  <a:pt x="27736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816597" y="3524122"/>
            <a:ext cx="1551940" cy="155575"/>
          </a:xfrm>
          <a:custGeom>
            <a:avLst/>
            <a:gdLst/>
            <a:ahLst/>
            <a:cxnLst/>
            <a:rect l="l" t="t" r="r" b="b"/>
            <a:pathLst>
              <a:path w="1551939" h="155575">
                <a:moveTo>
                  <a:pt x="0" y="155447"/>
                </a:moveTo>
                <a:lnTo>
                  <a:pt x="1551432" y="155447"/>
                </a:lnTo>
                <a:lnTo>
                  <a:pt x="1551432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804163" y="3497071"/>
            <a:ext cx="15773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легочной</a:t>
            </a:r>
            <a:r>
              <a:rPr sz="11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артерии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4368419" y="35241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 txBox="1"/>
          <p:nvPr/>
        </p:nvSpPr>
        <p:spPr>
          <a:xfrm>
            <a:off x="4321555" y="3497071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3" name="object 133"/>
          <p:cNvSpPr/>
          <p:nvPr/>
        </p:nvSpPr>
        <p:spPr>
          <a:xfrm>
            <a:off x="7308215" y="35241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7262241" y="3497071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7880350" y="35241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 txBox="1"/>
          <p:nvPr/>
        </p:nvSpPr>
        <p:spPr>
          <a:xfrm>
            <a:off x="7834630" y="3497071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7" name="object 137"/>
          <p:cNvSpPr/>
          <p:nvPr/>
        </p:nvSpPr>
        <p:spPr>
          <a:xfrm>
            <a:off x="8492235" y="35241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 txBox="1"/>
          <p:nvPr/>
        </p:nvSpPr>
        <p:spPr>
          <a:xfrm>
            <a:off x="8446769" y="3497071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539229" y="3691763"/>
            <a:ext cx="788035" cy="155575"/>
          </a:xfrm>
          <a:custGeom>
            <a:avLst/>
            <a:gdLst/>
            <a:ahLst/>
            <a:cxnLst/>
            <a:rect l="l" t="t" r="r" b="b"/>
            <a:pathLst>
              <a:path w="788035" h="155575">
                <a:moveTo>
                  <a:pt x="0" y="155448"/>
                </a:moveTo>
                <a:lnTo>
                  <a:pt x="787907" y="155448"/>
                </a:lnTo>
                <a:lnTo>
                  <a:pt x="787907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 txBox="1"/>
          <p:nvPr/>
        </p:nvSpPr>
        <p:spPr>
          <a:xfrm>
            <a:off x="526491" y="3664711"/>
            <a:ext cx="8128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сердце,</a:t>
            </a:r>
            <a:r>
              <a:rPr sz="11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1" name="object 141"/>
          <p:cNvSpPr/>
          <p:nvPr/>
        </p:nvSpPr>
        <p:spPr>
          <a:xfrm>
            <a:off x="4368419" y="36917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 txBox="1"/>
          <p:nvPr/>
        </p:nvSpPr>
        <p:spPr>
          <a:xfrm>
            <a:off x="4321555" y="36647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3" name="object 143"/>
          <p:cNvSpPr/>
          <p:nvPr/>
        </p:nvSpPr>
        <p:spPr>
          <a:xfrm>
            <a:off x="7308215" y="36917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7262241" y="36647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7880350" y="36917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7834630" y="36647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8492235" y="36917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8446769" y="36647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818121" y="3859403"/>
            <a:ext cx="1681480" cy="155575"/>
          </a:xfrm>
          <a:custGeom>
            <a:avLst/>
            <a:gdLst/>
            <a:ahLst/>
            <a:cxnLst/>
            <a:rect l="l" t="t" r="r" b="b"/>
            <a:pathLst>
              <a:path w="1681480" h="155575">
                <a:moveTo>
                  <a:pt x="0" y="155448"/>
                </a:moveTo>
                <a:lnTo>
                  <a:pt x="1680972" y="155448"/>
                </a:lnTo>
                <a:lnTo>
                  <a:pt x="168097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805687" y="3832352"/>
            <a:ext cx="170624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коронарных</a:t>
            </a:r>
            <a:r>
              <a:rPr sz="11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сосудах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4368419" y="385940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4321555" y="383235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7308215" y="385940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7262241" y="383235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7880350" y="385940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7834630" y="383235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8492235" y="385940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8446769" y="383235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818121" y="4027042"/>
            <a:ext cx="452755" cy="155575"/>
          </a:xfrm>
          <a:custGeom>
            <a:avLst/>
            <a:gdLst/>
            <a:ahLst/>
            <a:cxnLst/>
            <a:rect l="l" t="t" r="r" b="b"/>
            <a:pathLst>
              <a:path w="452755" h="155575">
                <a:moveTo>
                  <a:pt x="0" y="155447"/>
                </a:moveTo>
                <a:lnTo>
                  <a:pt x="452628" y="155447"/>
                </a:lnTo>
                <a:lnTo>
                  <a:pt x="45262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1270761" y="4027042"/>
            <a:ext cx="1609725" cy="155575"/>
          </a:xfrm>
          <a:custGeom>
            <a:avLst/>
            <a:gdLst/>
            <a:ahLst/>
            <a:cxnLst/>
            <a:rect l="l" t="t" r="r" b="b"/>
            <a:pathLst>
              <a:path w="1609725" h="155575">
                <a:moveTo>
                  <a:pt x="0" y="155447"/>
                </a:moveTo>
                <a:lnTo>
                  <a:pt x="1609344" y="155447"/>
                </a:lnTo>
                <a:lnTo>
                  <a:pt x="160934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 txBox="1"/>
          <p:nvPr/>
        </p:nvSpPr>
        <p:spPr>
          <a:xfrm>
            <a:off x="1258316" y="3999991"/>
            <a:ext cx="1634489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камерах сердца и</a:t>
            </a:r>
            <a:r>
              <a:rPr sz="11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клапанах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2" name="object 162"/>
          <p:cNvSpPr/>
          <p:nvPr/>
        </p:nvSpPr>
        <p:spPr>
          <a:xfrm>
            <a:off x="4368419" y="40270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 txBox="1"/>
          <p:nvPr/>
        </p:nvSpPr>
        <p:spPr>
          <a:xfrm>
            <a:off x="4321555" y="399999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4" name="object 164"/>
          <p:cNvSpPr/>
          <p:nvPr/>
        </p:nvSpPr>
        <p:spPr>
          <a:xfrm>
            <a:off x="7308215" y="40270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 txBox="1"/>
          <p:nvPr/>
        </p:nvSpPr>
        <p:spPr>
          <a:xfrm>
            <a:off x="7262241" y="399999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6" name="object 166"/>
          <p:cNvSpPr/>
          <p:nvPr/>
        </p:nvSpPr>
        <p:spPr>
          <a:xfrm>
            <a:off x="7880350" y="40270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 txBox="1"/>
          <p:nvPr/>
        </p:nvSpPr>
        <p:spPr>
          <a:xfrm>
            <a:off x="7834630" y="399999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8" name="object 168"/>
          <p:cNvSpPr/>
          <p:nvPr/>
        </p:nvSpPr>
        <p:spPr>
          <a:xfrm>
            <a:off x="8492235" y="402704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8446769" y="399999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539229" y="4194683"/>
            <a:ext cx="847725" cy="155575"/>
          </a:xfrm>
          <a:custGeom>
            <a:avLst/>
            <a:gdLst/>
            <a:ahLst/>
            <a:cxnLst/>
            <a:rect l="l" t="t" r="r" b="b"/>
            <a:pathLst>
              <a:path w="847725" h="155575">
                <a:moveTo>
                  <a:pt x="0" y="155448"/>
                </a:moveTo>
                <a:lnTo>
                  <a:pt x="847344" y="155448"/>
                </a:lnTo>
                <a:lnTo>
                  <a:pt x="84734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526491" y="4167632"/>
            <a:ext cx="8731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грудной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аорте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4298315" y="4194683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4286503" y="4167632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7308215" y="419468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7262241" y="416763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7880350" y="419468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7834630" y="416763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8492235" y="419468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8446769" y="4167632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539229" y="4362322"/>
            <a:ext cx="932815" cy="155575"/>
          </a:xfrm>
          <a:custGeom>
            <a:avLst/>
            <a:gdLst/>
            <a:ahLst/>
            <a:cxnLst/>
            <a:rect l="l" t="t" r="r" b="b"/>
            <a:pathLst>
              <a:path w="932815" h="155575">
                <a:moveTo>
                  <a:pt x="0" y="155447"/>
                </a:moveTo>
                <a:lnTo>
                  <a:pt x="932688" y="155447"/>
                </a:lnTo>
                <a:lnTo>
                  <a:pt x="93268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 txBox="1"/>
          <p:nvPr/>
        </p:nvSpPr>
        <p:spPr>
          <a:xfrm>
            <a:off x="526491" y="4335271"/>
            <a:ext cx="95821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брюшной</a:t>
            </a:r>
            <a:r>
              <a:rPr sz="1100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аорте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/>
          <p:nvPr/>
        </p:nvSpPr>
        <p:spPr>
          <a:xfrm>
            <a:off x="4298315" y="4362322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 txBox="1"/>
          <p:nvPr/>
        </p:nvSpPr>
        <p:spPr>
          <a:xfrm>
            <a:off x="4286503" y="4335271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4" name="object 184"/>
          <p:cNvSpPr/>
          <p:nvPr/>
        </p:nvSpPr>
        <p:spPr>
          <a:xfrm>
            <a:off x="7308215" y="43623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 txBox="1"/>
          <p:nvPr/>
        </p:nvSpPr>
        <p:spPr>
          <a:xfrm>
            <a:off x="7262241" y="433527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6" name="object 186"/>
          <p:cNvSpPr/>
          <p:nvPr/>
        </p:nvSpPr>
        <p:spPr>
          <a:xfrm>
            <a:off x="7880350" y="43623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 txBox="1"/>
          <p:nvPr/>
        </p:nvSpPr>
        <p:spPr>
          <a:xfrm>
            <a:off x="7834630" y="433527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8492235" y="4362322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8446769" y="433527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539229" y="4529963"/>
            <a:ext cx="1149350" cy="155575"/>
          </a:xfrm>
          <a:custGeom>
            <a:avLst/>
            <a:gdLst/>
            <a:ahLst/>
            <a:cxnLst/>
            <a:rect l="l" t="t" r="r" b="b"/>
            <a:pathLst>
              <a:path w="1149350" h="155575">
                <a:moveTo>
                  <a:pt x="0" y="155448"/>
                </a:moveTo>
                <a:lnTo>
                  <a:pt x="1149096" y="155448"/>
                </a:lnTo>
                <a:lnTo>
                  <a:pt x="1149096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 txBox="1"/>
          <p:nvPr/>
        </p:nvSpPr>
        <p:spPr>
          <a:xfrm>
            <a:off x="526491" y="4502911"/>
            <a:ext cx="117411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нижней полой</a:t>
            </a:r>
            <a:r>
              <a:rPr sz="1100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вене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2" name="object 192"/>
          <p:cNvSpPr/>
          <p:nvPr/>
        </p:nvSpPr>
        <p:spPr>
          <a:xfrm>
            <a:off x="4298315" y="4529963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 txBox="1"/>
          <p:nvPr/>
        </p:nvSpPr>
        <p:spPr>
          <a:xfrm>
            <a:off x="4286503" y="4502911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4" name="object 194"/>
          <p:cNvSpPr/>
          <p:nvPr/>
        </p:nvSpPr>
        <p:spPr>
          <a:xfrm>
            <a:off x="7308215" y="45299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5" name="object 195"/>
          <p:cNvSpPr txBox="1"/>
          <p:nvPr/>
        </p:nvSpPr>
        <p:spPr>
          <a:xfrm>
            <a:off x="7262241" y="45029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6" name="object 196"/>
          <p:cNvSpPr/>
          <p:nvPr/>
        </p:nvSpPr>
        <p:spPr>
          <a:xfrm>
            <a:off x="7880350" y="45299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 txBox="1"/>
          <p:nvPr/>
        </p:nvSpPr>
        <p:spPr>
          <a:xfrm>
            <a:off x="7834630" y="45029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8" name="object 198"/>
          <p:cNvSpPr/>
          <p:nvPr/>
        </p:nvSpPr>
        <p:spPr>
          <a:xfrm>
            <a:off x="8492235" y="452996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685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8446769" y="4502911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539229" y="4697603"/>
            <a:ext cx="655320" cy="155575"/>
          </a:xfrm>
          <a:custGeom>
            <a:avLst/>
            <a:gdLst/>
            <a:ahLst/>
            <a:cxnLst/>
            <a:rect l="l" t="t" r="r" b="b"/>
            <a:pathLst>
              <a:path w="655319" h="155575">
                <a:moveTo>
                  <a:pt x="0" y="155448"/>
                </a:moveTo>
                <a:lnTo>
                  <a:pt x="655319" y="155448"/>
                </a:lnTo>
                <a:lnTo>
                  <a:pt x="655319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/>
          <p:nvPr/>
        </p:nvSpPr>
        <p:spPr>
          <a:xfrm>
            <a:off x="1216647" y="4697603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4419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1238745" y="4697603"/>
            <a:ext cx="1035050" cy="155575"/>
          </a:xfrm>
          <a:custGeom>
            <a:avLst/>
            <a:gdLst/>
            <a:ahLst/>
            <a:cxnLst/>
            <a:rect l="l" t="t" r="r" b="b"/>
            <a:pathLst>
              <a:path w="1035050" h="155575">
                <a:moveTo>
                  <a:pt x="0" y="155448"/>
                </a:moveTo>
                <a:lnTo>
                  <a:pt x="1034796" y="155448"/>
                </a:lnTo>
                <a:lnTo>
                  <a:pt x="1034796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526491" y="4670552"/>
            <a:ext cx="17595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желудочно-кишечном</a:t>
            </a:r>
            <a:r>
              <a:rPr sz="11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тракте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4298315" y="4697603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 txBox="1"/>
          <p:nvPr/>
        </p:nvSpPr>
        <p:spPr>
          <a:xfrm>
            <a:off x="4286503" y="4670552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539229" y="4865242"/>
            <a:ext cx="3092450" cy="155575"/>
          </a:xfrm>
          <a:custGeom>
            <a:avLst/>
            <a:gdLst/>
            <a:ahLst/>
            <a:cxnLst/>
            <a:rect l="l" t="t" r="r" b="b"/>
            <a:pathLst>
              <a:path w="3092450" h="155575">
                <a:moveTo>
                  <a:pt x="0" y="155447"/>
                </a:moveTo>
                <a:lnTo>
                  <a:pt x="3092195" y="155447"/>
                </a:lnTo>
                <a:lnTo>
                  <a:pt x="3092195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 txBox="1"/>
          <p:nvPr/>
        </p:nvSpPr>
        <p:spPr>
          <a:xfrm>
            <a:off x="526491" y="4838141"/>
            <a:ext cx="308673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печени, желчных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путях,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селезенке,</a:t>
            </a:r>
            <a:r>
              <a:rPr sz="1100" spc="-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поджелудочной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08" name="object 208"/>
          <p:cNvSpPr/>
          <p:nvPr/>
        </p:nvSpPr>
        <p:spPr>
          <a:xfrm>
            <a:off x="539229" y="5032883"/>
            <a:ext cx="441959" cy="155575"/>
          </a:xfrm>
          <a:custGeom>
            <a:avLst/>
            <a:gdLst/>
            <a:ahLst/>
            <a:cxnLst/>
            <a:rect l="l" t="t" r="r" b="b"/>
            <a:pathLst>
              <a:path w="441959" h="155575">
                <a:moveTo>
                  <a:pt x="0" y="155448"/>
                </a:moveTo>
                <a:lnTo>
                  <a:pt x="441959" y="155448"/>
                </a:lnTo>
                <a:lnTo>
                  <a:pt x="441959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9" name="object 209"/>
          <p:cNvSpPr txBox="1"/>
          <p:nvPr/>
        </p:nvSpPr>
        <p:spPr>
          <a:xfrm>
            <a:off x="526491" y="5006085"/>
            <a:ext cx="4349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желе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з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0" name="object 210"/>
          <p:cNvSpPr/>
          <p:nvPr/>
        </p:nvSpPr>
        <p:spPr>
          <a:xfrm>
            <a:off x="4298315" y="4949063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 txBox="1"/>
          <p:nvPr/>
        </p:nvSpPr>
        <p:spPr>
          <a:xfrm>
            <a:off x="4286503" y="4922265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2" name="object 212"/>
          <p:cNvSpPr/>
          <p:nvPr/>
        </p:nvSpPr>
        <p:spPr>
          <a:xfrm>
            <a:off x="539229" y="5200522"/>
            <a:ext cx="906780" cy="155575"/>
          </a:xfrm>
          <a:custGeom>
            <a:avLst/>
            <a:gdLst/>
            <a:ahLst/>
            <a:cxnLst/>
            <a:rect l="l" t="t" r="r" b="b"/>
            <a:pathLst>
              <a:path w="906780" h="155575">
                <a:moveTo>
                  <a:pt x="0" y="155447"/>
                </a:moveTo>
                <a:lnTo>
                  <a:pt x="906780" y="155447"/>
                </a:lnTo>
                <a:lnTo>
                  <a:pt x="906780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 txBox="1"/>
          <p:nvPr/>
        </p:nvSpPr>
        <p:spPr>
          <a:xfrm>
            <a:off x="526491" y="5173726"/>
            <a:ext cx="9321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надпочечниках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4" name="object 214"/>
          <p:cNvSpPr/>
          <p:nvPr/>
        </p:nvSpPr>
        <p:spPr>
          <a:xfrm>
            <a:off x="4298315" y="5200522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 txBox="1"/>
          <p:nvPr/>
        </p:nvSpPr>
        <p:spPr>
          <a:xfrm>
            <a:off x="4286503" y="517372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6" name="object 216"/>
          <p:cNvSpPr/>
          <p:nvPr/>
        </p:nvSpPr>
        <p:spPr>
          <a:xfrm>
            <a:off x="539229" y="5368163"/>
            <a:ext cx="1450975" cy="155575"/>
          </a:xfrm>
          <a:custGeom>
            <a:avLst/>
            <a:gdLst/>
            <a:ahLst/>
            <a:cxnLst/>
            <a:rect l="l" t="t" r="r" b="b"/>
            <a:pathLst>
              <a:path w="1450975" h="155575">
                <a:moveTo>
                  <a:pt x="0" y="155448"/>
                </a:moveTo>
                <a:lnTo>
                  <a:pt x="1450848" y="155448"/>
                </a:lnTo>
                <a:lnTo>
                  <a:pt x="145084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 txBox="1"/>
          <p:nvPr/>
        </p:nvSpPr>
        <p:spPr>
          <a:xfrm>
            <a:off x="526491" y="5341366"/>
            <a:ext cx="14763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почках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и мочевых</a:t>
            </a:r>
            <a:r>
              <a:rPr sz="1100" spc="-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путях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4298315" y="5368163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4286503" y="534136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539229" y="5535790"/>
            <a:ext cx="1884045" cy="155575"/>
          </a:xfrm>
          <a:custGeom>
            <a:avLst/>
            <a:gdLst/>
            <a:ahLst/>
            <a:cxnLst/>
            <a:rect l="l" t="t" r="r" b="b"/>
            <a:pathLst>
              <a:path w="1884045" h="155575">
                <a:moveTo>
                  <a:pt x="0" y="155447"/>
                </a:moveTo>
                <a:lnTo>
                  <a:pt x="1883664" y="155447"/>
                </a:lnTo>
                <a:lnTo>
                  <a:pt x="18836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 txBox="1"/>
          <p:nvPr/>
        </p:nvSpPr>
        <p:spPr>
          <a:xfrm>
            <a:off x="526491" y="5509056"/>
            <a:ext cx="19081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органах малого таза</a:t>
            </a:r>
            <a:r>
              <a:rPr sz="1100" spc="-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(женского)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2" name="object 222"/>
          <p:cNvSpPr/>
          <p:nvPr/>
        </p:nvSpPr>
        <p:spPr>
          <a:xfrm>
            <a:off x="4298315" y="553579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4286503" y="550905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539229" y="5703430"/>
            <a:ext cx="1903730" cy="155575"/>
          </a:xfrm>
          <a:custGeom>
            <a:avLst/>
            <a:gdLst/>
            <a:ahLst/>
            <a:cxnLst/>
            <a:rect l="l" t="t" r="r" b="b"/>
            <a:pathLst>
              <a:path w="1903730" h="155575">
                <a:moveTo>
                  <a:pt x="0" y="155447"/>
                </a:moveTo>
                <a:lnTo>
                  <a:pt x="1903476" y="155447"/>
                </a:lnTo>
                <a:lnTo>
                  <a:pt x="1903476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 txBox="1"/>
          <p:nvPr/>
        </p:nvSpPr>
        <p:spPr>
          <a:xfrm>
            <a:off x="526491" y="5676696"/>
            <a:ext cx="19284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органах малого таза</a:t>
            </a:r>
            <a:r>
              <a:rPr sz="1100" spc="-1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(мужского)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6" name="object 226"/>
          <p:cNvSpPr/>
          <p:nvPr/>
        </p:nvSpPr>
        <p:spPr>
          <a:xfrm>
            <a:off x="4298315" y="570343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 txBox="1"/>
          <p:nvPr/>
        </p:nvSpPr>
        <p:spPr>
          <a:xfrm>
            <a:off x="4286503" y="567669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539229" y="5871070"/>
            <a:ext cx="748665" cy="155575"/>
          </a:xfrm>
          <a:custGeom>
            <a:avLst/>
            <a:gdLst/>
            <a:ahLst/>
            <a:cxnLst/>
            <a:rect l="l" t="t" r="r" b="b"/>
            <a:pathLst>
              <a:path w="748665" h="155575">
                <a:moveTo>
                  <a:pt x="0" y="155448"/>
                </a:moveTo>
                <a:lnTo>
                  <a:pt x="748284" y="155448"/>
                </a:lnTo>
                <a:lnTo>
                  <a:pt x="74828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 txBox="1"/>
          <p:nvPr/>
        </p:nvSpPr>
        <p:spPr>
          <a:xfrm>
            <a:off x="526491" y="5844336"/>
            <a:ext cx="77343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конечностях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30" name="object 230"/>
          <p:cNvSpPr/>
          <p:nvPr/>
        </p:nvSpPr>
        <p:spPr>
          <a:xfrm>
            <a:off x="4298315" y="587107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 txBox="1"/>
          <p:nvPr/>
        </p:nvSpPr>
        <p:spPr>
          <a:xfrm>
            <a:off x="4286503" y="584433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32" name="object 232"/>
          <p:cNvSpPr/>
          <p:nvPr/>
        </p:nvSpPr>
        <p:spPr>
          <a:xfrm>
            <a:off x="539229" y="6038710"/>
            <a:ext cx="830580" cy="155575"/>
          </a:xfrm>
          <a:custGeom>
            <a:avLst/>
            <a:gdLst/>
            <a:ahLst/>
            <a:cxnLst/>
            <a:rect l="l" t="t" r="r" b="b"/>
            <a:pathLst>
              <a:path w="830580" h="155575">
                <a:moveTo>
                  <a:pt x="0" y="155447"/>
                </a:moveTo>
                <a:lnTo>
                  <a:pt x="830580" y="155447"/>
                </a:lnTo>
                <a:lnTo>
                  <a:pt x="830580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 txBox="1"/>
          <p:nvPr/>
        </p:nvSpPr>
        <p:spPr>
          <a:xfrm>
            <a:off x="526491" y="6011976"/>
            <a:ext cx="8559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позвоночнике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34" name="object 234"/>
          <p:cNvSpPr/>
          <p:nvPr/>
        </p:nvSpPr>
        <p:spPr>
          <a:xfrm>
            <a:off x="4298315" y="603871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 txBox="1"/>
          <p:nvPr/>
        </p:nvSpPr>
        <p:spPr>
          <a:xfrm>
            <a:off x="4286503" y="601197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36" name="object 236"/>
          <p:cNvSpPr/>
          <p:nvPr/>
        </p:nvSpPr>
        <p:spPr>
          <a:xfrm>
            <a:off x="539229" y="6206350"/>
            <a:ext cx="1615440" cy="155575"/>
          </a:xfrm>
          <a:custGeom>
            <a:avLst/>
            <a:gdLst/>
            <a:ahLst/>
            <a:cxnLst/>
            <a:rect l="l" t="t" r="r" b="b"/>
            <a:pathLst>
              <a:path w="1615439" h="155575">
                <a:moveTo>
                  <a:pt x="0" y="155447"/>
                </a:moveTo>
                <a:lnTo>
                  <a:pt x="1615439" y="155447"/>
                </a:lnTo>
                <a:lnTo>
                  <a:pt x="1615439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7" name="object 237"/>
          <p:cNvSpPr txBox="1"/>
          <p:nvPr/>
        </p:nvSpPr>
        <p:spPr>
          <a:xfrm>
            <a:off x="526491" y="6179616"/>
            <a:ext cx="1640839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прочих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органах и</a:t>
            </a:r>
            <a:r>
              <a:rPr sz="1100" spc="-10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системах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38" name="object 238"/>
          <p:cNvSpPr/>
          <p:nvPr/>
        </p:nvSpPr>
        <p:spPr>
          <a:xfrm>
            <a:off x="4298315" y="620635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 txBox="1"/>
          <p:nvPr/>
        </p:nvSpPr>
        <p:spPr>
          <a:xfrm>
            <a:off x="4286503" y="6179616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21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40" name="object 240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41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45"/>
          <p:cNvSpPr txBox="1">
            <a:spLocks noGrp="1"/>
          </p:cNvSpPr>
          <p:nvPr>
            <p:ph idx="1"/>
          </p:nvPr>
        </p:nvSpPr>
        <p:spPr>
          <a:xfrm>
            <a:off x="457200" y="1628775"/>
            <a:ext cx="8229600" cy="45259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2425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Times New Roman"/>
                <a:cs typeface="Times New Roman"/>
              </a:rPr>
              <a:t>Таблица</a:t>
            </a:r>
            <a:r>
              <a:rPr sz="1400" b="1" spc="-30" dirty="0">
                <a:latin typeface="Times New Roman"/>
                <a:cs typeface="Times New Roman"/>
              </a:rPr>
              <a:t> </a:t>
            </a:r>
            <a:r>
              <a:rPr sz="1400" b="1" spc="-20" dirty="0">
                <a:latin typeface="Times New Roman"/>
                <a:cs typeface="Times New Roman"/>
              </a:rPr>
              <a:t>5112</a:t>
            </a:r>
            <a:endParaRPr sz="1400" dirty="0">
              <a:latin typeface="Times New Roman"/>
              <a:cs typeface="Times New Roman"/>
            </a:endParaRPr>
          </a:p>
          <a:p>
            <a:pPr marL="48895">
              <a:lnSpc>
                <a:spcPct val="100000"/>
              </a:lnSpc>
              <a:spcBef>
                <a:spcPts val="1255"/>
              </a:spcBef>
              <a:tabLst>
                <a:tab pos="5705475" algn="l"/>
              </a:tabLst>
            </a:pPr>
            <a:r>
              <a:rPr sz="1200" b="1" spc="-15" dirty="0">
                <a:solidFill>
                  <a:srgbClr val="FF0000"/>
                </a:solidFill>
                <a:latin typeface="Times New Roman"/>
                <a:cs typeface="Times New Roman"/>
              </a:rPr>
              <a:t>(5112)	</a:t>
            </a:r>
            <a:r>
              <a:rPr sz="1200" spc="-35" dirty="0">
                <a:solidFill>
                  <a:srgbClr val="FF0000"/>
                </a:solidFill>
                <a:latin typeface="Times New Roman"/>
                <a:cs typeface="Times New Roman"/>
              </a:rPr>
              <a:t>Код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по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ОКЕИ: единица </a:t>
            </a:r>
            <a:r>
              <a:rPr sz="1200" dirty="0">
                <a:solidFill>
                  <a:srgbClr val="FF0000"/>
                </a:solidFill>
                <a:latin typeface="Symbol"/>
                <a:cs typeface="Symbol"/>
              </a:rPr>
              <a:t>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642</a:t>
            </a:r>
            <a:endParaRPr sz="12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250" dirty="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tabLst>
                <a:tab pos="2551430" algn="l"/>
                <a:tab pos="3403600" algn="l"/>
                <a:tab pos="3554095" algn="l"/>
                <a:tab pos="6130290" algn="l"/>
                <a:tab pos="6268720" algn="l"/>
                <a:tab pos="7150734" algn="l"/>
                <a:tab pos="7934959" algn="l"/>
              </a:tabLst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 рентгенохирургических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вмешательств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  пациентам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инфарктом</a:t>
            </a:r>
            <a:r>
              <a:rPr sz="1200" spc="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миокарда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, из них в 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первые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90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минут от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момента</a:t>
            </a:r>
            <a:r>
              <a:rPr sz="1200" spc="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госпитализации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, 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пациентам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инфарктом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мозга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.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 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spc="1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рги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200" spc="1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ких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проц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200" spc="-3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д </a:t>
            </a:r>
            <a:r>
              <a:rPr sz="1200" spc="-55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он</a:t>
            </a:r>
            <a:r>
              <a:rPr sz="1200" spc="1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м </a:t>
            </a:r>
            <a:r>
              <a:rPr sz="12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нт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ев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изион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ых</a:t>
            </a:r>
            <a:r>
              <a:rPr sz="12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но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ок</a:t>
            </a:r>
            <a:r>
              <a:rPr sz="12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типа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1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200" spc="-3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,  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под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контролем компьютерной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томографии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(КТ)</a:t>
            </a:r>
            <a:r>
              <a:rPr sz="12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под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контролем 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ультразвука</a:t>
            </a:r>
            <a:r>
              <a:rPr sz="1200" spc="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(УЗ)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, </a:t>
            </a: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под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контролем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магнитно- 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резонансной томографии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(МРТ)</a:t>
            </a:r>
            <a:r>
              <a:rPr sz="12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r>
              <a:rPr sz="1200" u="sng" dirty="0">
                <a:solidFill>
                  <a:srgbClr val="FF0000"/>
                </a:solidFill>
                <a:uFill>
                  <a:solidFill>
                    <a:srgbClr val="FE0000"/>
                  </a:solidFill>
                </a:uFill>
                <a:latin typeface="Times New Roman"/>
                <a:cs typeface="Times New Roman"/>
              </a:rPr>
              <a:t> 	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5" name="object 19"/>
          <p:cNvSpPr/>
          <p:nvPr/>
        </p:nvSpPr>
        <p:spPr>
          <a:xfrm>
            <a:off x="368541" y="1623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20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183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630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687" t="11250" r="5078" b="10000"/>
          <a:stretch>
            <a:fillRect/>
          </a:stretch>
        </p:blipFill>
        <p:spPr bwMode="auto">
          <a:xfrm>
            <a:off x="0" y="4293096"/>
            <a:ext cx="6624736" cy="3613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9424" y="0"/>
            <a:ext cx="5184576" cy="443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07504" y="332656"/>
            <a:ext cx="4114800" cy="2520950"/>
          </a:xfrm>
          <a:prstGeom prst="wedgeRoundRectCallout">
            <a:avLst>
              <a:gd name="adj1" fmla="val 49286"/>
              <a:gd name="adj2" fmla="val 85437"/>
              <a:gd name="adj3" fmla="val 16667"/>
            </a:avLst>
          </a:prstGeom>
          <a:solidFill>
            <a:srgbClr val="5BFF21">
              <a:alpha val="8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FF0000"/>
                </a:solidFill>
              </a:rPr>
              <a:t>ВНИМАНИЕ!!!!!</a:t>
            </a:r>
          </a:p>
          <a:p>
            <a:pPr algn="ctr">
              <a:defRPr/>
            </a:pPr>
            <a:r>
              <a:rPr lang="ru-RU" sz="1600" b="1" dirty="0" smtClean="0"/>
              <a:t>Сверить со сведениями таблицы 4000 формы 14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FF0000"/>
                </a:solidFill>
              </a:rPr>
              <a:t>Строки 7.5.2, 7.4.1 и 7.4.2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78" y="-31681"/>
            <a:ext cx="8229600" cy="86801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Форма 30-село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46738"/>
            <a:ext cx="8229600" cy="3632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Кольцо 4"/>
          <p:cNvSpPr/>
          <p:nvPr/>
        </p:nvSpPr>
        <p:spPr>
          <a:xfrm>
            <a:off x="107504" y="4437112"/>
            <a:ext cx="9001000" cy="864096"/>
          </a:xfrm>
          <a:prstGeom prst="donut">
            <a:avLst/>
          </a:prstGeom>
          <a:solidFill>
            <a:srgbClr val="36F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37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Сверить таблицу 5111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/>
              <a:t> с таблицей 4100 формы 14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6056"/>
            <a:ext cx="8229600" cy="267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Багетная рамка 3"/>
          <p:cNvSpPr/>
          <p:nvPr/>
        </p:nvSpPr>
        <p:spPr>
          <a:xfrm>
            <a:off x="539552" y="4797152"/>
            <a:ext cx="8280920" cy="432048"/>
          </a:xfrm>
          <a:prstGeom prst="bevel">
            <a:avLst/>
          </a:prstGeom>
          <a:noFill/>
          <a:ln w="28575">
            <a:solidFill>
              <a:srgbClr val="36F7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1979711" y="5805264"/>
            <a:ext cx="5184577" cy="1052736"/>
          </a:xfrm>
          <a:prstGeom prst="wedgeRoundRectCallout">
            <a:avLst>
              <a:gd name="adj1" fmla="val 30558"/>
              <a:gd name="adj2" fmla="val 46645"/>
              <a:gd name="adj3" fmla="val 16667"/>
            </a:avLst>
          </a:prstGeom>
          <a:solidFill>
            <a:srgbClr val="5BFF21">
              <a:alpha val="86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Разницу пояснить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81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560637"/>
            <a:ext cx="0" cy="108585"/>
          </a:xfrm>
          <a:custGeom>
            <a:avLst/>
            <a:gdLst/>
            <a:ahLst/>
            <a:cxnLst/>
            <a:rect l="l" t="t" r="r" b="b"/>
            <a:pathLst>
              <a:path h="108585">
                <a:moveTo>
                  <a:pt x="0" y="0"/>
                </a:moveTo>
                <a:lnTo>
                  <a:pt x="0" y="108267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2435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9199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5963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32727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49491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66255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83019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399783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16547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33311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50075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466839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483603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500367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517131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006" y="5338953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85006" y="5506592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217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85006" y="5674258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87498" y="935862"/>
            <a:ext cx="40386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Times New Roman"/>
                <a:cs typeface="Times New Roman"/>
              </a:rPr>
              <a:t>Таблица </a:t>
            </a:r>
            <a:r>
              <a:rPr sz="1600" b="1" spc="-25" dirty="0">
                <a:latin typeface="Times New Roman"/>
                <a:cs typeface="Times New Roman"/>
              </a:rPr>
              <a:t>5113 </a:t>
            </a:r>
            <a:r>
              <a:rPr sz="1600" b="1" spc="-15" dirty="0">
                <a:latin typeface="Times New Roman"/>
                <a:cs typeface="Times New Roman"/>
              </a:rPr>
              <a:t>«Компьютерная томография»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3723513" y="1262380"/>
            <a:ext cx="0" cy="4755515"/>
          </a:xfrm>
          <a:custGeom>
            <a:avLst/>
            <a:gdLst/>
            <a:ahLst/>
            <a:cxnLst/>
            <a:rect l="l" t="t" r="r" b="b"/>
            <a:pathLst>
              <a:path h="4755515">
                <a:moveTo>
                  <a:pt x="0" y="0"/>
                </a:moveTo>
                <a:lnTo>
                  <a:pt x="0" y="475503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268215" y="1262380"/>
            <a:ext cx="0" cy="4755515"/>
          </a:xfrm>
          <a:custGeom>
            <a:avLst/>
            <a:gdLst/>
            <a:ahLst/>
            <a:cxnLst/>
            <a:rect l="l" t="t" r="r" b="b"/>
            <a:pathLst>
              <a:path h="4755515">
                <a:moveTo>
                  <a:pt x="0" y="0"/>
                </a:moveTo>
                <a:lnTo>
                  <a:pt x="0" y="475503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982336" y="1262380"/>
            <a:ext cx="0" cy="4755515"/>
          </a:xfrm>
          <a:custGeom>
            <a:avLst/>
            <a:gdLst/>
            <a:ahLst/>
            <a:cxnLst/>
            <a:rect l="l" t="t" r="r" b="b"/>
            <a:pathLst>
              <a:path h="4755515">
                <a:moveTo>
                  <a:pt x="0" y="0"/>
                </a:moveTo>
                <a:lnTo>
                  <a:pt x="0" y="475503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368288" y="1478407"/>
            <a:ext cx="0" cy="4539615"/>
          </a:xfrm>
          <a:custGeom>
            <a:avLst/>
            <a:gdLst/>
            <a:ahLst/>
            <a:cxnLst/>
            <a:rect l="l" t="t" r="r" b="b"/>
            <a:pathLst>
              <a:path h="4539615">
                <a:moveTo>
                  <a:pt x="0" y="0"/>
                </a:moveTo>
                <a:lnTo>
                  <a:pt x="0" y="453900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689342" y="1478407"/>
            <a:ext cx="0" cy="4539615"/>
          </a:xfrm>
          <a:custGeom>
            <a:avLst/>
            <a:gdLst/>
            <a:ahLst/>
            <a:cxnLst/>
            <a:rect l="l" t="t" r="r" b="b"/>
            <a:pathLst>
              <a:path h="4539615">
                <a:moveTo>
                  <a:pt x="0" y="0"/>
                </a:moveTo>
                <a:lnTo>
                  <a:pt x="0" y="453900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975986" y="1484757"/>
            <a:ext cx="3923029" cy="0"/>
          </a:xfrm>
          <a:custGeom>
            <a:avLst/>
            <a:gdLst/>
            <a:ahLst/>
            <a:cxnLst/>
            <a:rect l="l" t="t" r="r" b="b"/>
            <a:pathLst>
              <a:path w="3923029">
                <a:moveTo>
                  <a:pt x="0" y="0"/>
                </a:moveTo>
                <a:lnTo>
                  <a:pt x="3922903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9191" y="249059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9191" y="265823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9191" y="282587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9191" y="299351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9191" y="316115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9191" y="332879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9191" y="349643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9191" y="383171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9191" y="399935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89191" y="433463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9191" y="450227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89191" y="466991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89191" y="4837557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89191" y="500519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89191" y="517283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89191" y="5508116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89191" y="567578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89191" y="584342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95541" y="1262380"/>
            <a:ext cx="0" cy="4755515"/>
          </a:xfrm>
          <a:custGeom>
            <a:avLst/>
            <a:gdLst/>
            <a:ahLst/>
            <a:cxnLst/>
            <a:rect l="l" t="t" r="r" b="b"/>
            <a:pathLst>
              <a:path h="4755515">
                <a:moveTo>
                  <a:pt x="0" y="0"/>
                </a:moveTo>
                <a:lnTo>
                  <a:pt x="0" y="475503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892540" y="1262380"/>
            <a:ext cx="0" cy="4755515"/>
          </a:xfrm>
          <a:custGeom>
            <a:avLst/>
            <a:gdLst/>
            <a:ahLst/>
            <a:cxnLst/>
            <a:rect l="l" t="t" r="r" b="b"/>
            <a:pathLst>
              <a:path h="4755515">
                <a:moveTo>
                  <a:pt x="0" y="0"/>
                </a:moveTo>
                <a:lnTo>
                  <a:pt x="0" y="475503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89191" y="1268730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89191" y="6011062"/>
            <a:ext cx="8510270" cy="0"/>
          </a:xfrm>
          <a:custGeom>
            <a:avLst/>
            <a:gdLst/>
            <a:ahLst/>
            <a:cxnLst/>
            <a:rect l="l" t="t" r="r" b="b"/>
            <a:pathLst>
              <a:path w="8510270">
                <a:moveTo>
                  <a:pt x="0" y="0"/>
                </a:moveTo>
                <a:lnTo>
                  <a:pt x="8509698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622044" y="1722754"/>
            <a:ext cx="887730" cy="1676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547367" y="1890395"/>
            <a:ext cx="1057910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и</a:t>
            </a:r>
            <a:r>
              <a:rPr sz="1100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систем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928871" y="1722754"/>
            <a:ext cx="147320" cy="1676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791711" y="1890395"/>
            <a:ext cx="419734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строки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451984" y="1806575"/>
            <a:ext cx="358775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05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563868" y="1277874"/>
            <a:ext cx="75819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(гр.</a:t>
            </a:r>
            <a:r>
              <a:rPr sz="10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3):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119115" y="1830704"/>
            <a:ext cx="1148080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10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без</a:t>
            </a:r>
            <a:r>
              <a:rPr sz="11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внутривенного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5131308" y="1998345"/>
            <a:ext cx="1087120" cy="155575"/>
          </a:xfrm>
          <a:custGeom>
            <a:avLst/>
            <a:gdLst/>
            <a:ahLst/>
            <a:cxnLst/>
            <a:rect l="l" t="t" r="r" b="b"/>
            <a:pathLst>
              <a:path w="1087120" h="155575">
                <a:moveTo>
                  <a:pt x="0" y="155448"/>
                </a:moveTo>
                <a:lnTo>
                  <a:pt x="1086612" y="155448"/>
                </a:lnTo>
                <a:lnTo>
                  <a:pt x="108661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5119115" y="1970913"/>
            <a:ext cx="114808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контрастирования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6543040" y="1830704"/>
            <a:ext cx="1005840" cy="16764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10"/>
              </a:lnSpc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1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внутривенным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442455" y="1998345"/>
            <a:ext cx="1186180" cy="15557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210"/>
              </a:lnSpc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контрастированием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7745094" y="1495425"/>
            <a:ext cx="1120140" cy="155575"/>
          </a:xfrm>
          <a:custGeom>
            <a:avLst/>
            <a:gdLst/>
            <a:ahLst/>
            <a:cxnLst/>
            <a:rect l="l" t="t" r="r" b="b"/>
            <a:pathLst>
              <a:path w="1120140" h="155575">
                <a:moveTo>
                  <a:pt x="0" y="155448"/>
                </a:moveTo>
                <a:lnTo>
                  <a:pt x="1120140" y="155448"/>
                </a:lnTo>
                <a:lnTo>
                  <a:pt x="112014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733792" y="1467738"/>
            <a:ext cx="11150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подразделениях,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7871586" y="1663064"/>
            <a:ext cx="868680" cy="155575"/>
          </a:xfrm>
          <a:custGeom>
            <a:avLst/>
            <a:gdLst/>
            <a:ahLst/>
            <a:cxnLst/>
            <a:rect l="l" t="t" r="r" b="b"/>
            <a:pathLst>
              <a:path w="868679" h="155575">
                <a:moveTo>
                  <a:pt x="0" y="155448"/>
                </a:moveTo>
                <a:lnTo>
                  <a:pt x="868679" y="155448"/>
                </a:lnTo>
                <a:lnTo>
                  <a:pt x="868679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7860283" y="1635632"/>
            <a:ext cx="86233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оказы</a:t>
            </a:r>
            <a:r>
              <a:rPr sz="1100" spc="-1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ающих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7877682" y="1830704"/>
            <a:ext cx="859790" cy="155575"/>
          </a:xfrm>
          <a:custGeom>
            <a:avLst/>
            <a:gdLst/>
            <a:ahLst/>
            <a:cxnLst/>
            <a:rect l="l" t="t" r="r" b="b"/>
            <a:pathLst>
              <a:path w="859790" h="155575">
                <a:moveTo>
                  <a:pt x="0" y="155448"/>
                </a:moveTo>
                <a:lnTo>
                  <a:pt x="859536" y="155448"/>
                </a:lnTo>
                <a:lnTo>
                  <a:pt x="859536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 txBox="1"/>
          <p:nvPr/>
        </p:nvSpPr>
        <p:spPr>
          <a:xfrm>
            <a:off x="7866380" y="1803273"/>
            <a:ext cx="8515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медицинскую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8004175" y="1998345"/>
            <a:ext cx="609600" cy="155575"/>
          </a:xfrm>
          <a:custGeom>
            <a:avLst/>
            <a:gdLst/>
            <a:ahLst/>
            <a:cxnLst/>
            <a:rect l="l" t="t" r="r" b="b"/>
            <a:pathLst>
              <a:path w="609600" h="155575">
                <a:moveTo>
                  <a:pt x="0" y="155448"/>
                </a:moveTo>
                <a:lnTo>
                  <a:pt x="609600" y="155448"/>
                </a:lnTo>
                <a:lnTo>
                  <a:pt x="60960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 txBox="1"/>
          <p:nvPr/>
        </p:nvSpPr>
        <p:spPr>
          <a:xfrm>
            <a:off x="7992871" y="1970913"/>
            <a:ext cx="59944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помощь</a:t>
            </a:r>
            <a:r>
              <a:rPr sz="11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7857870" y="2165985"/>
            <a:ext cx="896619" cy="155575"/>
          </a:xfrm>
          <a:custGeom>
            <a:avLst/>
            <a:gdLst/>
            <a:ahLst/>
            <a:cxnLst/>
            <a:rect l="l" t="t" r="r" b="b"/>
            <a:pathLst>
              <a:path w="896620" h="155575">
                <a:moveTo>
                  <a:pt x="0" y="155448"/>
                </a:moveTo>
                <a:lnTo>
                  <a:pt x="896111" y="155448"/>
                </a:lnTo>
                <a:lnTo>
                  <a:pt x="896111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8017891" y="2333625"/>
            <a:ext cx="579120" cy="155575"/>
          </a:xfrm>
          <a:custGeom>
            <a:avLst/>
            <a:gdLst/>
            <a:ahLst/>
            <a:cxnLst/>
            <a:rect l="l" t="t" r="r" b="b"/>
            <a:pathLst>
              <a:path w="579120" h="155575">
                <a:moveTo>
                  <a:pt x="0" y="155448"/>
                </a:moveTo>
                <a:lnTo>
                  <a:pt x="579120" y="155448"/>
                </a:lnTo>
                <a:lnTo>
                  <a:pt x="57912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7846568" y="2138552"/>
            <a:ext cx="88963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72720" marR="5080" indent="-16002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амб</a:t>
            </a:r>
            <a:r>
              <a:rPr sz="1100" spc="-1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латорных  условиях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2059432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 txBox="1"/>
          <p:nvPr/>
        </p:nvSpPr>
        <p:spPr>
          <a:xfrm>
            <a:off x="2012060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3995928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 txBox="1"/>
          <p:nvPr/>
        </p:nvSpPr>
        <p:spPr>
          <a:xfrm>
            <a:off x="3948810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4625594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 txBox="1"/>
          <p:nvPr/>
        </p:nvSpPr>
        <p:spPr>
          <a:xfrm>
            <a:off x="4578858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5675376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5628513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7029195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 txBox="1"/>
          <p:nvPr/>
        </p:nvSpPr>
        <p:spPr>
          <a:xfrm>
            <a:off x="6982714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8290559" y="250126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8244331" y="2473832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440524" y="2668904"/>
            <a:ext cx="1203960" cy="155575"/>
          </a:xfrm>
          <a:custGeom>
            <a:avLst/>
            <a:gdLst/>
            <a:ahLst/>
            <a:cxnLst/>
            <a:rect l="l" t="t" r="r" b="b"/>
            <a:pathLst>
              <a:path w="1203960" h="155575">
                <a:moveTo>
                  <a:pt x="0" y="155448"/>
                </a:moveTo>
                <a:lnTo>
                  <a:pt x="1203960" y="155448"/>
                </a:lnTo>
                <a:lnTo>
                  <a:pt x="120396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428040" y="2641473"/>
            <a:ext cx="12299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исследований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3995928" y="266890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3948810" y="2641473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440524" y="2836545"/>
            <a:ext cx="1382395" cy="155575"/>
          </a:xfrm>
          <a:custGeom>
            <a:avLst/>
            <a:gdLst/>
            <a:ahLst/>
            <a:cxnLst/>
            <a:rect l="l" t="t" r="r" b="b"/>
            <a:pathLst>
              <a:path w="1382395" h="155575">
                <a:moveTo>
                  <a:pt x="0" y="155448"/>
                </a:moveTo>
                <a:lnTo>
                  <a:pt x="1382267" y="155448"/>
                </a:lnTo>
                <a:lnTo>
                  <a:pt x="1382267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428040" y="2809113"/>
            <a:ext cx="140716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в т.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ч.: головного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мозга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/>
          <p:nvPr/>
        </p:nvSpPr>
        <p:spPr>
          <a:xfrm>
            <a:off x="3995928" y="283654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 txBox="1"/>
          <p:nvPr/>
        </p:nvSpPr>
        <p:spPr>
          <a:xfrm>
            <a:off x="3948810" y="2809113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/>
          <p:nvPr/>
        </p:nvSpPr>
        <p:spPr>
          <a:xfrm>
            <a:off x="641692" y="300418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48956" y="3004185"/>
            <a:ext cx="1221105" cy="155575"/>
          </a:xfrm>
          <a:custGeom>
            <a:avLst/>
            <a:gdLst/>
            <a:ahLst/>
            <a:cxnLst/>
            <a:rect l="l" t="t" r="r" b="b"/>
            <a:pathLst>
              <a:path w="1221105" h="155575">
                <a:moveTo>
                  <a:pt x="0" y="155448"/>
                </a:moveTo>
                <a:lnTo>
                  <a:pt x="1220723" y="155448"/>
                </a:lnTo>
                <a:lnTo>
                  <a:pt x="122072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836472" y="2976829"/>
            <a:ext cx="124650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околоносовых</a:t>
            </a:r>
            <a:r>
              <a:rPr sz="11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пазух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3995928" y="300418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 txBox="1"/>
          <p:nvPr/>
        </p:nvSpPr>
        <p:spPr>
          <a:xfrm>
            <a:off x="3948810" y="2976829"/>
            <a:ext cx="9588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/>
          <p:nvPr/>
        </p:nvSpPr>
        <p:spPr>
          <a:xfrm>
            <a:off x="641692" y="317182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48956" y="3171825"/>
            <a:ext cx="934719" cy="155575"/>
          </a:xfrm>
          <a:custGeom>
            <a:avLst/>
            <a:gdLst/>
            <a:ahLst/>
            <a:cxnLst/>
            <a:rect l="l" t="t" r="r" b="b"/>
            <a:pathLst>
              <a:path w="934719" h="155575">
                <a:moveTo>
                  <a:pt x="0" y="155448"/>
                </a:moveTo>
                <a:lnTo>
                  <a:pt x="934211" y="155448"/>
                </a:lnTo>
                <a:lnTo>
                  <a:pt x="934211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836472" y="3144774"/>
            <a:ext cx="960119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височной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кости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3995928" y="317182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3948810" y="3144774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641692" y="333946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48956" y="3339465"/>
            <a:ext cx="2336800" cy="155575"/>
          </a:xfrm>
          <a:custGeom>
            <a:avLst/>
            <a:gdLst/>
            <a:ahLst/>
            <a:cxnLst/>
            <a:rect l="l" t="t" r="r" b="b"/>
            <a:pathLst>
              <a:path w="2336800" h="155575">
                <a:moveTo>
                  <a:pt x="0" y="155448"/>
                </a:moveTo>
                <a:lnTo>
                  <a:pt x="2336292" y="155448"/>
                </a:lnTo>
                <a:lnTo>
                  <a:pt x="233629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836472" y="3312413"/>
            <a:ext cx="23615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области шеи, гортани и</a:t>
            </a:r>
            <a:r>
              <a:rPr sz="1100" spc="-1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гортаноглотки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3995928" y="333946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3948810" y="3312413"/>
            <a:ext cx="9588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641692" y="3507104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48956" y="3507104"/>
            <a:ext cx="2456815" cy="155575"/>
          </a:xfrm>
          <a:custGeom>
            <a:avLst/>
            <a:gdLst/>
            <a:ahLst/>
            <a:cxnLst/>
            <a:rect l="l" t="t" r="r" b="b"/>
            <a:pathLst>
              <a:path w="2456815" h="155575">
                <a:moveTo>
                  <a:pt x="0" y="155448"/>
                </a:moveTo>
                <a:lnTo>
                  <a:pt x="2456688" y="155448"/>
                </a:lnTo>
                <a:lnTo>
                  <a:pt x="245668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836472" y="3480053"/>
            <a:ext cx="245046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области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груди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(без сердца и</a:t>
            </a:r>
            <a:r>
              <a:rPr sz="11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коронарных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3323209" y="350710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3505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641692" y="367474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7"/>
                </a:moveTo>
                <a:lnTo>
                  <a:pt x="207264" y="155447"/>
                </a:lnTo>
                <a:lnTo>
                  <a:pt x="2072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48956" y="3674745"/>
            <a:ext cx="471170" cy="155575"/>
          </a:xfrm>
          <a:custGeom>
            <a:avLst/>
            <a:gdLst/>
            <a:ahLst/>
            <a:cxnLst/>
            <a:rect l="l" t="t" r="r" b="b"/>
            <a:pathLst>
              <a:path w="471169" h="155575">
                <a:moveTo>
                  <a:pt x="0" y="155447"/>
                </a:moveTo>
                <a:lnTo>
                  <a:pt x="470916" y="155447"/>
                </a:lnTo>
                <a:lnTo>
                  <a:pt x="470916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1343533" y="367474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4724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836472" y="3647694"/>
            <a:ext cx="54356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сосудов)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3995928" y="367474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3948810" y="3647694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641692" y="3842384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48956" y="3842384"/>
            <a:ext cx="1775460" cy="155575"/>
          </a:xfrm>
          <a:custGeom>
            <a:avLst/>
            <a:gdLst/>
            <a:ahLst/>
            <a:cxnLst/>
            <a:rect l="l" t="t" r="r" b="b"/>
            <a:pathLst>
              <a:path w="1775460" h="155575">
                <a:moveTo>
                  <a:pt x="0" y="155448"/>
                </a:moveTo>
                <a:lnTo>
                  <a:pt x="1775460" y="155448"/>
                </a:lnTo>
                <a:lnTo>
                  <a:pt x="177546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836472" y="3815334"/>
            <a:ext cx="180149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сердца и коронарных</a:t>
            </a:r>
            <a:r>
              <a:rPr sz="11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сосудов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3995928" y="384238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3948810" y="3815334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641692" y="401002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48956" y="4010025"/>
            <a:ext cx="2872740" cy="155575"/>
          </a:xfrm>
          <a:custGeom>
            <a:avLst/>
            <a:gdLst/>
            <a:ahLst/>
            <a:cxnLst/>
            <a:rect l="l" t="t" r="r" b="b"/>
            <a:pathLst>
              <a:path w="2872740" h="155575">
                <a:moveTo>
                  <a:pt x="0" y="155448"/>
                </a:moveTo>
                <a:lnTo>
                  <a:pt x="2872714" y="155448"/>
                </a:lnTo>
                <a:lnTo>
                  <a:pt x="287271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 txBox="1"/>
          <p:nvPr/>
        </p:nvSpPr>
        <p:spPr>
          <a:xfrm>
            <a:off x="836472" y="3982973"/>
            <a:ext cx="28276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брюшной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полости (печень,</a:t>
            </a:r>
            <a:r>
              <a:rPr sz="1100" spc="2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селезенка,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/>
          <p:nvPr/>
        </p:nvSpPr>
        <p:spPr>
          <a:xfrm>
            <a:off x="641692" y="417766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848956" y="4177665"/>
            <a:ext cx="1419225" cy="155575"/>
          </a:xfrm>
          <a:custGeom>
            <a:avLst/>
            <a:gdLst/>
            <a:ahLst/>
            <a:cxnLst/>
            <a:rect l="l" t="t" r="r" b="b"/>
            <a:pathLst>
              <a:path w="1419225" h="155575">
                <a:moveTo>
                  <a:pt x="0" y="155448"/>
                </a:moveTo>
                <a:lnTo>
                  <a:pt x="1418844" y="155448"/>
                </a:lnTo>
                <a:lnTo>
                  <a:pt x="141884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836472" y="4150614"/>
            <a:ext cx="14433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поджелудочная</a:t>
            </a:r>
            <a:r>
              <a:rPr sz="11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железа)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3995928" y="417766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3948810" y="4150614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641692" y="4345304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48956" y="4345304"/>
            <a:ext cx="1386840" cy="155575"/>
          </a:xfrm>
          <a:custGeom>
            <a:avLst/>
            <a:gdLst/>
            <a:ahLst/>
            <a:cxnLst/>
            <a:rect l="l" t="t" r="r" b="b"/>
            <a:pathLst>
              <a:path w="1386839" h="155575">
                <a:moveTo>
                  <a:pt x="0" y="155448"/>
                </a:moveTo>
                <a:lnTo>
                  <a:pt x="1386840" y="155448"/>
                </a:lnTo>
                <a:lnTo>
                  <a:pt x="138684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836472" y="4318253"/>
            <a:ext cx="141287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почек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и мочевых</a:t>
            </a:r>
            <a:r>
              <a:rPr sz="11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путей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3995928" y="434530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 txBox="1"/>
          <p:nvPr/>
        </p:nvSpPr>
        <p:spPr>
          <a:xfrm>
            <a:off x="3948810" y="4318253"/>
            <a:ext cx="95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37" name="object 137"/>
          <p:cNvSpPr/>
          <p:nvPr/>
        </p:nvSpPr>
        <p:spPr>
          <a:xfrm>
            <a:off x="641692" y="451294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7"/>
                </a:moveTo>
                <a:lnTo>
                  <a:pt x="207264" y="155447"/>
                </a:lnTo>
                <a:lnTo>
                  <a:pt x="2072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848956" y="4512945"/>
            <a:ext cx="1199515" cy="155575"/>
          </a:xfrm>
          <a:custGeom>
            <a:avLst/>
            <a:gdLst/>
            <a:ahLst/>
            <a:cxnLst/>
            <a:rect l="l" t="t" r="r" b="b"/>
            <a:pathLst>
              <a:path w="1199514" h="155575">
                <a:moveTo>
                  <a:pt x="0" y="155447"/>
                </a:moveTo>
                <a:lnTo>
                  <a:pt x="1199387" y="155447"/>
                </a:lnTo>
                <a:lnTo>
                  <a:pt x="1199387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836472" y="4485843"/>
            <a:ext cx="122491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малого</a:t>
            </a:r>
            <a:r>
              <a:rPr sz="1100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таза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3925823" y="4512945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3913759" y="4485843"/>
            <a:ext cx="16573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641692" y="4680584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848956" y="4680584"/>
            <a:ext cx="1370330" cy="155575"/>
          </a:xfrm>
          <a:custGeom>
            <a:avLst/>
            <a:gdLst/>
            <a:ahLst/>
            <a:cxnLst/>
            <a:rect l="l" t="t" r="r" b="b"/>
            <a:pathLst>
              <a:path w="1370330" h="155575">
                <a:moveTo>
                  <a:pt x="0" y="155448"/>
                </a:moveTo>
                <a:lnTo>
                  <a:pt x="1370075" y="155448"/>
                </a:lnTo>
                <a:lnTo>
                  <a:pt x="1370075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836472" y="4653788"/>
            <a:ext cx="139446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позвоночника, из</a:t>
            </a:r>
            <a:r>
              <a:rPr sz="11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него: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3925823" y="4680584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8"/>
                </a:moveTo>
                <a:lnTo>
                  <a:pt x="140208" y="155448"/>
                </a:lnTo>
                <a:lnTo>
                  <a:pt x="1402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3913759" y="4653788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641692" y="484822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848956" y="4848225"/>
            <a:ext cx="1849120" cy="155575"/>
          </a:xfrm>
          <a:custGeom>
            <a:avLst/>
            <a:gdLst/>
            <a:ahLst/>
            <a:cxnLst/>
            <a:rect l="l" t="t" r="r" b="b"/>
            <a:pathLst>
              <a:path w="1849120" h="155575">
                <a:moveTo>
                  <a:pt x="0" y="155448"/>
                </a:moveTo>
                <a:lnTo>
                  <a:pt x="1848612" y="155448"/>
                </a:lnTo>
                <a:lnTo>
                  <a:pt x="1848612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836472" y="4821427"/>
            <a:ext cx="1840864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позвоночника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(шейный</a:t>
            </a:r>
            <a:r>
              <a:rPr sz="1100" spc="-6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отдел)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3872484" y="4848225"/>
            <a:ext cx="245745" cy="155575"/>
          </a:xfrm>
          <a:custGeom>
            <a:avLst/>
            <a:gdLst/>
            <a:ahLst/>
            <a:cxnLst/>
            <a:rect l="l" t="t" r="r" b="b"/>
            <a:pathLst>
              <a:path w="245745" h="155575">
                <a:moveTo>
                  <a:pt x="0" y="155448"/>
                </a:moveTo>
                <a:lnTo>
                  <a:pt x="245363" y="155448"/>
                </a:lnTo>
                <a:lnTo>
                  <a:pt x="24536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 txBox="1"/>
          <p:nvPr/>
        </p:nvSpPr>
        <p:spPr>
          <a:xfrm>
            <a:off x="3860419" y="4821427"/>
            <a:ext cx="27114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11.1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2" name="object 152"/>
          <p:cNvSpPr/>
          <p:nvPr/>
        </p:nvSpPr>
        <p:spPr>
          <a:xfrm>
            <a:off x="641692" y="501586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848956" y="5015865"/>
            <a:ext cx="1816735" cy="155575"/>
          </a:xfrm>
          <a:custGeom>
            <a:avLst/>
            <a:gdLst/>
            <a:ahLst/>
            <a:cxnLst/>
            <a:rect l="l" t="t" r="r" b="b"/>
            <a:pathLst>
              <a:path w="1816735" h="155575">
                <a:moveTo>
                  <a:pt x="0" y="155448"/>
                </a:moveTo>
                <a:lnTo>
                  <a:pt x="1816608" y="155448"/>
                </a:lnTo>
                <a:lnTo>
                  <a:pt x="1816608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836472" y="4989067"/>
            <a:ext cx="1840864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позвоночника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(грудной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отдел)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3872484" y="5015865"/>
            <a:ext cx="245745" cy="155575"/>
          </a:xfrm>
          <a:custGeom>
            <a:avLst/>
            <a:gdLst/>
            <a:ahLst/>
            <a:cxnLst/>
            <a:rect l="l" t="t" r="r" b="b"/>
            <a:pathLst>
              <a:path w="245745" h="155575">
                <a:moveTo>
                  <a:pt x="0" y="155448"/>
                </a:moveTo>
                <a:lnTo>
                  <a:pt x="245363" y="155448"/>
                </a:lnTo>
                <a:lnTo>
                  <a:pt x="245363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3860419" y="4989067"/>
            <a:ext cx="27114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11.2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641692" y="5183504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8"/>
                </a:moveTo>
                <a:lnTo>
                  <a:pt x="207264" y="155448"/>
                </a:lnTo>
                <a:lnTo>
                  <a:pt x="207264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848956" y="5183504"/>
            <a:ext cx="2560320" cy="155575"/>
          </a:xfrm>
          <a:custGeom>
            <a:avLst/>
            <a:gdLst/>
            <a:ahLst/>
            <a:cxnLst/>
            <a:rect l="l" t="t" r="r" b="b"/>
            <a:pathLst>
              <a:path w="2560320" h="155575">
                <a:moveTo>
                  <a:pt x="0" y="155448"/>
                </a:moveTo>
                <a:lnTo>
                  <a:pt x="2560320" y="155448"/>
                </a:lnTo>
                <a:lnTo>
                  <a:pt x="2560320" y="0"/>
                </a:lnTo>
                <a:lnTo>
                  <a:pt x="0" y="0"/>
                </a:lnTo>
                <a:lnTo>
                  <a:pt x="0" y="15544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 txBox="1"/>
          <p:nvPr/>
        </p:nvSpPr>
        <p:spPr>
          <a:xfrm>
            <a:off x="836472" y="5156708"/>
            <a:ext cx="25165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позвоночника (поясничный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1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крестцовый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0" name="object 160"/>
          <p:cNvSpPr/>
          <p:nvPr/>
        </p:nvSpPr>
        <p:spPr>
          <a:xfrm>
            <a:off x="3426840" y="5183504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8"/>
                </a:lnTo>
              </a:path>
            </a:pathLst>
          </a:custGeom>
          <a:ln w="3505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641692" y="5351145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7"/>
                </a:moveTo>
                <a:lnTo>
                  <a:pt x="207264" y="155447"/>
                </a:lnTo>
                <a:lnTo>
                  <a:pt x="2072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848956" y="5351145"/>
            <a:ext cx="429895" cy="155575"/>
          </a:xfrm>
          <a:custGeom>
            <a:avLst/>
            <a:gdLst/>
            <a:ahLst/>
            <a:cxnLst/>
            <a:rect l="l" t="t" r="r" b="b"/>
            <a:pathLst>
              <a:path w="429894" h="155575">
                <a:moveTo>
                  <a:pt x="0" y="155447"/>
                </a:moveTo>
                <a:lnTo>
                  <a:pt x="429768" y="155447"/>
                </a:lnTo>
                <a:lnTo>
                  <a:pt x="42976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1302385" y="5351145"/>
            <a:ext cx="0" cy="155575"/>
          </a:xfrm>
          <a:custGeom>
            <a:avLst/>
            <a:gdLst/>
            <a:ahLst/>
            <a:cxnLst/>
            <a:rect l="l" t="t" r="r" b="b"/>
            <a:pathLst>
              <a:path h="155575">
                <a:moveTo>
                  <a:pt x="0" y="0"/>
                </a:moveTo>
                <a:lnTo>
                  <a:pt x="0" y="155447"/>
                </a:lnTo>
              </a:path>
            </a:pathLst>
          </a:custGeom>
          <a:ln w="4724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836472" y="5324347"/>
            <a:ext cx="502284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отделы)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3872484" y="5351145"/>
            <a:ext cx="245745" cy="155575"/>
          </a:xfrm>
          <a:custGeom>
            <a:avLst/>
            <a:gdLst/>
            <a:ahLst/>
            <a:cxnLst/>
            <a:rect l="l" t="t" r="r" b="b"/>
            <a:pathLst>
              <a:path w="245745" h="155575">
                <a:moveTo>
                  <a:pt x="0" y="155447"/>
                </a:moveTo>
                <a:lnTo>
                  <a:pt x="245363" y="155447"/>
                </a:lnTo>
                <a:lnTo>
                  <a:pt x="245363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 txBox="1"/>
          <p:nvPr/>
        </p:nvSpPr>
        <p:spPr>
          <a:xfrm>
            <a:off x="3860419" y="5324347"/>
            <a:ext cx="27114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11.3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7" name="object 167"/>
          <p:cNvSpPr/>
          <p:nvPr/>
        </p:nvSpPr>
        <p:spPr>
          <a:xfrm>
            <a:off x="641692" y="5518810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7"/>
                </a:moveTo>
                <a:lnTo>
                  <a:pt x="207264" y="155447"/>
                </a:lnTo>
                <a:lnTo>
                  <a:pt x="2072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848956" y="5518810"/>
            <a:ext cx="2807335" cy="155575"/>
          </a:xfrm>
          <a:custGeom>
            <a:avLst/>
            <a:gdLst/>
            <a:ahLst/>
            <a:cxnLst/>
            <a:rect l="l" t="t" r="r" b="b"/>
            <a:pathLst>
              <a:path w="2807335" h="155575">
                <a:moveTo>
                  <a:pt x="0" y="155447"/>
                </a:moveTo>
                <a:lnTo>
                  <a:pt x="2807208" y="155447"/>
                </a:lnTo>
                <a:lnTo>
                  <a:pt x="2807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836472" y="5491988"/>
            <a:ext cx="28022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костей, суставов и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мягких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тканей</a:t>
            </a:r>
            <a:r>
              <a:rPr sz="11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конечностей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3925823" y="551881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3913759" y="5491988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641692" y="5686450"/>
            <a:ext cx="207645" cy="155575"/>
          </a:xfrm>
          <a:custGeom>
            <a:avLst/>
            <a:gdLst/>
            <a:ahLst/>
            <a:cxnLst/>
            <a:rect l="l" t="t" r="r" b="b"/>
            <a:pathLst>
              <a:path w="207644" h="155575">
                <a:moveTo>
                  <a:pt x="0" y="155447"/>
                </a:moveTo>
                <a:lnTo>
                  <a:pt x="207264" y="155447"/>
                </a:lnTo>
                <a:lnTo>
                  <a:pt x="207264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848956" y="5686450"/>
            <a:ext cx="1490980" cy="155575"/>
          </a:xfrm>
          <a:custGeom>
            <a:avLst/>
            <a:gdLst/>
            <a:ahLst/>
            <a:cxnLst/>
            <a:rect l="l" t="t" r="r" b="b"/>
            <a:pathLst>
              <a:path w="1490980" h="155575">
                <a:moveTo>
                  <a:pt x="0" y="155447"/>
                </a:moveTo>
                <a:lnTo>
                  <a:pt x="1490472" y="155447"/>
                </a:lnTo>
                <a:lnTo>
                  <a:pt x="1490472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 txBox="1"/>
          <p:nvPr/>
        </p:nvSpPr>
        <p:spPr>
          <a:xfrm>
            <a:off x="836472" y="5659628"/>
            <a:ext cx="15163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прочих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и</a:t>
            </a:r>
            <a:r>
              <a:rPr sz="11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систем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5" name="object 175"/>
          <p:cNvSpPr/>
          <p:nvPr/>
        </p:nvSpPr>
        <p:spPr>
          <a:xfrm>
            <a:off x="3925823" y="5686450"/>
            <a:ext cx="140335" cy="155575"/>
          </a:xfrm>
          <a:custGeom>
            <a:avLst/>
            <a:gdLst/>
            <a:ahLst/>
            <a:cxnLst/>
            <a:rect l="l" t="t" r="r" b="b"/>
            <a:pathLst>
              <a:path w="140335" h="155575">
                <a:moveTo>
                  <a:pt x="0" y="155447"/>
                </a:moveTo>
                <a:lnTo>
                  <a:pt x="140208" y="155447"/>
                </a:lnTo>
                <a:lnTo>
                  <a:pt x="140208" y="0"/>
                </a:lnTo>
                <a:lnTo>
                  <a:pt x="0" y="0"/>
                </a:lnTo>
                <a:lnTo>
                  <a:pt x="0" y="15544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 txBox="1"/>
          <p:nvPr/>
        </p:nvSpPr>
        <p:spPr>
          <a:xfrm>
            <a:off x="3913759" y="5659628"/>
            <a:ext cx="16573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FF0000"/>
                </a:solidFill>
                <a:latin typeface="Times New Roman"/>
                <a:cs typeface="Times New Roman"/>
              </a:rPr>
              <a:t>13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500697" y="5852566"/>
            <a:ext cx="1499870" cy="140335"/>
          </a:xfrm>
          <a:custGeom>
            <a:avLst/>
            <a:gdLst/>
            <a:ahLst/>
            <a:cxnLst/>
            <a:rect l="l" t="t" r="r" b="b"/>
            <a:pathLst>
              <a:path w="1499870" h="140335">
                <a:moveTo>
                  <a:pt x="0" y="140208"/>
                </a:moveTo>
                <a:lnTo>
                  <a:pt x="1499616" y="140208"/>
                </a:lnTo>
                <a:lnTo>
                  <a:pt x="14996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488086" y="5827267"/>
            <a:ext cx="15246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Ангиография иных</a:t>
            </a:r>
            <a:r>
              <a:rPr sz="10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сосудов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/>
          <p:nvPr/>
        </p:nvSpPr>
        <p:spPr>
          <a:xfrm>
            <a:off x="3931411" y="5867806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7"/>
                </a:moveTo>
                <a:lnTo>
                  <a:pt x="128015" y="140207"/>
                </a:lnTo>
                <a:lnTo>
                  <a:pt x="128015" y="0"/>
                </a:lnTo>
                <a:lnTo>
                  <a:pt x="0" y="0"/>
                </a:lnTo>
                <a:lnTo>
                  <a:pt x="0" y="140207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 txBox="1"/>
          <p:nvPr/>
        </p:nvSpPr>
        <p:spPr>
          <a:xfrm>
            <a:off x="3919220" y="5842508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3" name="object 183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 dirty="0">
              <a:latin typeface="Arial"/>
              <a:cs typeface="Arial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5613272" y="5827267"/>
            <a:ext cx="1270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 txBox="1"/>
          <p:nvPr/>
        </p:nvSpPr>
        <p:spPr>
          <a:xfrm>
            <a:off x="6967473" y="5827267"/>
            <a:ext cx="12700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latin typeface="Times New Roman"/>
                <a:cs typeface="Times New Roman"/>
              </a:rPr>
              <a:t>Х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85" name="Rectangle 453"/>
          <p:cNvSpPr txBox="1">
            <a:spLocks noChangeArrowheads="1"/>
          </p:cNvSpPr>
          <p:nvPr/>
        </p:nvSpPr>
        <p:spPr bwMode="auto">
          <a:xfrm>
            <a:off x="4572000" y="2743200"/>
            <a:ext cx="4464496" cy="2068354"/>
          </a:xfrm>
          <a:prstGeom prst="rect">
            <a:avLst/>
          </a:prstGeom>
          <a:solidFill>
            <a:srgbClr val="C4BD99"/>
          </a:solidFill>
          <a:ln w="9525">
            <a:noFill/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dirty="0">
                <a:latin typeface="Arial" charset="0"/>
              </a:rPr>
              <a:t> </a:t>
            </a:r>
            <a:r>
              <a:rPr lang="ru-RU" altLang="ru-RU" sz="1400" b="1" dirty="0">
                <a:cs typeface="Times New Roman" pitchFamily="18" charset="0"/>
              </a:rPr>
              <a:t>В таблицу  5113 по строкам </a:t>
            </a:r>
            <a:r>
              <a:rPr lang="ru-RU" altLang="ru-RU" sz="1400" b="1" dirty="0" smtClean="0">
                <a:cs typeface="Times New Roman" pitchFamily="18" charset="0"/>
              </a:rPr>
              <a:t>1-14 </a:t>
            </a:r>
            <a:r>
              <a:rPr lang="ru-RU" altLang="ru-RU" sz="1400" b="1" dirty="0">
                <a:cs typeface="Times New Roman" pitchFamily="18" charset="0"/>
              </a:rPr>
              <a:t>включаются сведения о выполненных компьютерно-</a:t>
            </a:r>
            <a:r>
              <a:rPr lang="ru-RU" altLang="ru-RU" sz="1400" b="1" dirty="0" err="1">
                <a:cs typeface="Times New Roman" pitchFamily="18" charset="0"/>
              </a:rPr>
              <a:t>томографических</a:t>
            </a:r>
            <a:r>
              <a:rPr lang="ru-RU" altLang="ru-RU" sz="1400" b="1" dirty="0">
                <a:cs typeface="Times New Roman" pitchFamily="18" charset="0"/>
              </a:rPr>
              <a:t> исследованиях </a:t>
            </a: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графах </a:t>
            </a:r>
            <a:r>
              <a:rPr lang="ru-RU" altLang="ru-RU" sz="1400" b="1" dirty="0" smtClean="0">
                <a:cs typeface="Times New Roman" pitchFamily="18" charset="0"/>
              </a:rPr>
              <a:t>5 </a:t>
            </a:r>
            <a:r>
              <a:rPr lang="ru-RU" altLang="ru-RU" sz="1400" b="1" dirty="0">
                <a:cs typeface="Times New Roman" pitchFamily="18" charset="0"/>
              </a:rPr>
              <a:t>указываются </a:t>
            </a:r>
            <a:r>
              <a:rPr lang="ru-RU" altLang="ru-RU" sz="1400" b="1" dirty="0" smtClean="0">
                <a:cs typeface="Times New Roman" pitchFamily="18" charset="0"/>
              </a:rPr>
              <a:t>исследования с контрастированием</a:t>
            </a:r>
            <a:endParaRPr lang="ru-RU" altLang="ru-RU" sz="1400" b="1" strike="sngStrike" dirty="0">
              <a:cs typeface="Times New Roman" pitchFamily="18" charset="0"/>
            </a:endParaRPr>
          </a:p>
          <a:p>
            <a:pPr>
              <a:defRPr/>
            </a:pPr>
            <a:endParaRPr lang="ru-RU" altLang="ru-RU" sz="900" b="1" dirty="0">
              <a:cs typeface="Times New Roman" pitchFamily="18" charset="0"/>
            </a:endParaRPr>
          </a:p>
          <a:p>
            <a:pPr>
              <a:defRPr/>
            </a:pPr>
            <a:r>
              <a:rPr lang="ru-RU" altLang="ru-RU" sz="1400" b="1" dirty="0">
                <a:cs typeface="Times New Roman" pitchFamily="18" charset="0"/>
              </a:rPr>
              <a:t>В графе 6  указываются исследования, выполненные в </a:t>
            </a:r>
            <a:r>
              <a:rPr lang="ru-RU" altLang="ru-RU" sz="1400" b="1" dirty="0" smtClean="0">
                <a:cs typeface="Times New Roman" pitchFamily="18" charset="0"/>
              </a:rPr>
              <a:t>медицинских организациях, оказывающих помощь в амбулаторных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86" name="Rectangle 453"/>
          <p:cNvSpPr txBox="1">
            <a:spLocks noChangeArrowheads="1"/>
          </p:cNvSpPr>
          <p:nvPr/>
        </p:nvSpPr>
        <p:spPr bwMode="auto">
          <a:xfrm>
            <a:off x="4561103" y="5070791"/>
            <a:ext cx="4114800" cy="3810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Строка 1 равна сумме строк 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</a:rPr>
              <a:t>2-14</a:t>
            </a:r>
            <a:r>
              <a:rPr lang="ru-RU" altLang="ru-RU" sz="1400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endParaRPr lang="ru-RU" altLang="ru-RU" sz="140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87" name="Rectangle 453"/>
          <p:cNvSpPr txBox="1">
            <a:spLocks noChangeArrowheads="1"/>
          </p:cNvSpPr>
          <p:nvPr/>
        </p:nvSpPr>
        <p:spPr bwMode="auto">
          <a:xfrm>
            <a:off x="4572000" y="5638799"/>
            <a:ext cx="4114800" cy="492811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Сумма граф 4 + 5 </a:t>
            </a:r>
            <a:r>
              <a:rPr lang="ru-RU" altLang="ru-RU" sz="1400" b="1" dirty="0" smtClean="0">
                <a:latin typeface="Times New Roman" pitchFamily="18" charset="0"/>
              </a:rPr>
              <a:t>равна </a:t>
            </a:r>
            <a:r>
              <a:rPr lang="ru-RU" altLang="ru-RU" sz="1400" b="1" dirty="0">
                <a:latin typeface="Times New Roman" pitchFamily="18" charset="0"/>
              </a:rPr>
              <a:t>графе </a:t>
            </a:r>
            <a:r>
              <a:rPr lang="ru-RU" altLang="ru-RU" sz="1400" b="1" dirty="0" smtClean="0">
                <a:latin typeface="Times New Roman" pitchFamily="18" charset="0"/>
              </a:rPr>
              <a:t>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кроме строки 14</a:t>
            </a:r>
            <a:endParaRPr lang="ru-RU" altLang="ru-RU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88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560637"/>
            <a:ext cx="0" cy="33655"/>
          </a:xfrm>
          <a:custGeom>
            <a:avLst/>
            <a:gdLst/>
            <a:ahLst/>
            <a:cxnLst/>
            <a:rect l="l" t="t" r="r" b="b"/>
            <a:pathLst>
              <a:path h="33655">
                <a:moveTo>
                  <a:pt x="0" y="0"/>
                </a:moveTo>
                <a:lnTo>
                  <a:pt x="0" y="335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763392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716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46273"/>
            <a:ext cx="0" cy="13970"/>
          </a:xfrm>
          <a:custGeom>
            <a:avLst/>
            <a:gdLst/>
            <a:ahLst/>
            <a:cxnLst/>
            <a:rect l="l" t="t" r="r" b="b"/>
            <a:pathLst>
              <a:path h="13969">
                <a:moveTo>
                  <a:pt x="0" y="0"/>
                </a:moveTo>
                <a:lnTo>
                  <a:pt x="0" y="13715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29152"/>
            <a:ext cx="0" cy="928369"/>
          </a:xfrm>
          <a:custGeom>
            <a:avLst/>
            <a:gdLst/>
            <a:ahLst/>
            <a:cxnLst/>
            <a:rect l="l" t="t" r="r" b="b"/>
            <a:pathLst>
              <a:path h="928370">
                <a:moveTo>
                  <a:pt x="0" y="0"/>
                </a:moveTo>
                <a:lnTo>
                  <a:pt x="0" y="928116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4226433"/>
            <a:ext cx="0" cy="13970"/>
          </a:xfrm>
          <a:custGeom>
            <a:avLst/>
            <a:gdLst/>
            <a:ahLst/>
            <a:cxnLst/>
            <a:rect l="l" t="t" r="r" b="b"/>
            <a:pathLst>
              <a:path h="13970">
                <a:moveTo>
                  <a:pt x="0" y="0"/>
                </a:moveTo>
                <a:lnTo>
                  <a:pt x="0" y="13716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4409313"/>
            <a:ext cx="0" cy="1386840"/>
          </a:xfrm>
          <a:custGeom>
            <a:avLst/>
            <a:gdLst/>
            <a:ahLst/>
            <a:cxnLst/>
            <a:rect l="l" t="t" r="r" b="b"/>
            <a:pathLst>
              <a:path h="1386839">
                <a:moveTo>
                  <a:pt x="0" y="0"/>
                </a:moveTo>
                <a:lnTo>
                  <a:pt x="0" y="1386649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19150" y="935862"/>
            <a:ext cx="801497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Times New Roman"/>
                <a:cs typeface="Times New Roman"/>
              </a:rPr>
              <a:t>Таблица </a:t>
            </a:r>
            <a:r>
              <a:rPr sz="1600" b="1" spc="-25" dirty="0">
                <a:latin typeface="Times New Roman"/>
                <a:cs typeface="Times New Roman"/>
              </a:rPr>
              <a:t>5114 </a:t>
            </a:r>
            <a:r>
              <a:rPr sz="1600" b="1" spc="-10" dirty="0">
                <a:latin typeface="Times New Roman"/>
                <a:cs typeface="Times New Roman"/>
              </a:rPr>
              <a:t>«Рентгенологические </a:t>
            </a:r>
            <a:r>
              <a:rPr sz="1600" b="1" spc="-5" dirty="0">
                <a:latin typeface="Times New Roman"/>
                <a:cs typeface="Times New Roman"/>
              </a:rPr>
              <a:t>профилактические </a:t>
            </a:r>
            <a:r>
              <a:rPr sz="1600" b="1" spc="-10" dirty="0">
                <a:latin typeface="Times New Roman"/>
                <a:cs typeface="Times New Roman"/>
              </a:rPr>
              <a:t>(скрининговые)</a:t>
            </a:r>
            <a:r>
              <a:rPr sz="1600" b="1" spc="225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Times New Roman"/>
                <a:cs typeface="Times New Roman"/>
              </a:rPr>
              <a:t>обследования»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86628" y="1262380"/>
            <a:ext cx="0" cy="4435475"/>
          </a:xfrm>
          <a:custGeom>
            <a:avLst/>
            <a:gdLst/>
            <a:ahLst/>
            <a:cxnLst/>
            <a:rect l="l" t="t" r="r" b="b"/>
            <a:pathLst>
              <a:path h="4435475">
                <a:moveTo>
                  <a:pt x="0" y="0"/>
                </a:moveTo>
                <a:lnTo>
                  <a:pt x="0" y="443499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748528" y="1262380"/>
            <a:ext cx="0" cy="4435475"/>
          </a:xfrm>
          <a:custGeom>
            <a:avLst/>
            <a:gdLst/>
            <a:ahLst/>
            <a:cxnLst/>
            <a:rect l="l" t="t" r="r" b="b"/>
            <a:pathLst>
              <a:path h="4435475">
                <a:moveTo>
                  <a:pt x="0" y="0"/>
                </a:moveTo>
                <a:lnTo>
                  <a:pt x="0" y="443499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40551" y="1262380"/>
            <a:ext cx="0" cy="4435475"/>
          </a:xfrm>
          <a:custGeom>
            <a:avLst/>
            <a:gdLst/>
            <a:ahLst/>
            <a:cxnLst/>
            <a:rect l="l" t="t" r="r" b="b"/>
            <a:pathLst>
              <a:path h="4435475">
                <a:moveTo>
                  <a:pt x="0" y="0"/>
                </a:moveTo>
                <a:lnTo>
                  <a:pt x="0" y="443499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594472" y="1478407"/>
            <a:ext cx="0" cy="4219575"/>
          </a:xfrm>
          <a:custGeom>
            <a:avLst/>
            <a:gdLst/>
            <a:ahLst/>
            <a:cxnLst/>
            <a:rect l="l" t="t" r="r" b="b"/>
            <a:pathLst>
              <a:path h="4219575">
                <a:moveTo>
                  <a:pt x="0" y="0"/>
                </a:moveTo>
                <a:lnTo>
                  <a:pt x="0" y="4218965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434201" y="1484757"/>
            <a:ext cx="2320925" cy="0"/>
          </a:xfrm>
          <a:custGeom>
            <a:avLst/>
            <a:gdLst/>
            <a:ahLst/>
            <a:cxnLst/>
            <a:rect l="l" t="t" r="r" b="b"/>
            <a:pathLst>
              <a:path w="2320925">
                <a:moveTo>
                  <a:pt x="0" y="0"/>
                </a:moveTo>
                <a:lnTo>
                  <a:pt x="2320671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05205" y="2033397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05205" y="221627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05205" y="258203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5205" y="2764917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5205" y="313067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605205" y="3313557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05205" y="367931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05205" y="386219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05205" y="4045077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05205" y="441083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05205" y="459371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05205" y="5142357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605205" y="5508116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611555" y="1262380"/>
            <a:ext cx="0" cy="4435475"/>
          </a:xfrm>
          <a:custGeom>
            <a:avLst/>
            <a:gdLst/>
            <a:ahLst/>
            <a:cxnLst/>
            <a:rect l="l" t="t" r="r" b="b"/>
            <a:pathLst>
              <a:path h="4435475">
                <a:moveTo>
                  <a:pt x="0" y="0"/>
                </a:moveTo>
                <a:lnTo>
                  <a:pt x="0" y="443499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748521" y="1262380"/>
            <a:ext cx="0" cy="4435475"/>
          </a:xfrm>
          <a:custGeom>
            <a:avLst/>
            <a:gdLst/>
            <a:ahLst/>
            <a:cxnLst/>
            <a:rect l="l" t="t" r="r" b="b"/>
            <a:pathLst>
              <a:path h="4435475">
                <a:moveTo>
                  <a:pt x="0" y="0"/>
                </a:moveTo>
                <a:lnTo>
                  <a:pt x="0" y="443499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5205" y="1268730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605205" y="5691022"/>
            <a:ext cx="8150225" cy="0"/>
          </a:xfrm>
          <a:custGeom>
            <a:avLst/>
            <a:gdLst/>
            <a:ahLst/>
            <a:cxnLst/>
            <a:rect l="l" t="t" r="r" b="b"/>
            <a:pathLst>
              <a:path w="8150225">
                <a:moveTo>
                  <a:pt x="0" y="0"/>
                </a:moveTo>
                <a:lnTo>
                  <a:pt x="8149666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2473960" y="1571878"/>
            <a:ext cx="986155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310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445125" y="1388999"/>
            <a:ext cx="182880" cy="18288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35396" y="1571878"/>
            <a:ext cx="375920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10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рок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516753" y="1754758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8229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463921" y="1725548"/>
            <a:ext cx="10731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908675" y="1571878"/>
            <a:ext cx="384810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310"/>
              </a:lnSpc>
            </a:pP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7373366" y="1280922"/>
            <a:ext cx="421005" cy="169545"/>
          </a:xfrm>
          <a:custGeom>
            <a:avLst/>
            <a:gdLst/>
            <a:ahLst/>
            <a:cxnLst/>
            <a:rect l="l" t="t" r="r" b="b"/>
            <a:pathLst>
              <a:path w="421004" h="169544">
                <a:moveTo>
                  <a:pt x="0" y="169163"/>
                </a:moveTo>
                <a:lnTo>
                  <a:pt x="420624" y="169163"/>
                </a:lnTo>
                <a:lnTo>
                  <a:pt x="42062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793990" y="1347977"/>
            <a:ext cx="21590" cy="85725"/>
          </a:xfrm>
          <a:custGeom>
            <a:avLst/>
            <a:gdLst/>
            <a:ahLst/>
            <a:cxnLst/>
            <a:rect l="l" t="t" r="r" b="b"/>
            <a:pathLst>
              <a:path w="21590" h="85725">
                <a:moveTo>
                  <a:pt x="0" y="85344"/>
                </a:moveTo>
                <a:lnTo>
                  <a:pt x="21335" y="85344"/>
                </a:lnTo>
                <a:lnTo>
                  <a:pt x="21335" y="0"/>
                </a:lnTo>
                <a:lnTo>
                  <a:pt x="0" y="0"/>
                </a:lnTo>
                <a:lnTo>
                  <a:pt x="0" y="8534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7361935" y="1251965"/>
            <a:ext cx="4673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1200" spc="-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них</a:t>
            </a:r>
            <a:r>
              <a:rPr sz="600" dirty="0">
                <a:solidFill>
                  <a:srgbClr val="FF0000"/>
                </a:solidFill>
                <a:latin typeface="Times New Roman"/>
                <a:cs typeface="Times New Roman"/>
              </a:rPr>
              <a:t>: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6503034" y="1588388"/>
            <a:ext cx="1028700" cy="16954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43815">
              <a:lnSpc>
                <a:spcPts val="1310"/>
              </a:lnSpc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детям 0-17</a:t>
            </a:r>
            <a:r>
              <a:rPr sz="12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лет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503034" y="1771269"/>
            <a:ext cx="1028700" cy="169545"/>
          </a:xfrm>
          <a:custGeom>
            <a:avLst/>
            <a:gdLst/>
            <a:ahLst/>
            <a:cxnLst/>
            <a:rect l="l" t="t" r="r" b="b"/>
            <a:pathLst>
              <a:path w="1028700" h="169544">
                <a:moveTo>
                  <a:pt x="0" y="169163"/>
                </a:moveTo>
                <a:lnTo>
                  <a:pt x="1028700" y="169163"/>
                </a:lnTo>
                <a:lnTo>
                  <a:pt x="10287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6503034" y="1742313"/>
            <a:ext cx="102996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(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кл</a:t>
            </a:r>
            <a:r>
              <a:rPr sz="1200" spc="-45" dirty="0">
                <a:solidFill>
                  <a:srgbClr val="FF0000"/>
                </a:solidFill>
                <a:latin typeface="Times New Roman"/>
                <a:cs typeface="Times New Roman"/>
              </a:rPr>
              <a:t>ю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ч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льно)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719568" y="1496949"/>
            <a:ext cx="944880" cy="169545"/>
          </a:xfrm>
          <a:custGeom>
            <a:avLst/>
            <a:gdLst/>
            <a:ahLst/>
            <a:cxnLst/>
            <a:rect l="l" t="t" r="r" b="b"/>
            <a:pathLst>
              <a:path w="944879" h="169544">
                <a:moveTo>
                  <a:pt x="0" y="169163"/>
                </a:moveTo>
                <a:lnTo>
                  <a:pt x="944879" y="169163"/>
                </a:lnTo>
                <a:lnTo>
                  <a:pt x="944879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708138" y="1467739"/>
            <a:ext cx="9296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лицам</a:t>
            </a:r>
            <a:r>
              <a:rPr sz="12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старше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655559" y="1679829"/>
            <a:ext cx="1030605" cy="169545"/>
          </a:xfrm>
          <a:custGeom>
            <a:avLst/>
            <a:gdLst/>
            <a:ahLst/>
            <a:cxnLst/>
            <a:rect l="l" t="t" r="r" b="b"/>
            <a:pathLst>
              <a:path w="1030604" h="169544">
                <a:moveTo>
                  <a:pt x="0" y="169163"/>
                </a:moveTo>
                <a:lnTo>
                  <a:pt x="1030224" y="169163"/>
                </a:lnTo>
                <a:lnTo>
                  <a:pt x="103022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7644130" y="1650872"/>
            <a:ext cx="10585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трудоспособног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838440" y="1862708"/>
            <a:ext cx="666115" cy="169545"/>
          </a:xfrm>
          <a:custGeom>
            <a:avLst/>
            <a:gdLst/>
            <a:ahLst/>
            <a:cxnLst/>
            <a:rect l="l" t="t" r="r" b="b"/>
            <a:pathLst>
              <a:path w="666115" h="169544">
                <a:moveTo>
                  <a:pt x="0" y="169163"/>
                </a:moveTo>
                <a:lnTo>
                  <a:pt x="665988" y="169163"/>
                </a:lnTo>
                <a:lnTo>
                  <a:pt x="66598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7827009" y="1833753"/>
            <a:ext cx="6921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2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возраста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949448" y="20455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2899029" y="20166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5516753" y="20455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5466969" y="20166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6094603" y="20455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 txBox="1"/>
          <p:nvPr/>
        </p:nvSpPr>
        <p:spPr>
          <a:xfrm>
            <a:off x="6044946" y="20166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7016622" y="20455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 txBox="1"/>
          <p:nvPr/>
        </p:nvSpPr>
        <p:spPr>
          <a:xfrm>
            <a:off x="6966966" y="20166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8170544" y="20455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 txBox="1"/>
          <p:nvPr/>
        </p:nvSpPr>
        <p:spPr>
          <a:xfrm>
            <a:off x="8121142" y="20166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655472" y="2228469"/>
            <a:ext cx="3583304" cy="169545"/>
          </a:xfrm>
          <a:custGeom>
            <a:avLst/>
            <a:gdLst/>
            <a:ahLst/>
            <a:cxnLst/>
            <a:rect l="l" t="t" r="r" b="b"/>
            <a:pathLst>
              <a:path w="3583304" h="169544">
                <a:moveTo>
                  <a:pt x="0" y="169163"/>
                </a:moveTo>
                <a:lnTo>
                  <a:pt x="3582924" y="169163"/>
                </a:lnTo>
                <a:lnTo>
                  <a:pt x="358292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 txBox="1"/>
          <p:nvPr/>
        </p:nvSpPr>
        <p:spPr>
          <a:xfrm>
            <a:off x="642924" y="2199513"/>
            <a:ext cx="360552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Число рентгеновских профилактических</a:t>
            </a:r>
            <a:r>
              <a:rPr sz="1200" spc="-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673760" y="2411348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36576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92048" y="2411348"/>
            <a:ext cx="3520440" cy="169545"/>
          </a:xfrm>
          <a:custGeom>
            <a:avLst/>
            <a:gdLst/>
            <a:ahLst/>
            <a:cxnLst/>
            <a:rect l="l" t="t" r="r" b="b"/>
            <a:pathLst>
              <a:path w="3520440" h="169544">
                <a:moveTo>
                  <a:pt x="0" y="169163"/>
                </a:moveTo>
                <a:lnTo>
                  <a:pt x="3520440" y="169163"/>
                </a:lnTo>
                <a:lnTo>
                  <a:pt x="352044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 txBox="1"/>
          <p:nvPr/>
        </p:nvSpPr>
        <p:spPr>
          <a:xfrm>
            <a:off x="679500" y="2382392"/>
            <a:ext cx="34683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44725" algn="l"/>
              </a:tabLst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 </a:t>
            </a:r>
            <a:r>
              <a:rPr sz="1200" spc="-20" dirty="0">
                <a:solidFill>
                  <a:srgbClr val="FF0000"/>
                </a:solidFill>
                <a:latin typeface="Times New Roman"/>
                <a:cs typeface="Times New Roman"/>
              </a:rPr>
              <a:t>грудной</a:t>
            </a:r>
            <a:r>
              <a:rPr sz="1200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клетки,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всего,	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 них</a:t>
            </a:r>
            <a:r>
              <a:rPr sz="1200" spc="-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5516753" y="2319908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 txBox="1"/>
          <p:nvPr/>
        </p:nvSpPr>
        <p:spPr>
          <a:xfrm>
            <a:off x="5466969" y="229095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655472" y="2594229"/>
            <a:ext cx="417830" cy="169545"/>
          </a:xfrm>
          <a:custGeom>
            <a:avLst/>
            <a:gdLst/>
            <a:ahLst/>
            <a:cxnLst/>
            <a:rect l="l" t="t" r="r" b="b"/>
            <a:pathLst>
              <a:path w="417830" h="169544">
                <a:moveTo>
                  <a:pt x="0" y="169163"/>
                </a:moveTo>
                <a:lnTo>
                  <a:pt x="417576" y="169163"/>
                </a:lnTo>
                <a:lnTo>
                  <a:pt x="4175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073048" y="2594229"/>
            <a:ext cx="940435" cy="169545"/>
          </a:xfrm>
          <a:custGeom>
            <a:avLst/>
            <a:gdLst/>
            <a:ahLst/>
            <a:cxnLst/>
            <a:rect l="l" t="t" r="r" b="b"/>
            <a:pathLst>
              <a:path w="940435" h="169544">
                <a:moveTo>
                  <a:pt x="0" y="169163"/>
                </a:moveTo>
                <a:lnTo>
                  <a:pt x="940308" y="169163"/>
                </a:lnTo>
                <a:lnTo>
                  <a:pt x="94030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013330" y="2594229"/>
            <a:ext cx="965200" cy="169545"/>
          </a:xfrm>
          <a:custGeom>
            <a:avLst/>
            <a:gdLst/>
            <a:ahLst/>
            <a:cxnLst/>
            <a:rect l="l" t="t" r="r" b="b"/>
            <a:pathLst>
              <a:path w="965200" h="169544">
                <a:moveTo>
                  <a:pt x="0" y="169163"/>
                </a:moveTo>
                <a:lnTo>
                  <a:pt x="964692" y="169163"/>
                </a:lnTo>
                <a:lnTo>
                  <a:pt x="964692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1060500" y="2565272"/>
            <a:ext cx="192976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пленочных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флюорографах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5516753" y="259422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5466969" y="2565272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/>
          <p:nvPr/>
        </p:nvSpPr>
        <p:spPr>
          <a:xfrm>
            <a:off x="655472" y="2777108"/>
            <a:ext cx="760730" cy="169545"/>
          </a:xfrm>
          <a:custGeom>
            <a:avLst/>
            <a:gdLst/>
            <a:ahLst/>
            <a:cxnLst/>
            <a:rect l="l" t="t" r="r" b="b"/>
            <a:pathLst>
              <a:path w="760730" h="169544">
                <a:moveTo>
                  <a:pt x="0" y="169163"/>
                </a:moveTo>
                <a:lnTo>
                  <a:pt x="760476" y="169163"/>
                </a:lnTo>
                <a:lnTo>
                  <a:pt x="7604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1415922" y="2777108"/>
            <a:ext cx="3750945" cy="169545"/>
          </a:xfrm>
          <a:custGeom>
            <a:avLst/>
            <a:gdLst/>
            <a:ahLst/>
            <a:cxnLst/>
            <a:rect l="l" t="t" r="r" b="b"/>
            <a:pathLst>
              <a:path w="3750945" h="169544">
                <a:moveTo>
                  <a:pt x="0" y="169163"/>
                </a:moveTo>
                <a:lnTo>
                  <a:pt x="3750564" y="169163"/>
                </a:lnTo>
                <a:lnTo>
                  <a:pt x="375056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1403350" y="2748153"/>
            <a:ext cx="3735704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 них: на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передвижных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пленочных</a:t>
            </a:r>
            <a:r>
              <a:rPr sz="12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флюорографических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5185536" y="2777108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4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655472" y="2959989"/>
            <a:ext cx="760730" cy="169545"/>
          </a:xfrm>
          <a:custGeom>
            <a:avLst/>
            <a:gdLst/>
            <a:ahLst/>
            <a:cxnLst/>
            <a:rect l="l" t="t" r="r" b="b"/>
            <a:pathLst>
              <a:path w="760730" h="169544">
                <a:moveTo>
                  <a:pt x="0" y="169163"/>
                </a:moveTo>
                <a:lnTo>
                  <a:pt x="760476" y="169163"/>
                </a:lnTo>
                <a:lnTo>
                  <a:pt x="7604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1415922" y="2959989"/>
            <a:ext cx="2784475" cy="169545"/>
          </a:xfrm>
          <a:custGeom>
            <a:avLst/>
            <a:gdLst/>
            <a:ahLst/>
            <a:cxnLst/>
            <a:rect l="l" t="t" r="r" b="b"/>
            <a:pathLst>
              <a:path w="2784475" h="169544">
                <a:moveTo>
                  <a:pt x="0" y="169163"/>
                </a:moveTo>
                <a:lnTo>
                  <a:pt x="2784348" y="169163"/>
                </a:lnTo>
                <a:lnTo>
                  <a:pt x="278434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1403350" y="2931033"/>
            <a:ext cx="7480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нов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5422265" y="2868548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4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5410580" y="2839592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2.1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763676" y="3142869"/>
            <a:ext cx="303530" cy="169545"/>
          </a:xfrm>
          <a:custGeom>
            <a:avLst/>
            <a:gdLst/>
            <a:ahLst/>
            <a:cxnLst/>
            <a:rect l="l" t="t" r="r" b="b"/>
            <a:pathLst>
              <a:path w="303530" h="169545">
                <a:moveTo>
                  <a:pt x="0" y="169163"/>
                </a:moveTo>
                <a:lnTo>
                  <a:pt x="303276" y="169163"/>
                </a:lnTo>
                <a:lnTo>
                  <a:pt x="3032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1066952" y="3142869"/>
            <a:ext cx="1927860" cy="169545"/>
          </a:xfrm>
          <a:custGeom>
            <a:avLst/>
            <a:gdLst/>
            <a:ahLst/>
            <a:cxnLst/>
            <a:rect l="l" t="t" r="r" b="b"/>
            <a:pathLst>
              <a:path w="1927860" h="169545">
                <a:moveTo>
                  <a:pt x="0" y="169163"/>
                </a:moveTo>
                <a:lnTo>
                  <a:pt x="1927860" y="169163"/>
                </a:lnTo>
                <a:lnTo>
                  <a:pt x="192786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 txBox="1"/>
          <p:nvPr/>
        </p:nvSpPr>
        <p:spPr>
          <a:xfrm>
            <a:off x="1054404" y="3114294"/>
            <a:ext cx="18770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цифровых</a:t>
            </a:r>
            <a:r>
              <a:rPr sz="12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флюорографах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/>
          <p:nvPr/>
        </p:nvSpPr>
        <p:spPr>
          <a:xfrm>
            <a:off x="5516753" y="314286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5466969" y="3114294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763676" y="3325748"/>
            <a:ext cx="646430" cy="169545"/>
          </a:xfrm>
          <a:custGeom>
            <a:avLst/>
            <a:gdLst/>
            <a:ahLst/>
            <a:cxnLst/>
            <a:rect l="l" t="t" r="r" b="b"/>
            <a:pathLst>
              <a:path w="646430" h="169545">
                <a:moveTo>
                  <a:pt x="0" y="169163"/>
                </a:moveTo>
                <a:lnTo>
                  <a:pt x="646176" y="169163"/>
                </a:lnTo>
                <a:lnTo>
                  <a:pt x="6461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1409827" y="3325748"/>
            <a:ext cx="3698875" cy="169545"/>
          </a:xfrm>
          <a:custGeom>
            <a:avLst/>
            <a:gdLst/>
            <a:ahLst/>
            <a:cxnLst/>
            <a:rect l="l" t="t" r="r" b="b"/>
            <a:pathLst>
              <a:path w="3698875" h="169545">
                <a:moveTo>
                  <a:pt x="0" y="169163"/>
                </a:moveTo>
                <a:lnTo>
                  <a:pt x="3698748" y="169163"/>
                </a:lnTo>
                <a:lnTo>
                  <a:pt x="369874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 txBox="1"/>
          <p:nvPr/>
        </p:nvSpPr>
        <p:spPr>
          <a:xfrm>
            <a:off x="1397253" y="3297173"/>
            <a:ext cx="36836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 них: на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передвижных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цифровых</a:t>
            </a:r>
            <a:r>
              <a:rPr sz="1200" spc="-9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флюорографических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5127625" y="3325748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763676" y="3508628"/>
            <a:ext cx="646430" cy="169545"/>
          </a:xfrm>
          <a:custGeom>
            <a:avLst/>
            <a:gdLst/>
            <a:ahLst/>
            <a:cxnLst/>
            <a:rect l="l" t="t" r="r" b="b"/>
            <a:pathLst>
              <a:path w="646430" h="169545">
                <a:moveTo>
                  <a:pt x="0" y="169164"/>
                </a:moveTo>
                <a:lnTo>
                  <a:pt x="646176" y="169164"/>
                </a:lnTo>
                <a:lnTo>
                  <a:pt x="646176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1409827" y="3508628"/>
            <a:ext cx="723900" cy="169545"/>
          </a:xfrm>
          <a:custGeom>
            <a:avLst/>
            <a:gdLst/>
            <a:ahLst/>
            <a:cxnLst/>
            <a:rect l="l" t="t" r="r" b="b"/>
            <a:pathLst>
              <a:path w="723900" h="169545">
                <a:moveTo>
                  <a:pt x="0" y="169164"/>
                </a:moveTo>
                <a:lnTo>
                  <a:pt x="723899" y="169164"/>
                </a:lnTo>
                <a:lnTo>
                  <a:pt x="723899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1397253" y="3480054"/>
            <a:ext cx="7480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нов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5422265" y="3417189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5410580" y="3388614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3.1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763676" y="3691509"/>
            <a:ext cx="303530" cy="169545"/>
          </a:xfrm>
          <a:custGeom>
            <a:avLst/>
            <a:gdLst/>
            <a:ahLst/>
            <a:cxnLst/>
            <a:rect l="l" t="t" r="r" b="b"/>
            <a:pathLst>
              <a:path w="303530" h="169545">
                <a:moveTo>
                  <a:pt x="0" y="169163"/>
                </a:moveTo>
                <a:lnTo>
                  <a:pt x="303276" y="169163"/>
                </a:lnTo>
                <a:lnTo>
                  <a:pt x="3032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1066952" y="3691509"/>
            <a:ext cx="1716405" cy="169545"/>
          </a:xfrm>
          <a:custGeom>
            <a:avLst/>
            <a:gdLst/>
            <a:ahLst/>
            <a:cxnLst/>
            <a:rect l="l" t="t" r="r" b="b"/>
            <a:pathLst>
              <a:path w="1716405" h="169545">
                <a:moveTo>
                  <a:pt x="0" y="169163"/>
                </a:moveTo>
                <a:lnTo>
                  <a:pt x="1716024" y="169163"/>
                </a:lnTo>
                <a:lnTo>
                  <a:pt x="171602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1054404" y="3662933"/>
            <a:ext cx="17411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рентгенографий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</a:t>
            </a:r>
            <a:r>
              <a:rPr sz="12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пленке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5516753" y="369150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5466969" y="36629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763676" y="3874389"/>
            <a:ext cx="303530" cy="169545"/>
          </a:xfrm>
          <a:custGeom>
            <a:avLst/>
            <a:gdLst/>
            <a:ahLst/>
            <a:cxnLst/>
            <a:rect l="l" t="t" r="r" b="b"/>
            <a:pathLst>
              <a:path w="303530" h="169545">
                <a:moveTo>
                  <a:pt x="0" y="169163"/>
                </a:moveTo>
                <a:lnTo>
                  <a:pt x="303276" y="169163"/>
                </a:lnTo>
                <a:lnTo>
                  <a:pt x="30327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1066952" y="3874389"/>
            <a:ext cx="2699385" cy="169545"/>
          </a:xfrm>
          <a:custGeom>
            <a:avLst/>
            <a:gdLst/>
            <a:ahLst/>
            <a:cxnLst/>
            <a:rect l="l" t="t" r="r" b="b"/>
            <a:pathLst>
              <a:path w="2699385" h="169545">
                <a:moveTo>
                  <a:pt x="0" y="169163"/>
                </a:moveTo>
                <a:lnTo>
                  <a:pt x="2699004" y="169163"/>
                </a:lnTo>
                <a:lnTo>
                  <a:pt x="2699004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 txBox="1"/>
          <p:nvPr/>
        </p:nvSpPr>
        <p:spPr>
          <a:xfrm>
            <a:off x="1054404" y="3845814"/>
            <a:ext cx="2687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низкодозных компьютерных</a:t>
            </a:r>
            <a:r>
              <a:rPr sz="12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томографий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/>
          <p:nvPr/>
        </p:nvSpPr>
        <p:spPr>
          <a:xfrm>
            <a:off x="5516753" y="387438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 txBox="1"/>
          <p:nvPr/>
        </p:nvSpPr>
        <p:spPr>
          <a:xfrm>
            <a:off x="5466969" y="3845814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6961758" y="3874389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3"/>
                </a:moveTo>
                <a:lnTo>
                  <a:pt x="109727" y="169163"/>
                </a:lnTo>
                <a:lnTo>
                  <a:pt x="10972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 txBox="1"/>
          <p:nvPr/>
        </p:nvSpPr>
        <p:spPr>
          <a:xfrm>
            <a:off x="6950202" y="3845814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/>
          <p:nvPr/>
        </p:nvSpPr>
        <p:spPr>
          <a:xfrm>
            <a:off x="655472" y="4057269"/>
            <a:ext cx="4312920" cy="169545"/>
          </a:xfrm>
          <a:custGeom>
            <a:avLst/>
            <a:gdLst/>
            <a:ahLst/>
            <a:cxnLst/>
            <a:rect l="l" t="t" r="r" b="b"/>
            <a:pathLst>
              <a:path w="4312920" h="169545">
                <a:moveTo>
                  <a:pt x="0" y="169163"/>
                </a:moveTo>
                <a:lnTo>
                  <a:pt x="4312920" y="169163"/>
                </a:lnTo>
                <a:lnTo>
                  <a:pt x="431292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 txBox="1"/>
          <p:nvPr/>
        </p:nvSpPr>
        <p:spPr>
          <a:xfrm>
            <a:off x="642924" y="4028694"/>
            <a:ext cx="42976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Число рентгеновских профилактических исследований</a:t>
            </a:r>
            <a:r>
              <a:rPr sz="1200" spc="-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молочных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655472" y="4240148"/>
            <a:ext cx="376555" cy="169545"/>
          </a:xfrm>
          <a:custGeom>
            <a:avLst/>
            <a:gdLst/>
            <a:ahLst/>
            <a:cxnLst/>
            <a:rect l="l" t="t" r="r" b="b"/>
            <a:pathLst>
              <a:path w="376555" h="169545">
                <a:moveTo>
                  <a:pt x="0" y="169163"/>
                </a:moveTo>
                <a:lnTo>
                  <a:pt x="376428" y="169163"/>
                </a:lnTo>
                <a:lnTo>
                  <a:pt x="37642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 txBox="1"/>
          <p:nvPr/>
        </p:nvSpPr>
        <p:spPr>
          <a:xfrm>
            <a:off x="642924" y="4211573"/>
            <a:ext cx="40132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200" spc="5" dirty="0">
                <a:solidFill>
                  <a:srgbClr val="FF0000"/>
                </a:solidFill>
                <a:latin typeface="Times New Roman"/>
                <a:cs typeface="Times New Roman"/>
              </a:rPr>
              <a:t>е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з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/>
          <p:nvPr/>
        </p:nvSpPr>
        <p:spPr>
          <a:xfrm>
            <a:off x="5516753" y="414870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762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 txBox="1"/>
          <p:nvPr/>
        </p:nvSpPr>
        <p:spPr>
          <a:xfrm>
            <a:off x="5466969" y="4120133"/>
            <a:ext cx="1016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/>
          <p:nvPr/>
        </p:nvSpPr>
        <p:spPr>
          <a:xfrm>
            <a:off x="6961758" y="4240148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3"/>
                </a:moveTo>
                <a:lnTo>
                  <a:pt x="109727" y="169163"/>
                </a:lnTo>
                <a:lnTo>
                  <a:pt x="10972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 txBox="1"/>
          <p:nvPr/>
        </p:nvSpPr>
        <p:spPr>
          <a:xfrm>
            <a:off x="6950202" y="4211573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/>
          <p:nvPr/>
        </p:nvSpPr>
        <p:spPr>
          <a:xfrm>
            <a:off x="835304" y="4423028"/>
            <a:ext cx="2914015" cy="169545"/>
          </a:xfrm>
          <a:custGeom>
            <a:avLst/>
            <a:gdLst/>
            <a:ahLst/>
            <a:cxnLst/>
            <a:rect l="l" t="t" r="r" b="b"/>
            <a:pathLst>
              <a:path w="2914015" h="169545">
                <a:moveTo>
                  <a:pt x="0" y="169164"/>
                </a:moveTo>
                <a:lnTo>
                  <a:pt x="2913888" y="169164"/>
                </a:lnTo>
                <a:lnTo>
                  <a:pt x="2913888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 txBox="1"/>
          <p:nvPr/>
        </p:nvSpPr>
        <p:spPr>
          <a:xfrm>
            <a:off x="822756" y="4394454"/>
            <a:ext cx="29356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из них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пленочных</a:t>
            </a:r>
            <a:r>
              <a:rPr sz="1200" spc="-8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аппаратах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5422265" y="4423028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4"/>
                </a:moveTo>
                <a:lnTo>
                  <a:pt x="190500" y="169164"/>
                </a:lnTo>
                <a:lnTo>
                  <a:pt x="190500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 txBox="1"/>
          <p:nvPr/>
        </p:nvSpPr>
        <p:spPr>
          <a:xfrm>
            <a:off x="5410580" y="4394454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6.1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6961758" y="4423028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4"/>
                </a:moveTo>
                <a:lnTo>
                  <a:pt x="109727" y="169164"/>
                </a:lnTo>
                <a:lnTo>
                  <a:pt x="109727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/>
          <p:nvPr/>
        </p:nvSpPr>
        <p:spPr>
          <a:xfrm>
            <a:off x="6950202" y="4394454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835304" y="4605909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3"/>
                </a:moveTo>
                <a:lnTo>
                  <a:pt x="1331975" y="169163"/>
                </a:lnTo>
                <a:lnTo>
                  <a:pt x="1331975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2167254" y="4605909"/>
            <a:ext cx="2421890" cy="169545"/>
          </a:xfrm>
          <a:custGeom>
            <a:avLst/>
            <a:gdLst/>
            <a:ahLst/>
            <a:cxnLst/>
            <a:rect l="l" t="t" r="r" b="b"/>
            <a:pathLst>
              <a:path w="2421890" h="169545">
                <a:moveTo>
                  <a:pt x="0" y="169163"/>
                </a:moveTo>
                <a:lnTo>
                  <a:pt x="2421636" y="169163"/>
                </a:lnTo>
                <a:lnTo>
                  <a:pt x="242163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2155063" y="4577588"/>
            <a:ext cx="24072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цифровых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аппаратах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2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аппаратах,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4607940" y="4605909"/>
            <a:ext cx="0" cy="169545"/>
          </a:xfrm>
          <a:custGeom>
            <a:avLst/>
            <a:gdLst/>
            <a:ahLst/>
            <a:cxnLst/>
            <a:rect l="l" t="t" r="r" b="b"/>
            <a:pathLst>
              <a:path h="169545">
                <a:moveTo>
                  <a:pt x="0" y="0"/>
                </a:moveTo>
                <a:lnTo>
                  <a:pt x="0" y="169163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35304" y="4788789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3"/>
                </a:moveTo>
                <a:lnTo>
                  <a:pt x="1331975" y="169163"/>
                </a:lnTo>
                <a:lnTo>
                  <a:pt x="1331975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2167254" y="4788789"/>
            <a:ext cx="862965" cy="169545"/>
          </a:xfrm>
          <a:custGeom>
            <a:avLst/>
            <a:gdLst/>
            <a:ahLst/>
            <a:cxnLst/>
            <a:rect l="l" t="t" r="r" b="b"/>
            <a:pathLst>
              <a:path w="862964" h="169545">
                <a:moveTo>
                  <a:pt x="0" y="169163"/>
                </a:moveTo>
                <a:lnTo>
                  <a:pt x="862583" y="169163"/>
                </a:lnTo>
                <a:lnTo>
                  <a:pt x="862583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3029839" y="4788789"/>
            <a:ext cx="605155" cy="169545"/>
          </a:xfrm>
          <a:custGeom>
            <a:avLst/>
            <a:gdLst/>
            <a:ahLst/>
            <a:cxnLst/>
            <a:rect l="l" t="t" r="r" b="b"/>
            <a:pathLst>
              <a:path w="605154" h="169545">
                <a:moveTo>
                  <a:pt x="0" y="169163"/>
                </a:moveTo>
                <a:lnTo>
                  <a:pt x="605027" y="169163"/>
                </a:lnTo>
                <a:lnTo>
                  <a:pt x="60502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 txBox="1"/>
          <p:nvPr/>
        </p:nvSpPr>
        <p:spPr>
          <a:xfrm>
            <a:off x="2155063" y="4760467"/>
            <a:ext cx="14922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оснащенных</a:t>
            </a:r>
            <a:r>
              <a:rPr sz="12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системой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/>
          <p:nvPr/>
        </p:nvSpPr>
        <p:spPr>
          <a:xfrm>
            <a:off x="835304" y="4971669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3"/>
                </a:moveTo>
                <a:lnTo>
                  <a:pt x="1331975" y="169163"/>
                </a:lnTo>
                <a:lnTo>
                  <a:pt x="1331975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167254" y="4971669"/>
            <a:ext cx="1910080" cy="169545"/>
          </a:xfrm>
          <a:custGeom>
            <a:avLst/>
            <a:gdLst/>
            <a:ahLst/>
            <a:cxnLst/>
            <a:rect l="l" t="t" r="r" b="b"/>
            <a:pathLst>
              <a:path w="1910079" h="169545">
                <a:moveTo>
                  <a:pt x="0" y="169163"/>
                </a:moveTo>
                <a:lnTo>
                  <a:pt x="1909571" y="169163"/>
                </a:lnTo>
                <a:lnTo>
                  <a:pt x="1909571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 txBox="1"/>
          <p:nvPr/>
        </p:nvSpPr>
        <p:spPr>
          <a:xfrm>
            <a:off x="2155063" y="4943347"/>
            <a:ext cx="186055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компьютерной</a:t>
            </a:r>
            <a:r>
              <a:rPr sz="12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радиографии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/>
          <p:nvPr/>
        </p:nvSpPr>
        <p:spPr>
          <a:xfrm>
            <a:off x="5422265" y="4788789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5410580" y="4760467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6.2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6961758" y="4971669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3"/>
                </a:moveTo>
                <a:lnTo>
                  <a:pt x="109727" y="169163"/>
                </a:lnTo>
                <a:lnTo>
                  <a:pt x="10972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6950202" y="4943347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835304" y="5154548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3"/>
                </a:moveTo>
                <a:lnTo>
                  <a:pt x="1331975" y="169163"/>
                </a:lnTo>
                <a:lnTo>
                  <a:pt x="1331975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2167254" y="5154548"/>
            <a:ext cx="1112520" cy="169545"/>
          </a:xfrm>
          <a:custGeom>
            <a:avLst/>
            <a:gdLst/>
            <a:ahLst/>
            <a:cxnLst/>
            <a:rect l="l" t="t" r="r" b="b"/>
            <a:pathLst>
              <a:path w="1112520" h="169545">
                <a:moveTo>
                  <a:pt x="0" y="169163"/>
                </a:moveTo>
                <a:lnTo>
                  <a:pt x="1112520" y="169163"/>
                </a:lnTo>
                <a:lnTo>
                  <a:pt x="111252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3279775" y="5154548"/>
            <a:ext cx="1264920" cy="169545"/>
          </a:xfrm>
          <a:custGeom>
            <a:avLst/>
            <a:gdLst/>
            <a:ahLst/>
            <a:cxnLst/>
            <a:rect l="l" t="t" r="r" b="b"/>
            <a:pathLst>
              <a:path w="1264920" h="169545">
                <a:moveTo>
                  <a:pt x="0" y="169163"/>
                </a:moveTo>
                <a:lnTo>
                  <a:pt x="1264920" y="169163"/>
                </a:lnTo>
                <a:lnTo>
                  <a:pt x="126492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2155063" y="5126228"/>
            <a:ext cx="2400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передвижных</a:t>
            </a: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маммографических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4544695" y="5154548"/>
            <a:ext cx="41275" cy="169545"/>
          </a:xfrm>
          <a:custGeom>
            <a:avLst/>
            <a:gdLst/>
            <a:ahLst/>
            <a:cxnLst/>
            <a:rect l="l" t="t" r="r" b="b"/>
            <a:pathLst>
              <a:path w="41275" h="169545">
                <a:moveTo>
                  <a:pt x="0" y="169163"/>
                </a:moveTo>
                <a:lnTo>
                  <a:pt x="41148" y="169163"/>
                </a:lnTo>
                <a:lnTo>
                  <a:pt x="41148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585842" y="5154548"/>
            <a:ext cx="38100" cy="169545"/>
          </a:xfrm>
          <a:custGeom>
            <a:avLst/>
            <a:gdLst/>
            <a:ahLst/>
            <a:cxnLst/>
            <a:rect l="l" t="t" r="r" b="b"/>
            <a:pathLst>
              <a:path w="38100" h="169545">
                <a:moveTo>
                  <a:pt x="0" y="169163"/>
                </a:moveTo>
                <a:lnTo>
                  <a:pt x="38100" y="169163"/>
                </a:lnTo>
                <a:lnTo>
                  <a:pt x="381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835304" y="5337428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4"/>
                </a:moveTo>
                <a:lnTo>
                  <a:pt x="1331975" y="169164"/>
                </a:lnTo>
                <a:lnTo>
                  <a:pt x="1331975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167254" y="5337428"/>
            <a:ext cx="765175" cy="169545"/>
          </a:xfrm>
          <a:custGeom>
            <a:avLst/>
            <a:gdLst/>
            <a:ahLst/>
            <a:cxnLst/>
            <a:rect l="l" t="t" r="r" b="b"/>
            <a:pathLst>
              <a:path w="765175" h="169545">
                <a:moveTo>
                  <a:pt x="0" y="169164"/>
                </a:moveTo>
                <a:lnTo>
                  <a:pt x="765048" y="169164"/>
                </a:lnTo>
                <a:lnTo>
                  <a:pt x="765048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2155063" y="5309108"/>
            <a:ext cx="7480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200" spc="25" dirty="0">
                <a:solidFill>
                  <a:srgbClr val="FF0000"/>
                </a:solidFill>
                <a:latin typeface="Times New Roman"/>
                <a:cs typeface="Times New Roman"/>
              </a:rPr>
              <a:t>т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нов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5422265" y="5245989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4"/>
                </a:moveTo>
                <a:lnTo>
                  <a:pt x="190500" y="169164"/>
                </a:lnTo>
                <a:lnTo>
                  <a:pt x="190500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5410580" y="5217667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6.3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6961758" y="5337428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4"/>
                </a:moveTo>
                <a:lnTo>
                  <a:pt x="109727" y="169164"/>
                </a:lnTo>
                <a:lnTo>
                  <a:pt x="109727" y="0"/>
                </a:lnTo>
                <a:lnTo>
                  <a:pt x="0" y="0"/>
                </a:lnTo>
                <a:lnTo>
                  <a:pt x="0" y="169164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6950202" y="5309108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835304" y="5520334"/>
            <a:ext cx="1332230" cy="169545"/>
          </a:xfrm>
          <a:custGeom>
            <a:avLst/>
            <a:gdLst/>
            <a:ahLst/>
            <a:cxnLst/>
            <a:rect l="l" t="t" r="r" b="b"/>
            <a:pathLst>
              <a:path w="1332230" h="169545">
                <a:moveTo>
                  <a:pt x="0" y="169163"/>
                </a:moveTo>
                <a:lnTo>
                  <a:pt x="1331975" y="169163"/>
                </a:lnTo>
                <a:lnTo>
                  <a:pt x="1331975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2167254" y="5520334"/>
            <a:ext cx="2467610" cy="169545"/>
          </a:xfrm>
          <a:custGeom>
            <a:avLst/>
            <a:gdLst/>
            <a:ahLst/>
            <a:cxnLst/>
            <a:rect l="l" t="t" r="r" b="b"/>
            <a:pathLst>
              <a:path w="2467610" h="169545">
                <a:moveTo>
                  <a:pt x="0" y="169163"/>
                </a:moveTo>
                <a:lnTo>
                  <a:pt x="2467356" y="169163"/>
                </a:lnTo>
                <a:lnTo>
                  <a:pt x="2467356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 txBox="1"/>
          <p:nvPr/>
        </p:nvSpPr>
        <p:spPr>
          <a:xfrm>
            <a:off x="2155063" y="5491988"/>
            <a:ext cx="24911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на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аппаратах </a:t>
            </a: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с </a:t>
            </a:r>
            <a:r>
              <a:rPr sz="1200" spc="-10" dirty="0">
                <a:solidFill>
                  <a:srgbClr val="FF0000"/>
                </a:solidFill>
                <a:latin typeface="Times New Roman"/>
                <a:cs typeface="Times New Roman"/>
              </a:rPr>
              <a:t>функцией </a:t>
            </a:r>
            <a:r>
              <a:rPr sz="1200" spc="-5" dirty="0">
                <a:solidFill>
                  <a:srgbClr val="FF0000"/>
                </a:solidFill>
                <a:latin typeface="Times New Roman"/>
                <a:cs typeface="Times New Roman"/>
              </a:rPr>
              <a:t>томосинтеза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4" name="object 154"/>
          <p:cNvSpPr/>
          <p:nvPr/>
        </p:nvSpPr>
        <p:spPr>
          <a:xfrm>
            <a:off x="5422265" y="5520334"/>
            <a:ext cx="190500" cy="169545"/>
          </a:xfrm>
          <a:custGeom>
            <a:avLst/>
            <a:gdLst/>
            <a:ahLst/>
            <a:cxnLst/>
            <a:rect l="l" t="t" r="r" b="b"/>
            <a:pathLst>
              <a:path w="190500" h="169545">
                <a:moveTo>
                  <a:pt x="0" y="169163"/>
                </a:moveTo>
                <a:lnTo>
                  <a:pt x="190500" y="169163"/>
                </a:lnTo>
                <a:lnTo>
                  <a:pt x="190500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 txBox="1"/>
          <p:nvPr/>
        </p:nvSpPr>
        <p:spPr>
          <a:xfrm>
            <a:off x="5410580" y="5491988"/>
            <a:ext cx="2159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6.4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6" name="object 156"/>
          <p:cNvSpPr/>
          <p:nvPr/>
        </p:nvSpPr>
        <p:spPr>
          <a:xfrm>
            <a:off x="6961758" y="5520334"/>
            <a:ext cx="109855" cy="169545"/>
          </a:xfrm>
          <a:custGeom>
            <a:avLst/>
            <a:gdLst/>
            <a:ahLst/>
            <a:cxnLst/>
            <a:rect l="l" t="t" r="r" b="b"/>
            <a:pathLst>
              <a:path w="109854" h="169545">
                <a:moveTo>
                  <a:pt x="0" y="169163"/>
                </a:moveTo>
                <a:lnTo>
                  <a:pt x="109727" y="169163"/>
                </a:lnTo>
                <a:lnTo>
                  <a:pt x="109727" y="0"/>
                </a:lnTo>
                <a:lnTo>
                  <a:pt x="0" y="0"/>
                </a:lnTo>
                <a:lnTo>
                  <a:pt x="0" y="169163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 txBox="1"/>
          <p:nvPr/>
        </p:nvSpPr>
        <p:spPr>
          <a:xfrm>
            <a:off x="6950202" y="5491988"/>
            <a:ext cx="135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159" name="Rectangle 453"/>
          <p:cNvSpPr txBox="1">
            <a:spLocks noChangeArrowheads="1"/>
          </p:cNvSpPr>
          <p:nvPr/>
        </p:nvSpPr>
        <p:spPr bwMode="auto">
          <a:xfrm>
            <a:off x="6137488" y="1960037"/>
            <a:ext cx="2759224" cy="1295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Графа 3 должна быть больше суммы граф 4+5 за счет исследований, выполненных пациентам трудоспособного возраста</a:t>
            </a:r>
          </a:p>
        </p:txBody>
      </p:sp>
      <p:sp>
        <p:nvSpPr>
          <p:cNvPr id="160" name="Rectangle 453"/>
          <p:cNvSpPr txBox="1">
            <a:spLocks noChangeArrowheads="1"/>
          </p:cNvSpPr>
          <p:nvPr/>
        </p:nvSpPr>
        <p:spPr bwMode="auto">
          <a:xfrm>
            <a:off x="6156176" y="3417350"/>
            <a:ext cx="2759224" cy="17526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В строке </a:t>
            </a:r>
            <a:r>
              <a:rPr lang="ru-RU" altLang="ru-RU" sz="1400" b="1" dirty="0" smtClean="0">
                <a:latin typeface="Times New Roman" pitchFamily="18" charset="0"/>
              </a:rPr>
              <a:t>3 </a:t>
            </a:r>
            <a:r>
              <a:rPr lang="ru-RU" altLang="ru-RU" sz="1400" b="1" dirty="0">
                <a:latin typeface="Times New Roman" pitchFamily="18" charset="0"/>
              </a:rPr>
              <a:t>указываются сведения о цифровых </a:t>
            </a:r>
            <a:r>
              <a:rPr lang="ru-RU" altLang="ru-RU" sz="1400" b="1" dirty="0" err="1">
                <a:latin typeface="Times New Roman" pitchFamily="18" charset="0"/>
              </a:rPr>
              <a:t>флюорограммах</a:t>
            </a:r>
            <a:r>
              <a:rPr lang="ru-RU" altLang="ru-RU" sz="1400" b="1" dirty="0">
                <a:latin typeface="Times New Roman" pitchFamily="18" charset="0"/>
              </a:rPr>
              <a:t> и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рентгенограммах, выполненных на цифровых аппаратах</a:t>
            </a:r>
            <a:r>
              <a:rPr lang="ru-RU" altLang="ru-RU" sz="1400" b="1" dirty="0">
                <a:latin typeface="Times New Roman" pitchFamily="18" charset="0"/>
              </a:rPr>
              <a:t>, в том числе </a:t>
            </a:r>
            <a:r>
              <a:rPr lang="ru-RU" altLang="ru-RU" sz="1400" b="1" dirty="0" smtClean="0">
                <a:latin typeface="Times New Roman" pitchFamily="18" charset="0"/>
              </a:rPr>
              <a:t>передвижных (стр.3.1)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2" name="Rectangle 453"/>
          <p:cNvSpPr txBox="1">
            <a:spLocks noChangeArrowheads="1"/>
          </p:cNvSpPr>
          <p:nvPr/>
        </p:nvSpPr>
        <p:spPr bwMode="auto">
          <a:xfrm>
            <a:off x="6101080" y="5232132"/>
            <a:ext cx="2759224" cy="1295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6 = стр. 6.1 + стр. 6.2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6 </a:t>
            </a:r>
            <a:r>
              <a:rPr lang="ru-RU" altLang="ru-RU" sz="1400" b="1" dirty="0" smtClean="0">
                <a:latin typeface="Times New Roman" pitchFamily="18" charset="0"/>
              </a:rPr>
              <a:t>≥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6.3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Стр. 6 ≥</a:t>
            </a: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1400" b="1" dirty="0">
                <a:latin typeface="Times New Roman" pitchFamily="18" charset="0"/>
              </a:rPr>
              <a:t>стр. </a:t>
            </a:r>
            <a:r>
              <a:rPr lang="ru-RU" altLang="ru-RU" sz="1400" b="1" dirty="0" smtClean="0">
                <a:latin typeface="Times New Roman" pitchFamily="18" charset="0"/>
              </a:rPr>
              <a:t>6.4</a:t>
            </a:r>
            <a:endParaRPr lang="ru-RU" altLang="ru-RU" sz="1400" b="1" dirty="0">
              <a:latin typeface="Times New Roman" pitchFamily="18" charset="0"/>
            </a:endParaRPr>
          </a:p>
        </p:txBody>
      </p:sp>
      <p:sp>
        <p:nvSpPr>
          <p:cNvPr id="163" name="Rectangle 453"/>
          <p:cNvSpPr txBox="1">
            <a:spLocks noChangeArrowheads="1"/>
          </p:cNvSpPr>
          <p:nvPr/>
        </p:nvSpPr>
        <p:spPr bwMode="auto">
          <a:xfrm>
            <a:off x="200318" y="5879832"/>
            <a:ext cx="2759224" cy="656821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Стр. 1 = стр</a:t>
            </a:r>
            <a:r>
              <a:rPr lang="ru-RU" altLang="ru-RU" sz="1400" b="1" smtClean="0">
                <a:latin typeface="Times New Roman" pitchFamily="18" charset="0"/>
              </a:rPr>
              <a:t>. 2 </a:t>
            </a:r>
            <a:r>
              <a:rPr lang="ru-RU" altLang="ru-RU" sz="1400" b="1" dirty="0" smtClean="0">
                <a:latin typeface="Times New Roman" pitchFamily="18" charset="0"/>
              </a:rPr>
              <a:t>+ 3 + 4 + 5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94" y="2060848"/>
            <a:ext cx="8211009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Кольцо 6"/>
          <p:cNvSpPr/>
          <p:nvPr/>
        </p:nvSpPr>
        <p:spPr>
          <a:xfrm>
            <a:off x="4932040" y="2996952"/>
            <a:ext cx="1584176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Кольцо 7"/>
          <p:cNvSpPr/>
          <p:nvPr/>
        </p:nvSpPr>
        <p:spPr>
          <a:xfrm>
            <a:off x="6259584" y="3050958"/>
            <a:ext cx="108012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Кольцо 8"/>
          <p:cNvSpPr/>
          <p:nvPr/>
        </p:nvSpPr>
        <p:spPr>
          <a:xfrm>
            <a:off x="7079967" y="2888940"/>
            <a:ext cx="1584176" cy="1080120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Кольцо 9"/>
          <p:cNvSpPr/>
          <p:nvPr/>
        </p:nvSpPr>
        <p:spPr>
          <a:xfrm>
            <a:off x="5212548" y="3807042"/>
            <a:ext cx="108012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>
            <a:off x="7557831" y="3771214"/>
            <a:ext cx="1080120" cy="756084"/>
          </a:xfrm>
          <a:prstGeom prst="donut">
            <a:avLst>
              <a:gd name="adj" fmla="val 1351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560637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668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42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94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47314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604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756914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40617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42141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4366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518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6713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823714"/>
            <a:ext cx="0" cy="317500"/>
          </a:xfrm>
          <a:custGeom>
            <a:avLst/>
            <a:gdLst/>
            <a:ahLst/>
            <a:cxnLst/>
            <a:rect l="l" t="t" r="r" b="b"/>
            <a:pathLst>
              <a:path h="317500">
                <a:moveTo>
                  <a:pt x="0" y="0"/>
                </a:moveTo>
                <a:lnTo>
                  <a:pt x="0" y="3169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5280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54333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55857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5738114"/>
            <a:ext cx="0" cy="58419"/>
          </a:xfrm>
          <a:custGeom>
            <a:avLst/>
            <a:gdLst/>
            <a:ahLst/>
            <a:cxnLst/>
            <a:rect l="l" t="t" r="r" b="b"/>
            <a:pathLst>
              <a:path h="58420">
                <a:moveTo>
                  <a:pt x="0" y="0"/>
                </a:moveTo>
                <a:lnTo>
                  <a:pt x="0" y="57848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65070" y="935862"/>
            <a:ext cx="43218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Times New Roman"/>
                <a:cs typeface="Times New Roman"/>
              </a:rPr>
              <a:t>Таблица </a:t>
            </a:r>
            <a:r>
              <a:rPr sz="1600" b="1" spc="-25" dirty="0">
                <a:latin typeface="Times New Roman"/>
                <a:cs typeface="Times New Roman"/>
              </a:rPr>
              <a:t>5115 </a:t>
            </a:r>
            <a:r>
              <a:rPr sz="1600" b="1" spc="-30" dirty="0">
                <a:latin typeface="Times New Roman"/>
                <a:cs typeface="Times New Roman"/>
              </a:rPr>
              <a:t>«Ультразвуковые</a:t>
            </a:r>
            <a:r>
              <a:rPr sz="1600" b="1" spc="30" dirty="0">
                <a:latin typeface="Times New Roman"/>
                <a:cs typeface="Times New Roman"/>
              </a:rPr>
              <a:t> </a:t>
            </a:r>
            <a:r>
              <a:rPr sz="1600" b="1" spc="-10" dirty="0">
                <a:latin typeface="Times New Roman"/>
                <a:cs typeface="Times New Roman"/>
              </a:rPr>
              <a:t>исследования»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938270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429125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180329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42939" y="1467611"/>
            <a:ext cx="0" cy="4889500"/>
          </a:xfrm>
          <a:custGeom>
            <a:avLst/>
            <a:gdLst/>
            <a:ahLst/>
            <a:cxnLst/>
            <a:rect l="l" t="t" r="r" b="b"/>
            <a:pathLst>
              <a:path h="4889500">
                <a:moveTo>
                  <a:pt x="0" y="0"/>
                </a:moveTo>
                <a:lnTo>
                  <a:pt x="0" y="4889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018273" y="1467611"/>
            <a:ext cx="0" cy="4889500"/>
          </a:xfrm>
          <a:custGeom>
            <a:avLst/>
            <a:gdLst/>
            <a:ahLst/>
            <a:cxnLst/>
            <a:rect l="l" t="t" r="r" b="b"/>
            <a:pathLst>
              <a:path h="4889500">
                <a:moveTo>
                  <a:pt x="0" y="0"/>
                </a:moveTo>
                <a:lnTo>
                  <a:pt x="0" y="48895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791450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173979" y="1473961"/>
            <a:ext cx="2623820" cy="0"/>
          </a:xfrm>
          <a:custGeom>
            <a:avLst/>
            <a:gdLst/>
            <a:ahLst/>
            <a:cxnLst/>
            <a:rect l="l" t="t" r="r" b="b"/>
            <a:pathLst>
              <a:path w="2623820">
                <a:moveTo>
                  <a:pt x="0" y="0"/>
                </a:moveTo>
                <a:lnTo>
                  <a:pt x="262382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1187" y="2540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61187" y="2693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1187" y="2845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1187" y="3150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1187" y="3302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61187" y="3455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1187" y="3607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1187" y="3759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61187" y="3912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1187" y="4369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1187" y="4521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1187" y="4674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61187" y="4826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1187" y="4979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61187" y="5131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61187" y="5588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61187" y="5741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61187" y="5893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1187" y="6045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61187" y="6198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67537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8748521" y="1390650"/>
            <a:ext cx="0" cy="4966970"/>
          </a:xfrm>
          <a:custGeom>
            <a:avLst/>
            <a:gdLst/>
            <a:ahLst/>
            <a:cxnLst/>
            <a:rect l="l" t="t" r="r" b="b"/>
            <a:pathLst>
              <a:path h="4966970">
                <a:moveTo>
                  <a:pt x="0" y="0"/>
                </a:moveTo>
                <a:lnTo>
                  <a:pt x="0" y="49664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61187" y="1397000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461187" y="6350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1807210" y="1901825"/>
            <a:ext cx="82931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122546" y="1825625"/>
            <a:ext cx="152400" cy="1524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999103" y="1978025"/>
            <a:ext cx="38036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стр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646929" y="1901825"/>
            <a:ext cx="31432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се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6390004" y="1437005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 txBox="1"/>
          <p:nvPr/>
        </p:nvSpPr>
        <p:spPr>
          <a:xfrm>
            <a:off x="6378321" y="1382013"/>
            <a:ext cx="21590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5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5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056244" y="1444625"/>
            <a:ext cx="459105" cy="1524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гр.</a:t>
            </a:r>
            <a:r>
              <a:rPr sz="1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6: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884032" y="1597025"/>
            <a:ext cx="81089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направленных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8208644" y="1749425"/>
            <a:ext cx="155575" cy="140335"/>
          </a:xfrm>
          <a:custGeom>
            <a:avLst/>
            <a:gdLst/>
            <a:ahLst/>
            <a:cxnLst/>
            <a:rect l="l" t="t" r="r" b="b"/>
            <a:pathLst>
              <a:path w="155575" h="140335">
                <a:moveTo>
                  <a:pt x="0" y="140208"/>
                </a:moveTo>
                <a:lnTo>
                  <a:pt x="155448" y="140208"/>
                </a:lnTo>
                <a:lnTo>
                  <a:pt x="1554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8197342" y="1723389"/>
            <a:ext cx="1485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7868793" y="1901825"/>
            <a:ext cx="841375" cy="140335"/>
          </a:xfrm>
          <a:custGeom>
            <a:avLst/>
            <a:gdLst/>
            <a:ahLst/>
            <a:cxnLst/>
            <a:rect l="l" t="t" r="r" b="b"/>
            <a:pathLst>
              <a:path w="841375" h="140335">
                <a:moveTo>
                  <a:pt x="0" y="140208"/>
                </a:moveTo>
                <a:lnTo>
                  <a:pt x="841248" y="140208"/>
                </a:lnTo>
                <a:lnTo>
                  <a:pt x="8412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7857490" y="1875789"/>
            <a:ext cx="8280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зне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ые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8007477" y="2054225"/>
            <a:ext cx="485140" cy="140335"/>
          </a:xfrm>
          <a:custGeom>
            <a:avLst/>
            <a:gdLst/>
            <a:ahLst/>
            <a:cxnLst/>
            <a:rect l="l" t="t" r="r" b="b"/>
            <a:pathLst>
              <a:path w="485140" h="140335">
                <a:moveTo>
                  <a:pt x="0" y="140208"/>
                </a:moveTo>
                <a:lnTo>
                  <a:pt x="484631" y="140208"/>
                </a:lnTo>
                <a:lnTo>
                  <a:pt x="48463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8512682" y="205422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 txBox="1"/>
          <p:nvPr/>
        </p:nvSpPr>
        <p:spPr>
          <a:xfrm>
            <a:off x="7996173" y="2028189"/>
            <a:ext cx="552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ато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854442" y="2180589"/>
            <a:ext cx="819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7900796" y="2206625"/>
            <a:ext cx="81089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2222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натомические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7900796" y="2359025"/>
            <a:ext cx="75057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сс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едо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5681726" y="1483105"/>
            <a:ext cx="90170" cy="140335"/>
          </a:xfrm>
          <a:custGeom>
            <a:avLst/>
            <a:gdLst/>
            <a:ahLst/>
            <a:cxnLst/>
            <a:rect l="l" t="t" r="r" b="b"/>
            <a:pathLst>
              <a:path w="90170" h="140334">
                <a:moveTo>
                  <a:pt x="0" y="140208"/>
                </a:moveTo>
                <a:lnTo>
                  <a:pt x="89915" y="140208"/>
                </a:lnTo>
                <a:lnTo>
                  <a:pt x="899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5670041" y="1457071"/>
            <a:ext cx="857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5264150" y="1635505"/>
            <a:ext cx="931544" cy="140335"/>
          </a:xfrm>
          <a:custGeom>
            <a:avLst/>
            <a:gdLst/>
            <a:ahLst/>
            <a:cxnLst/>
            <a:rect l="l" t="t" r="r" b="b"/>
            <a:pathLst>
              <a:path w="931545" h="140335">
                <a:moveTo>
                  <a:pt x="0" y="140208"/>
                </a:moveTo>
                <a:lnTo>
                  <a:pt x="931163" y="140208"/>
                </a:lnTo>
                <a:lnTo>
                  <a:pt x="9311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 txBox="1"/>
          <p:nvPr/>
        </p:nvSpPr>
        <p:spPr>
          <a:xfrm>
            <a:off x="5252465" y="1609471"/>
            <a:ext cx="919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подразделениях,</a:t>
            </a:r>
            <a:endParaRPr sz="1000">
              <a:latin typeface="Times New Roman"/>
              <a:cs typeface="Times New Roman"/>
            </a:endParaRPr>
          </a:p>
        </p:txBody>
      </p:sp>
      <p:graphicFrame>
        <p:nvGraphicFramePr>
          <p:cNvPr id="74" name="object 74"/>
          <p:cNvGraphicFramePr>
            <a:graphicFrameLocks noGrp="1"/>
          </p:cNvGraphicFramePr>
          <p:nvPr/>
        </p:nvGraphicFramePr>
        <p:xfrm>
          <a:off x="5331205" y="1775714"/>
          <a:ext cx="785495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030"/>
                <a:gridCol w="554990"/>
                <a:gridCol w="117475"/>
              </a:tblGrid>
              <a:tr h="152400">
                <a:tc gridSpan="3">
                  <a:txBody>
                    <a:bodyPr/>
                    <a:lstStyle/>
                    <a:p>
                      <a:pPr marL="3810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2400">
                <a:tc gridSpan="3">
                  <a:txBody>
                    <a:bodyPr/>
                    <a:lstStyle/>
                    <a:p>
                      <a:pPr marL="6985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медицинскую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помощь</a:t>
                      </a:r>
                      <a:r>
                        <a:rPr sz="10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5" name="object 75"/>
          <p:cNvSpPr/>
          <p:nvPr/>
        </p:nvSpPr>
        <p:spPr>
          <a:xfrm>
            <a:off x="5320538" y="2245105"/>
            <a:ext cx="817244" cy="140335"/>
          </a:xfrm>
          <a:custGeom>
            <a:avLst/>
            <a:gdLst/>
            <a:ahLst/>
            <a:cxnLst/>
            <a:rect l="l" t="t" r="r" b="b"/>
            <a:pathLst>
              <a:path w="817245" h="140335">
                <a:moveTo>
                  <a:pt x="0" y="140208"/>
                </a:moveTo>
                <a:lnTo>
                  <a:pt x="816863" y="140208"/>
                </a:lnTo>
                <a:lnTo>
                  <a:pt x="8168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5308853" y="2219070"/>
            <a:ext cx="806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б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ато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5" dirty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5465317" y="2397505"/>
            <a:ext cx="490855" cy="140335"/>
          </a:xfrm>
          <a:custGeom>
            <a:avLst/>
            <a:gdLst/>
            <a:ahLst/>
            <a:cxnLst/>
            <a:rect l="l" t="t" r="r" b="b"/>
            <a:pathLst>
              <a:path w="490854" h="140335">
                <a:moveTo>
                  <a:pt x="0" y="140208"/>
                </a:moveTo>
                <a:lnTo>
                  <a:pt x="490727" y="140208"/>
                </a:lnTo>
                <a:lnTo>
                  <a:pt x="4907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5453634" y="2371724"/>
            <a:ext cx="5175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339204" y="1787905"/>
            <a:ext cx="620395" cy="140335"/>
          </a:xfrm>
          <a:custGeom>
            <a:avLst/>
            <a:gdLst/>
            <a:ahLst/>
            <a:cxnLst/>
            <a:rect l="l" t="t" r="r" b="b"/>
            <a:pathLst>
              <a:path w="620395" h="140335">
                <a:moveTo>
                  <a:pt x="0" y="140208"/>
                </a:moveTo>
                <a:lnTo>
                  <a:pt x="620268" y="140208"/>
                </a:lnTo>
                <a:lnTo>
                  <a:pt x="6202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6327394" y="1761870"/>
            <a:ext cx="6089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383401" y="1940305"/>
            <a:ext cx="528955" cy="140335"/>
          </a:xfrm>
          <a:custGeom>
            <a:avLst/>
            <a:gdLst/>
            <a:ahLst/>
            <a:cxnLst/>
            <a:rect l="l" t="t" r="r" b="b"/>
            <a:pathLst>
              <a:path w="528954" h="140335">
                <a:moveTo>
                  <a:pt x="0" y="140208"/>
                </a:moveTo>
                <a:lnTo>
                  <a:pt x="528827" y="140208"/>
                </a:lnTo>
                <a:lnTo>
                  <a:pt x="5288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6371590" y="1914270"/>
            <a:ext cx="5187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ев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6325489" y="2092705"/>
            <a:ext cx="609600" cy="140335"/>
          </a:xfrm>
          <a:custGeom>
            <a:avLst/>
            <a:gdLst/>
            <a:ahLst/>
            <a:cxnLst/>
            <a:rect l="l" t="t" r="r" b="b"/>
            <a:pathLst>
              <a:path w="609600" h="140335">
                <a:moveTo>
                  <a:pt x="0" y="140208"/>
                </a:moveTo>
                <a:lnTo>
                  <a:pt x="609599" y="140208"/>
                </a:lnTo>
                <a:lnTo>
                  <a:pt x="60959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6313678" y="2066670"/>
            <a:ext cx="6350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ц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107935" y="1559305"/>
            <a:ext cx="629920" cy="140335"/>
          </a:xfrm>
          <a:custGeom>
            <a:avLst/>
            <a:gdLst/>
            <a:ahLst/>
            <a:cxnLst/>
            <a:rect l="l" t="t" r="r" b="b"/>
            <a:pathLst>
              <a:path w="629920" h="140335">
                <a:moveTo>
                  <a:pt x="0" y="140208"/>
                </a:moveTo>
                <a:lnTo>
                  <a:pt x="629412" y="140208"/>
                </a:lnTo>
                <a:lnTo>
                  <a:pt x="62941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7096506" y="1533271"/>
            <a:ext cx="6178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059168" y="1711705"/>
            <a:ext cx="690880" cy="140335"/>
          </a:xfrm>
          <a:custGeom>
            <a:avLst/>
            <a:gdLst/>
            <a:ahLst/>
            <a:cxnLst/>
            <a:rect l="l" t="t" r="r" b="b"/>
            <a:pathLst>
              <a:path w="690879" h="140335">
                <a:moveTo>
                  <a:pt x="0" y="140208"/>
                </a:moveTo>
                <a:lnTo>
                  <a:pt x="690372" y="140208"/>
                </a:lnTo>
                <a:lnTo>
                  <a:pt x="6903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 txBox="1"/>
          <p:nvPr/>
        </p:nvSpPr>
        <p:spPr>
          <a:xfrm>
            <a:off x="7047738" y="1685670"/>
            <a:ext cx="7162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интервецион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7084314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104888" y="1864105"/>
            <a:ext cx="215265" cy="140335"/>
          </a:xfrm>
          <a:custGeom>
            <a:avLst/>
            <a:gdLst/>
            <a:ahLst/>
            <a:cxnLst/>
            <a:rect l="l" t="t" r="r" b="b"/>
            <a:pathLst>
              <a:path w="215265" h="140335">
                <a:moveTo>
                  <a:pt x="0" y="140208"/>
                </a:moveTo>
                <a:lnTo>
                  <a:pt x="214883" y="140208"/>
                </a:lnTo>
                <a:lnTo>
                  <a:pt x="21488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337297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505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7354823" y="1864105"/>
            <a:ext cx="350520" cy="140335"/>
          </a:xfrm>
          <a:custGeom>
            <a:avLst/>
            <a:gdLst/>
            <a:ahLst/>
            <a:cxnLst/>
            <a:rect l="l" t="t" r="r" b="b"/>
            <a:pathLst>
              <a:path w="350520" h="140335">
                <a:moveTo>
                  <a:pt x="0" y="140208"/>
                </a:moveTo>
                <a:lnTo>
                  <a:pt x="350520" y="140208"/>
                </a:lnTo>
                <a:lnTo>
                  <a:pt x="3505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7725918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7052309" y="1838070"/>
            <a:ext cx="7092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-ных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вмеша-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7089647" y="2016505"/>
            <a:ext cx="402590" cy="140335"/>
          </a:xfrm>
          <a:custGeom>
            <a:avLst/>
            <a:gdLst/>
            <a:ahLst/>
            <a:cxnLst/>
            <a:rect l="l" t="t" r="r" b="b"/>
            <a:pathLst>
              <a:path w="402590" h="140335">
                <a:moveTo>
                  <a:pt x="0" y="140208"/>
                </a:moveTo>
                <a:lnTo>
                  <a:pt x="402335" y="140208"/>
                </a:lnTo>
                <a:lnTo>
                  <a:pt x="40233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7508747" y="20165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35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7525511" y="2016505"/>
            <a:ext cx="228600" cy="140335"/>
          </a:xfrm>
          <a:custGeom>
            <a:avLst/>
            <a:gdLst/>
            <a:ahLst/>
            <a:cxnLst/>
            <a:rect l="l" t="t" r="r" b="b"/>
            <a:pathLst>
              <a:path w="228600" h="140335">
                <a:moveTo>
                  <a:pt x="0" y="140208"/>
                </a:moveTo>
                <a:lnTo>
                  <a:pt x="228600" y="140208"/>
                </a:lnTo>
                <a:lnTo>
                  <a:pt x="22860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 txBox="1"/>
          <p:nvPr/>
        </p:nvSpPr>
        <p:spPr>
          <a:xfrm>
            <a:off x="7078218" y="1990470"/>
            <a:ext cx="6565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тельств</a:t>
            </a:r>
            <a:r>
              <a:rPr sz="1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7117080" y="2168905"/>
            <a:ext cx="60833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контролем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7281671" y="2321305"/>
            <a:ext cx="245745" cy="140335"/>
          </a:xfrm>
          <a:custGeom>
            <a:avLst/>
            <a:gdLst/>
            <a:ahLst/>
            <a:cxnLst/>
            <a:rect l="l" t="t" r="r" b="b"/>
            <a:pathLst>
              <a:path w="245745" h="140335">
                <a:moveTo>
                  <a:pt x="0" y="140208"/>
                </a:moveTo>
                <a:lnTo>
                  <a:pt x="245364" y="140208"/>
                </a:lnTo>
                <a:lnTo>
                  <a:pt x="2453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7270242" y="2295220"/>
            <a:ext cx="2711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2201926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2157476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4183507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4139565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4803902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4759833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5710682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5666994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6630289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6586473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7405116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7361681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8269605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8226297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502183" y="2702305"/>
            <a:ext cx="2060575" cy="140335"/>
          </a:xfrm>
          <a:custGeom>
            <a:avLst/>
            <a:gdLst/>
            <a:ahLst/>
            <a:cxnLst/>
            <a:rect l="l" t="t" r="r" b="b"/>
            <a:pathLst>
              <a:path w="2060575" h="140335">
                <a:moveTo>
                  <a:pt x="0" y="140208"/>
                </a:moveTo>
                <a:lnTo>
                  <a:pt x="2060448" y="140208"/>
                </a:lnTo>
                <a:lnTo>
                  <a:pt x="20604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2562605" y="2702305"/>
            <a:ext cx="41275" cy="140335"/>
          </a:xfrm>
          <a:custGeom>
            <a:avLst/>
            <a:gdLst/>
            <a:ahLst/>
            <a:cxnLst/>
            <a:rect l="l" t="t" r="r" b="b"/>
            <a:pathLst>
              <a:path w="41275" h="140335">
                <a:moveTo>
                  <a:pt x="0" y="140208"/>
                </a:moveTo>
                <a:lnTo>
                  <a:pt x="41148" y="140208"/>
                </a:lnTo>
                <a:lnTo>
                  <a:pt x="411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2603754" y="2702305"/>
            <a:ext cx="33655" cy="140335"/>
          </a:xfrm>
          <a:custGeom>
            <a:avLst/>
            <a:gdLst/>
            <a:ahLst/>
            <a:cxnLst/>
            <a:rect l="l" t="t" r="r" b="b"/>
            <a:pathLst>
              <a:path w="33655" h="140335">
                <a:moveTo>
                  <a:pt x="0" y="140208"/>
                </a:moveTo>
                <a:lnTo>
                  <a:pt x="33527" y="140208"/>
                </a:lnTo>
                <a:lnTo>
                  <a:pt x="335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2637282" y="2702305"/>
            <a:ext cx="288290" cy="140335"/>
          </a:xfrm>
          <a:custGeom>
            <a:avLst/>
            <a:gdLst/>
            <a:ahLst/>
            <a:cxnLst/>
            <a:rect l="l" t="t" r="r" b="b"/>
            <a:pathLst>
              <a:path w="288289" h="140335">
                <a:moveTo>
                  <a:pt x="0" y="140208"/>
                </a:moveTo>
                <a:lnTo>
                  <a:pt x="288036" y="140208"/>
                </a:lnTo>
                <a:lnTo>
                  <a:pt x="28803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 txBox="1"/>
          <p:nvPr/>
        </p:nvSpPr>
        <p:spPr>
          <a:xfrm>
            <a:off x="489610" y="2676524"/>
            <a:ext cx="24479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Ультразвуковые исследования (УЗИ) -</a:t>
            </a:r>
            <a:r>
              <a:rPr sz="1000" spc="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1" name="object 121"/>
          <p:cNvSpPr/>
          <p:nvPr/>
        </p:nvSpPr>
        <p:spPr>
          <a:xfrm>
            <a:off x="4183507" y="27023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 txBox="1"/>
          <p:nvPr/>
        </p:nvSpPr>
        <p:spPr>
          <a:xfrm>
            <a:off x="4139565" y="26765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502183" y="2854705"/>
            <a:ext cx="662940" cy="140335"/>
          </a:xfrm>
          <a:custGeom>
            <a:avLst/>
            <a:gdLst/>
            <a:ahLst/>
            <a:cxnLst/>
            <a:rect l="l" t="t" r="r" b="b"/>
            <a:pathLst>
              <a:path w="662940" h="140335">
                <a:moveTo>
                  <a:pt x="0" y="140208"/>
                </a:moveTo>
                <a:lnTo>
                  <a:pt x="662940" y="140208"/>
                </a:lnTo>
                <a:lnTo>
                  <a:pt x="6629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 txBox="1"/>
          <p:nvPr/>
        </p:nvSpPr>
        <p:spPr>
          <a:xfrm>
            <a:off x="489610" y="2828924"/>
            <a:ext cx="6883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 том</a:t>
            </a:r>
            <a:r>
              <a:rPr sz="1000" spc="-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числе: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5" name="object 125"/>
          <p:cNvSpPr/>
          <p:nvPr/>
        </p:nvSpPr>
        <p:spPr>
          <a:xfrm>
            <a:off x="573811" y="3007105"/>
            <a:ext cx="276225" cy="140335"/>
          </a:xfrm>
          <a:custGeom>
            <a:avLst/>
            <a:gdLst/>
            <a:ahLst/>
            <a:cxnLst/>
            <a:rect l="l" t="t" r="r" b="b"/>
            <a:pathLst>
              <a:path w="276225" h="140335">
                <a:moveTo>
                  <a:pt x="0" y="140208"/>
                </a:moveTo>
                <a:lnTo>
                  <a:pt x="275844" y="140208"/>
                </a:lnTo>
                <a:lnTo>
                  <a:pt x="27584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49655" y="3007105"/>
            <a:ext cx="492759" cy="140335"/>
          </a:xfrm>
          <a:custGeom>
            <a:avLst/>
            <a:gdLst/>
            <a:ahLst/>
            <a:cxnLst/>
            <a:rect l="l" t="t" r="r" b="b"/>
            <a:pathLst>
              <a:path w="492759" h="140335">
                <a:moveTo>
                  <a:pt x="0" y="140208"/>
                </a:moveTo>
                <a:lnTo>
                  <a:pt x="492252" y="140208"/>
                </a:lnTo>
                <a:lnTo>
                  <a:pt x="49225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1362455" y="3007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1383030" y="3007105"/>
            <a:ext cx="619125" cy="140335"/>
          </a:xfrm>
          <a:custGeom>
            <a:avLst/>
            <a:gdLst/>
            <a:ahLst/>
            <a:cxnLst/>
            <a:rect l="l" t="t" r="r" b="b"/>
            <a:pathLst>
              <a:path w="619125" h="140335">
                <a:moveTo>
                  <a:pt x="0" y="140208"/>
                </a:moveTo>
                <a:lnTo>
                  <a:pt x="618744" y="140208"/>
                </a:lnTo>
                <a:lnTo>
                  <a:pt x="61874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2020061" y="3007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657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2038350" y="3007105"/>
            <a:ext cx="494030" cy="140335"/>
          </a:xfrm>
          <a:custGeom>
            <a:avLst/>
            <a:gdLst/>
            <a:ahLst/>
            <a:cxnLst/>
            <a:rect l="l" t="t" r="r" b="b"/>
            <a:pathLst>
              <a:path w="494030" h="140335">
                <a:moveTo>
                  <a:pt x="0" y="140208"/>
                </a:moveTo>
                <a:lnTo>
                  <a:pt x="493775" y="140208"/>
                </a:lnTo>
                <a:lnTo>
                  <a:pt x="49377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2532126" y="3007105"/>
            <a:ext cx="64135" cy="140335"/>
          </a:xfrm>
          <a:custGeom>
            <a:avLst/>
            <a:gdLst/>
            <a:ahLst/>
            <a:cxnLst/>
            <a:rect l="l" t="t" r="r" b="b"/>
            <a:pathLst>
              <a:path w="64135" h="140335">
                <a:moveTo>
                  <a:pt x="0" y="140208"/>
                </a:moveTo>
                <a:lnTo>
                  <a:pt x="64007" y="140208"/>
                </a:lnTo>
                <a:lnTo>
                  <a:pt x="6400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2596133" y="3007105"/>
            <a:ext cx="32384" cy="140335"/>
          </a:xfrm>
          <a:custGeom>
            <a:avLst/>
            <a:gdLst/>
            <a:ahLst/>
            <a:cxnLst/>
            <a:rect l="l" t="t" r="r" b="b"/>
            <a:pathLst>
              <a:path w="32385" h="140335">
                <a:moveTo>
                  <a:pt x="0" y="140208"/>
                </a:moveTo>
                <a:lnTo>
                  <a:pt x="32003" y="140208"/>
                </a:lnTo>
                <a:lnTo>
                  <a:pt x="3200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2628138" y="3007105"/>
            <a:ext cx="321945" cy="140335"/>
          </a:xfrm>
          <a:custGeom>
            <a:avLst/>
            <a:gdLst/>
            <a:ahLst/>
            <a:cxnLst/>
            <a:rect l="l" t="t" r="r" b="b"/>
            <a:pathLst>
              <a:path w="321944" h="140335">
                <a:moveTo>
                  <a:pt x="0" y="140208"/>
                </a:moveTo>
                <a:lnTo>
                  <a:pt x="321563" y="140208"/>
                </a:lnTo>
                <a:lnTo>
                  <a:pt x="3215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 txBox="1"/>
          <p:nvPr/>
        </p:nvSpPr>
        <p:spPr>
          <a:xfrm>
            <a:off x="561238" y="2981324"/>
            <a:ext cx="23672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сердечно-сосудистой системы –</a:t>
            </a:r>
            <a:r>
              <a:rPr sz="1000" spc="114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/>
          <p:nvPr/>
        </p:nvSpPr>
        <p:spPr>
          <a:xfrm>
            <a:off x="4183507" y="2930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 txBox="1"/>
          <p:nvPr/>
        </p:nvSpPr>
        <p:spPr>
          <a:xfrm>
            <a:off x="4139565" y="2905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7" name="object 137"/>
          <p:cNvSpPr/>
          <p:nvPr/>
        </p:nvSpPr>
        <p:spPr>
          <a:xfrm>
            <a:off x="682015" y="3159505"/>
            <a:ext cx="93345" cy="140335"/>
          </a:xfrm>
          <a:custGeom>
            <a:avLst/>
            <a:gdLst/>
            <a:ahLst/>
            <a:cxnLst/>
            <a:rect l="l" t="t" r="r" b="b"/>
            <a:pathLst>
              <a:path w="93345" h="140335">
                <a:moveTo>
                  <a:pt x="0" y="140208"/>
                </a:moveTo>
                <a:lnTo>
                  <a:pt x="92964" y="140208"/>
                </a:lnTo>
                <a:lnTo>
                  <a:pt x="929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74979" y="3159505"/>
            <a:ext cx="1651000" cy="140335"/>
          </a:xfrm>
          <a:custGeom>
            <a:avLst/>
            <a:gdLst/>
            <a:ahLst/>
            <a:cxnLst/>
            <a:rect l="l" t="t" r="r" b="b"/>
            <a:pathLst>
              <a:path w="1651000" h="140335">
                <a:moveTo>
                  <a:pt x="0" y="140208"/>
                </a:moveTo>
                <a:lnTo>
                  <a:pt x="1650492" y="140208"/>
                </a:lnTo>
                <a:lnTo>
                  <a:pt x="165049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762406" y="3133724"/>
            <a:ext cx="16751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исследование</a:t>
            </a:r>
            <a:r>
              <a:rPr sz="1000" spc="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сосудов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4102734" y="31595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4090796" y="3133724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682015" y="3311905"/>
            <a:ext cx="283845" cy="140335"/>
          </a:xfrm>
          <a:custGeom>
            <a:avLst/>
            <a:gdLst/>
            <a:ahLst/>
            <a:cxnLst/>
            <a:rect l="l" t="t" r="r" b="b"/>
            <a:pathLst>
              <a:path w="283844" h="140335">
                <a:moveTo>
                  <a:pt x="0" y="140208"/>
                </a:moveTo>
                <a:lnTo>
                  <a:pt x="283463" y="140208"/>
                </a:lnTo>
                <a:lnTo>
                  <a:pt x="2834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965479" y="3311905"/>
            <a:ext cx="1417320" cy="140335"/>
          </a:xfrm>
          <a:custGeom>
            <a:avLst/>
            <a:gdLst/>
            <a:ahLst/>
            <a:cxnLst/>
            <a:rect l="l" t="t" r="r" b="b"/>
            <a:pathLst>
              <a:path w="1417320" h="140335">
                <a:moveTo>
                  <a:pt x="0" y="140208"/>
                </a:moveTo>
                <a:lnTo>
                  <a:pt x="1417320" y="140208"/>
                </a:lnTo>
                <a:lnTo>
                  <a:pt x="14173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 txBox="1"/>
          <p:nvPr/>
        </p:nvSpPr>
        <p:spPr>
          <a:xfrm>
            <a:off x="952906" y="3286125"/>
            <a:ext cx="1441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слепым</a:t>
            </a:r>
            <a:r>
              <a:rPr sz="1000" spc="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доплером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5" name="object 145"/>
          <p:cNvSpPr/>
          <p:nvPr/>
        </p:nvSpPr>
        <p:spPr>
          <a:xfrm>
            <a:off x="4055490" y="3311905"/>
            <a:ext cx="256540" cy="140335"/>
          </a:xfrm>
          <a:custGeom>
            <a:avLst/>
            <a:gdLst/>
            <a:ahLst/>
            <a:cxnLst/>
            <a:rect l="l" t="t" r="r" b="b"/>
            <a:pathLst>
              <a:path w="256539" h="140335">
                <a:moveTo>
                  <a:pt x="0" y="140208"/>
                </a:moveTo>
                <a:lnTo>
                  <a:pt x="256032" y="140208"/>
                </a:lnTo>
                <a:lnTo>
                  <a:pt x="25603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4043553" y="3286125"/>
            <a:ext cx="280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517423" y="34643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0479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532663" y="3464305"/>
            <a:ext cx="977265" cy="140335"/>
          </a:xfrm>
          <a:custGeom>
            <a:avLst/>
            <a:gdLst/>
            <a:ahLst/>
            <a:cxnLst/>
            <a:rect l="l" t="t" r="r" b="b"/>
            <a:pathLst>
              <a:path w="977265" h="140335">
                <a:moveTo>
                  <a:pt x="0" y="140208"/>
                </a:moveTo>
                <a:lnTo>
                  <a:pt x="976883" y="140208"/>
                </a:lnTo>
                <a:lnTo>
                  <a:pt x="97688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 txBox="1"/>
          <p:nvPr/>
        </p:nvSpPr>
        <p:spPr>
          <a:xfrm>
            <a:off x="520090" y="3438525"/>
            <a:ext cx="10026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Эхокардиографии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/>
          <p:nvPr/>
        </p:nvSpPr>
        <p:spPr>
          <a:xfrm>
            <a:off x="4183507" y="34643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 txBox="1"/>
          <p:nvPr/>
        </p:nvSpPr>
        <p:spPr>
          <a:xfrm>
            <a:off x="4139565" y="343852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2" name="object 152"/>
          <p:cNvSpPr/>
          <p:nvPr/>
        </p:nvSpPr>
        <p:spPr>
          <a:xfrm>
            <a:off x="7359395" y="34643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 txBox="1"/>
          <p:nvPr/>
        </p:nvSpPr>
        <p:spPr>
          <a:xfrm>
            <a:off x="7347966" y="34385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4" name="object 154"/>
          <p:cNvSpPr/>
          <p:nvPr/>
        </p:nvSpPr>
        <p:spPr>
          <a:xfrm>
            <a:off x="8223884" y="34643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 txBox="1"/>
          <p:nvPr/>
        </p:nvSpPr>
        <p:spPr>
          <a:xfrm>
            <a:off x="8212581" y="34385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6" name="object 156"/>
          <p:cNvSpPr/>
          <p:nvPr/>
        </p:nvSpPr>
        <p:spPr>
          <a:xfrm>
            <a:off x="502183" y="3616705"/>
            <a:ext cx="125095" cy="140335"/>
          </a:xfrm>
          <a:custGeom>
            <a:avLst/>
            <a:gdLst/>
            <a:ahLst/>
            <a:cxnLst/>
            <a:rect l="l" t="t" r="r" b="b"/>
            <a:pathLst>
              <a:path w="125095" h="140335">
                <a:moveTo>
                  <a:pt x="0" y="140208"/>
                </a:moveTo>
                <a:lnTo>
                  <a:pt x="124968" y="140208"/>
                </a:lnTo>
                <a:lnTo>
                  <a:pt x="1249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627151" y="3616705"/>
            <a:ext cx="2062480" cy="140335"/>
          </a:xfrm>
          <a:custGeom>
            <a:avLst/>
            <a:gdLst/>
            <a:ahLst/>
            <a:cxnLst/>
            <a:rect l="l" t="t" r="r" b="b"/>
            <a:pathLst>
              <a:path w="2062480" h="140335">
                <a:moveTo>
                  <a:pt x="0" y="140208"/>
                </a:moveTo>
                <a:lnTo>
                  <a:pt x="2061972" y="140208"/>
                </a:lnTo>
                <a:lnTo>
                  <a:pt x="20619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614578" y="3590925"/>
            <a:ext cx="1641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чрезпищеводная</a:t>
            </a:r>
            <a:r>
              <a:rPr sz="1000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ЭХО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4102734" y="36167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4090796" y="359092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7359395" y="3616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7347966" y="35909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8223884" y="3616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8212581" y="35909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1133119" y="3769105"/>
            <a:ext cx="634365" cy="140335"/>
          </a:xfrm>
          <a:custGeom>
            <a:avLst/>
            <a:gdLst/>
            <a:ahLst/>
            <a:cxnLst/>
            <a:rect l="l" t="t" r="r" b="b"/>
            <a:pathLst>
              <a:path w="634364" h="140335">
                <a:moveTo>
                  <a:pt x="0" y="140208"/>
                </a:moveTo>
                <a:lnTo>
                  <a:pt x="633984" y="140208"/>
                </a:lnTo>
                <a:lnTo>
                  <a:pt x="6339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767077" y="3769105"/>
            <a:ext cx="344805" cy="140335"/>
          </a:xfrm>
          <a:custGeom>
            <a:avLst/>
            <a:gdLst/>
            <a:ahLst/>
            <a:cxnLst/>
            <a:rect l="l" t="t" r="r" b="b"/>
            <a:pathLst>
              <a:path w="344805" h="140335">
                <a:moveTo>
                  <a:pt x="0" y="140208"/>
                </a:moveTo>
                <a:lnTo>
                  <a:pt x="344424" y="140208"/>
                </a:lnTo>
                <a:lnTo>
                  <a:pt x="34442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2132076" y="3769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2152650" y="3769105"/>
            <a:ext cx="951230" cy="140335"/>
          </a:xfrm>
          <a:custGeom>
            <a:avLst/>
            <a:gdLst/>
            <a:ahLst/>
            <a:cxnLst/>
            <a:rect l="l" t="t" r="r" b="b"/>
            <a:pathLst>
              <a:path w="951230" h="140335">
                <a:moveTo>
                  <a:pt x="0" y="140208"/>
                </a:moveTo>
                <a:lnTo>
                  <a:pt x="950976" y="140208"/>
                </a:lnTo>
                <a:lnTo>
                  <a:pt x="95097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 txBox="1"/>
          <p:nvPr/>
        </p:nvSpPr>
        <p:spPr>
          <a:xfrm>
            <a:off x="1754885" y="3743401"/>
            <a:ext cx="13620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стресс-эхокардиографии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4102734" y="37691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 txBox="1"/>
          <p:nvPr/>
        </p:nvSpPr>
        <p:spPr>
          <a:xfrm>
            <a:off x="4090796" y="3743401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/>
          <p:nvPr/>
        </p:nvSpPr>
        <p:spPr>
          <a:xfrm>
            <a:off x="7359395" y="37691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 txBox="1"/>
          <p:nvPr/>
        </p:nvSpPr>
        <p:spPr>
          <a:xfrm>
            <a:off x="7347966" y="3743401"/>
            <a:ext cx="117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/>
          <p:nvPr/>
        </p:nvSpPr>
        <p:spPr>
          <a:xfrm>
            <a:off x="8223884" y="37691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 txBox="1"/>
          <p:nvPr/>
        </p:nvSpPr>
        <p:spPr>
          <a:xfrm>
            <a:off x="8212581" y="3743401"/>
            <a:ext cx="11747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/>
          <p:nvPr/>
        </p:nvSpPr>
        <p:spPr>
          <a:xfrm>
            <a:off x="573811" y="3921505"/>
            <a:ext cx="3284220" cy="140335"/>
          </a:xfrm>
          <a:custGeom>
            <a:avLst/>
            <a:gdLst/>
            <a:ahLst/>
            <a:cxnLst/>
            <a:rect l="l" t="t" r="r" b="b"/>
            <a:pathLst>
              <a:path w="3284220" h="140335">
                <a:moveTo>
                  <a:pt x="0" y="140208"/>
                </a:moveTo>
                <a:lnTo>
                  <a:pt x="3284220" y="140208"/>
                </a:lnTo>
                <a:lnTo>
                  <a:pt x="32842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 txBox="1"/>
          <p:nvPr/>
        </p:nvSpPr>
        <p:spPr>
          <a:xfrm>
            <a:off x="561238" y="3896105"/>
            <a:ext cx="3269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органов брюшной полости,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включая</a:t>
            </a:r>
            <a:r>
              <a:rPr sz="1000" spc="1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гепатобилиарную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8" name="object 178"/>
          <p:cNvSpPr/>
          <p:nvPr/>
        </p:nvSpPr>
        <p:spPr>
          <a:xfrm>
            <a:off x="573811" y="4073905"/>
            <a:ext cx="464820" cy="140335"/>
          </a:xfrm>
          <a:custGeom>
            <a:avLst/>
            <a:gdLst/>
            <a:ahLst/>
            <a:cxnLst/>
            <a:rect l="l" t="t" r="r" b="b"/>
            <a:pathLst>
              <a:path w="464819" h="140335">
                <a:moveTo>
                  <a:pt x="0" y="140208"/>
                </a:moveTo>
                <a:lnTo>
                  <a:pt x="464820" y="140208"/>
                </a:lnTo>
                <a:lnTo>
                  <a:pt x="4648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 txBox="1"/>
          <p:nvPr/>
        </p:nvSpPr>
        <p:spPr>
          <a:xfrm>
            <a:off x="561238" y="4048505"/>
            <a:ext cx="4902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сте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,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/>
          <p:nvPr/>
        </p:nvSpPr>
        <p:spPr>
          <a:xfrm>
            <a:off x="573811" y="4226305"/>
            <a:ext cx="253365" cy="140335"/>
          </a:xfrm>
          <a:custGeom>
            <a:avLst/>
            <a:gdLst/>
            <a:ahLst/>
            <a:cxnLst/>
            <a:rect l="l" t="t" r="r" b="b"/>
            <a:pathLst>
              <a:path w="253365" h="140335">
                <a:moveTo>
                  <a:pt x="0" y="140208"/>
                </a:moveTo>
                <a:lnTo>
                  <a:pt x="252984" y="140208"/>
                </a:lnTo>
                <a:lnTo>
                  <a:pt x="2529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826795" y="4226305"/>
            <a:ext cx="2194560" cy="140335"/>
          </a:xfrm>
          <a:custGeom>
            <a:avLst/>
            <a:gdLst/>
            <a:ahLst/>
            <a:cxnLst/>
            <a:rect l="l" t="t" r="r" b="b"/>
            <a:pathLst>
              <a:path w="2194560" h="140335">
                <a:moveTo>
                  <a:pt x="0" y="140208"/>
                </a:moveTo>
                <a:lnTo>
                  <a:pt x="2194560" y="140208"/>
                </a:lnTo>
                <a:lnTo>
                  <a:pt x="219456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814222" y="4200905"/>
            <a:ext cx="22186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селезенку, мезентериальные</a:t>
            </a:r>
            <a:r>
              <a:rPr sz="1000" spc="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лимфоузлы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4183507" y="4073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4139565" y="40485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502183" y="4378705"/>
            <a:ext cx="315595" cy="140335"/>
          </a:xfrm>
          <a:custGeom>
            <a:avLst/>
            <a:gdLst/>
            <a:ahLst/>
            <a:cxnLst/>
            <a:rect l="l" t="t" r="r" b="b"/>
            <a:pathLst>
              <a:path w="315594" h="140335">
                <a:moveTo>
                  <a:pt x="0" y="140208"/>
                </a:moveTo>
                <a:lnTo>
                  <a:pt x="315468" y="140208"/>
                </a:lnTo>
                <a:lnTo>
                  <a:pt x="3154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817651" y="4378705"/>
            <a:ext cx="2181225" cy="140335"/>
          </a:xfrm>
          <a:custGeom>
            <a:avLst/>
            <a:gdLst/>
            <a:ahLst/>
            <a:cxnLst/>
            <a:rect l="l" t="t" r="r" b="b"/>
            <a:pathLst>
              <a:path w="2181225" h="140335">
                <a:moveTo>
                  <a:pt x="0" y="140208"/>
                </a:moveTo>
                <a:lnTo>
                  <a:pt x="2180844" y="140208"/>
                </a:lnTo>
                <a:lnTo>
                  <a:pt x="218084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 txBox="1"/>
          <p:nvPr/>
        </p:nvSpPr>
        <p:spPr>
          <a:xfrm>
            <a:off x="805078" y="4353305"/>
            <a:ext cx="22066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на наличие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свободной</a:t>
            </a:r>
            <a:r>
              <a:rPr sz="1000" spc="1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жидкости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8" name="object 188"/>
          <p:cNvSpPr/>
          <p:nvPr/>
        </p:nvSpPr>
        <p:spPr>
          <a:xfrm>
            <a:off x="4102734" y="43787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 txBox="1"/>
          <p:nvPr/>
        </p:nvSpPr>
        <p:spPr>
          <a:xfrm>
            <a:off x="4090796" y="43533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/>
          <p:nvPr/>
        </p:nvSpPr>
        <p:spPr>
          <a:xfrm>
            <a:off x="502183" y="4531105"/>
            <a:ext cx="707390" cy="140335"/>
          </a:xfrm>
          <a:custGeom>
            <a:avLst/>
            <a:gdLst/>
            <a:ahLst/>
            <a:cxnLst/>
            <a:rect l="l" t="t" r="r" b="b"/>
            <a:pathLst>
              <a:path w="707390" h="140335">
                <a:moveTo>
                  <a:pt x="0" y="140208"/>
                </a:moveTo>
                <a:lnTo>
                  <a:pt x="707136" y="140208"/>
                </a:lnTo>
                <a:lnTo>
                  <a:pt x="70713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1209319" y="4531105"/>
            <a:ext cx="802005" cy="140335"/>
          </a:xfrm>
          <a:custGeom>
            <a:avLst/>
            <a:gdLst/>
            <a:ahLst/>
            <a:cxnLst/>
            <a:rect l="l" t="t" r="r" b="b"/>
            <a:pathLst>
              <a:path w="802005" h="140335">
                <a:moveTo>
                  <a:pt x="0" y="140208"/>
                </a:moveTo>
                <a:lnTo>
                  <a:pt x="801623" y="140208"/>
                </a:lnTo>
                <a:lnTo>
                  <a:pt x="80162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 txBox="1"/>
          <p:nvPr/>
        </p:nvSpPr>
        <p:spPr>
          <a:xfrm>
            <a:off x="1196746" y="4505705"/>
            <a:ext cx="82676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полых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4102734" y="45311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 txBox="1"/>
          <p:nvPr/>
        </p:nvSpPr>
        <p:spPr>
          <a:xfrm>
            <a:off x="4090796" y="45057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573811" y="4683505"/>
            <a:ext cx="2051685" cy="140335"/>
          </a:xfrm>
          <a:custGeom>
            <a:avLst/>
            <a:gdLst/>
            <a:ahLst/>
            <a:cxnLst/>
            <a:rect l="l" t="t" r="r" b="b"/>
            <a:pathLst>
              <a:path w="2051685" h="140335">
                <a:moveTo>
                  <a:pt x="0" y="140208"/>
                </a:moveTo>
                <a:lnTo>
                  <a:pt x="2051303" y="140208"/>
                </a:lnTo>
                <a:lnTo>
                  <a:pt x="205130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 txBox="1"/>
          <p:nvPr/>
        </p:nvSpPr>
        <p:spPr>
          <a:xfrm>
            <a:off x="561238" y="4658105"/>
            <a:ext cx="20751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женских половых органов,</a:t>
            </a:r>
            <a:r>
              <a:rPr sz="1000" spc="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4183507" y="46835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 txBox="1"/>
          <p:nvPr/>
        </p:nvSpPr>
        <p:spPr>
          <a:xfrm>
            <a:off x="4139565" y="4658105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9" name="object 199"/>
          <p:cNvSpPr/>
          <p:nvPr/>
        </p:nvSpPr>
        <p:spPr>
          <a:xfrm>
            <a:off x="682015" y="4835905"/>
            <a:ext cx="93345" cy="140335"/>
          </a:xfrm>
          <a:custGeom>
            <a:avLst/>
            <a:gdLst/>
            <a:ahLst/>
            <a:cxnLst/>
            <a:rect l="l" t="t" r="r" b="b"/>
            <a:pathLst>
              <a:path w="93345" h="140335">
                <a:moveTo>
                  <a:pt x="0" y="140208"/>
                </a:moveTo>
                <a:lnTo>
                  <a:pt x="92964" y="140208"/>
                </a:lnTo>
                <a:lnTo>
                  <a:pt x="929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0" name="object 200"/>
          <p:cNvSpPr/>
          <p:nvPr/>
        </p:nvSpPr>
        <p:spPr>
          <a:xfrm>
            <a:off x="774979" y="4835905"/>
            <a:ext cx="2234565" cy="140335"/>
          </a:xfrm>
          <a:custGeom>
            <a:avLst/>
            <a:gdLst/>
            <a:ahLst/>
            <a:cxnLst/>
            <a:rect l="l" t="t" r="r" b="b"/>
            <a:pathLst>
              <a:path w="2234565" h="140335">
                <a:moveTo>
                  <a:pt x="0" y="140208"/>
                </a:moveTo>
                <a:lnTo>
                  <a:pt x="2234184" y="140208"/>
                </a:lnTo>
                <a:lnTo>
                  <a:pt x="22341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762406" y="4810505"/>
            <a:ext cx="22574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трансвагинально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не</a:t>
            </a:r>
            <a:r>
              <a:rPr sz="1000" spc="1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беременным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4102734" y="48359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 txBox="1"/>
          <p:nvPr/>
        </p:nvSpPr>
        <p:spPr>
          <a:xfrm>
            <a:off x="4090796" y="48105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/>
          <p:nvPr/>
        </p:nvSpPr>
        <p:spPr>
          <a:xfrm>
            <a:off x="1133119" y="4988305"/>
            <a:ext cx="125095" cy="140335"/>
          </a:xfrm>
          <a:custGeom>
            <a:avLst/>
            <a:gdLst/>
            <a:ahLst/>
            <a:cxnLst/>
            <a:rect l="l" t="t" r="r" b="b"/>
            <a:pathLst>
              <a:path w="125094" h="140335">
                <a:moveTo>
                  <a:pt x="0" y="140208"/>
                </a:moveTo>
                <a:lnTo>
                  <a:pt x="124968" y="140208"/>
                </a:lnTo>
                <a:lnTo>
                  <a:pt x="1249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5" name="object 205"/>
          <p:cNvSpPr/>
          <p:nvPr/>
        </p:nvSpPr>
        <p:spPr>
          <a:xfrm>
            <a:off x="1258087" y="4988305"/>
            <a:ext cx="1842770" cy="140335"/>
          </a:xfrm>
          <a:custGeom>
            <a:avLst/>
            <a:gdLst/>
            <a:ahLst/>
            <a:cxnLst/>
            <a:rect l="l" t="t" r="r" b="b"/>
            <a:pathLst>
              <a:path w="1842770" h="140335">
                <a:moveTo>
                  <a:pt x="0" y="140208"/>
                </a:moveTo>
                <a:lnTo>
                  <a:pt x="1842515" y="140208"/>
                </a:lnTo>
                <a:lnTo>
                  <a:pt x="18425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1245514" y="4962905"/>
            <a:ext cx="186563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во время беременности (из стр.</a:t>
            </a:r>
            <a:r>
              <a:rPr sz="1000" spc="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5)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4102734" y="49883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 txBox="1"/>
          <p:nvPr/>
        </p:nvSpPr>
        <p:spPr>
          <a:xfrm>
            <a:off x="4090796" y="4962905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8223884" y="49883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 txBox="1"/>
          <p:nvPr/>
        </p:nvSpPr>
        <p:spPr>
          <a:xfrm>
            <a:off x="8212581" y="49629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573811" y="5140705"/>
            <a:ext cx="3251200" cy="140335"/>
          </a:xfrm>
          <a:custGeom>
            <a:avLst/>
            <a:gdLst/>
            <a:ahLst/>
            <a:cxnLst/>
            <a:rect l="l" t="t" r="r" b="b"/>
            <a:pathLst>
              <a:path w="3251200" h="140335">
                <a:moveTo>
                  <a:pt x="0" y="140208"/>
                </a:moveTo>
                <a:lnTo>
                  <a:pt x="3250691" y="140208"/>
                </a:lnTo>
                <a:lnTo>
                  <a:pt x="325069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 txBox="1"/>
          <p:nvPr/>
        </p:nvSpPr>
        <p:spPr>
          <a:xfrm>
            <a:off x="561238" y="5115305"/>
            <a:ext cx="32429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почек, надпочечников, забрюшинного пространства</a:t>
            </a:r>
            <a:r>
              <a:rPr sz="1000" spc="1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3" name="object 213"/>
          <p:cNvSpPr/>
          <p:nvPr/>
        </p:nvSpPr>
        <p:spPr>
          <a:xfrm>
            <a:off x="573811" y="5293105"/>
            <a:ext cx="504825" cy="140335"/>
          </a:xfrm>
          <a:custGeom>
            <a:avLst/>
            <a:gdLst/>
            <a:ahLst/>
            <a:cxnLst/>
            <a:rect l="l" t="t" r="r" b="b"/>
            <a:pathLst>
              <a:path w="504825" h="140335">
                <a:moveTo>
                  <a:pt x="0" y="140208"/>
                </a:moveTo>
                <a:lnTo>
                  <a:pt x="504444" y="140208"/>
                </a:lnTo>
                <a:lnTo>
                  <a:pt x="50444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 txBox="1"/>
          <p:nvPr/>
        </p:nvSpPr>
        <p:spPr>
          <a:xfrm>
            <a:off x="561238" y="5267959"/>
            <a:ext cx="5289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мочевого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573811" y="5445505"/>
            <a:ext cx="283845" cy="140335"/>
          </a:xfrm>
          <a:custGeom>
            <a:avLst/>
            <a:gdLst/>
            <a:ahLst/>
            <a:cxnLst/>
            <a:rect l="l" t="t" r="r" b="b"/>
            <a:pathLst>
              <a:path w="283844" h="140335">
                <a:moveTo>
                  <a:pt x="0" y="140208"/>
                </a:moveTo>
                <a:lnTo>
                  <a:pt x="283464" y="140208"/>
                </a:lnTo>
                <a:lnTo>
                  <a:pt x="2834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857275" y="5445505"/>
            <a:ext cx="386080" cy="140335"/>
          </a:xfrm>
          <a:custGeom>
            <a:avLst/>
            <a:gdLst/>
            <a:ahLst/>
            <a:cxnLst/>
            <a:rect l="l" t="t" r="r" b="b"/>
            <a:pathLst>
              <a:path w="386080" h="140335">
                <a:moveTo>
                  <a:pt x="0" y="140208"/>
                </a:moveTo>
                <a:lnTo>
                  <a:pt x="385572" y="140208"/>
                </a:lnTo>
                <a:lnTo>
                  <a:pt x="3855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 txBox="1"/>
          <p:nvPr/>
        </p:nvSpPr>
        <p:spPr>
          <a:xfrm>
            <a:off x="844702" y="5420359"/>
            <a:ext cx="411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зы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8" name="object 218"/>
          <p:cNvSpPr/>
          <p:nvPr/>
        </p:nvSpPr>
        <p:spPr>
          <a:xfrm>
            <a:off x="4183507" y="5293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 txBox="1"/>
          <p:nvPr/>
        </p:nvSpPr>
        <p:spPr>
          <a:xfrm>
            <a:off x="4139565" y="5267959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0" name="object 220"/>
          <p:cNvSpPr/>
          <p:nvPr/>
        </p:nvSpPr>
        <p:spPr>
          <a:xfrm>
            <a:off x="573811" y="5597905"/>
            <a:ext cx="1918970" cy="140335"/>
          </a:xfrm>
          <a:custGeom>
            <a:avLst/>
            <a:gdLst/>
            <a:ahLst/>
            <a:cxnLst/>
            <a:rect l="l" t="t" r="r" b="b"/>
            <a:pathLst>
              <a:path w="1918970" h="140335">
                <a:moveTo>
                  <a:pt x="0" y="140208"/>
                </a:moveTo>
                <a:lnTo>
                  <a:pt x="1918715" y="140208"/>
                </a:lnTo>
                <a:lnTo>
                  <a:pt x="19187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 txBox="1"/>
          <p:nvPr/>
        </p:nvSpPr>
        <p:spPr>
          <a:xfrm>
            <a:off x="561238" y="5572759"/>
            <a:ext cx="194246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предстательной железы,</a:t>
            </a:r>
            <a:r>
              <a:rPr sz="1000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всего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2" name="object 222"/>
          <p:cNvSpPr/>
          <p:nvPr/>
        </p:nvSpPr>
        <p:spPr>
          <a:xfrm>
            <a:off x="4183507" y="5597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 txBox="1"/>
          <p:nvPr/>
        </p:nvSpPr>
        <p:spPr>
          <a:xfrm>
            <a:off x="4139565" y="5572759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4" name="object 224"/>
          <p:cNvSpPr/>
          <p:nvPr/>
        </p:nvSpPr>
        <p:spPr>
          <a:xfrm>
            <a:off x="682015" y="5750305"/>
            <a:ext cx="93345" cy="140335"/>
          </a:xfrm>
          <a:custGeom>
            <a:avLst/>
            <a:gdLst/>
            <a:ahLst/>
            <a:cxnLst/>
            <a:rect l="l" t="t" r="r" b="b"/>
            <a:pathLst>
              <a:path w="93345" h="140335">
                <a:moveTo>
                  <a:pt x="0" y="140208"/>
                </a:moveTo>
                <a:lnTo>
                  <a:pt x="92964" y="140208"/>
                </a:lnTo>
                <a:lnTo>
                  <a:pt x="929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774979" y="5750305"/>
            <a:ext cx="1262380" cy="140335"/>
          </a:xfrm>
          <a:custGeom>
            <a:avLst/>
            <a:gdLst/>
            <a:ahLst/>
            <a:cxnLst/>
            <a:rect l="l" t="t" r="r" b="b"/>
            <a:pathLst>
              <a:path w="1262380" h="140335">
                <a:moveTo>
                  <a:pt x="0" y="140208"/>
                </a:moveTo>
                <a:lnTo>
                  <a:pt x="1261872" y="140208"/>
                </a:lnTo>
                <a:lnTo>
                  <a:pt x="12618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 txBox="1"/>
          <p:nvPr/>
        </p:nvSpPr>
        <p:spPr>
          <a:xfrm>
            <a:off x="762406" y="5725159"/>
            <a:ext cx="128651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 трансректально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7" name="object 227"/>
          <p:cNvSpPr/>
          <p:nvPr/>
        </p:nvSpPr>
        <p:spPr>
          <a:xfrm>
            <a:off x="4102734" y="5750305"/>
            <a:ext cx="160020" cy="140335"/>
          </a:xfrm>
          <a:custGeom>
            <a:avLst/>
            <a:gdLst/>
            <a:ahLst/>
            <a:cxnLst/>
            <a:rect l="l" t="t" r="r" b="b"/>
            <a:pathLst>
              <a:path w="160020" h="140335">
                <a:moveTo>
                  <a:pt x="0" y="140208"/>
                </a:moveTo>
                <a:lnTo>
                  <a:pt x="160020" y="140208"/>
                </a:lnTo>
                <a:lnTo>
                  <a:pt x="1600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 txBox="1"/>
          <p:nvPr/>
        </p:nvSpPr>
        <p:spPr>
          <a:xfrm>
            <a:off x="4090796" y="5725159"/>
            <a:ext cx="1847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29" name="object 229"/>
          <p:cNvSpPr/>
          <p:nvPr/>
        </p:nvSpPr>
        <p:spPr>
          <a:xfrm>
            <a:off x="573811" y="5902705"/>
            <a:ext cx="1240790" cy="140335"/>
          </a:xfrm>
          <a:custGeom>
            <a:avLst/>
            <a:gdLst/>
            <a:ahLst/>
            <a:cxnLst/>
            <a:rect l="l" t="t" r="r" b="b"/>
            <a:pathLst>
              <a:path w="1240789" h="140335">
                <a:moveTo>
                  <a:pt x="0" y="140208"/>
                </a:moveTo>
                <a:lnTo>
                  <a:pt x="1240536" y="140208"/>
                </a:lnTo>
                <a:lnTo>
                  <a:pt x="124053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 txBox="1"/>
          <p:nvPr/>
        </p:nvSpPr>
        <p:spPr>
          <a:xfrm>
            <a:off x="561238" y="5877559"/>
            <a:ext cx="12649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молочной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железы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1" name="object 231"/>
          <p:cNvSpPr/>
          <p:nvPr/>
        </p:nvSpPr>
        <p:spPr>
          <a:xfrm>
            <a:off x="4183507" y="59027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 txBox="1"/>
          <p:nvPr/>
        </p:nvSpPr>
        <p:spPr>
          <a:xfrm>
            <a:off x="4139565" y="5877559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3" name="object 233"/>
          <p:cNvSpPr/>
          <p:nvPr/>
        </p:nvSpPr>
        <p:spPr>
          <a:xfrm>
            <a:off x="573811" y="6055105"/>
            <a:ext cx="2357755" cy="140335"/>
          </a:xfrm>
          <a:custGeom>
            <a:avLst/>
            <a:gdLst/>
            <a:ahLst/>
            <a:cxnLst/>
            <a:rect l="l" t="t" r="r" b="b"/>
            <a:pathLst>
              <a:path w="2357755" h="140335">
                <a:moveTo>
                  <a:pt x="0" y="140208"/>
                </a:moveTo>
                <a:lnTo>
                  <a:pt x="2357628" y="140208"/>
                </a:lnTo>
                <a:lnTo>
                  <a:pt x="235762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4" name="object 234"/>
          <p:cNvSpPr txBox="1"/>
          <p:nvPr/>
        </p:nvSpPr>
        <p:spPr>
          <a:xfrm>
            <a:off x="561238" y="6029959"/>
            <a:ext cx="23812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щитовидной и паращитовидной</a:t>
            </a:r>
            <a:r>
              <a:rPr sz="1000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желез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5" name="object 235"/>
          <p:cNvSpPr/>
          <p:nvPr/>
        </p:nvSpPr>
        <p:spPr>
          <a:xfrm>
            <a:off x="4183507" y="6055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/>
          <p:nvPr/>
        </p:nvSpPr>
        <p:spPr>
          <a:xfrm>
            <a:off x="4139565" y="6029959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37" name="object 237"/>
          <p:cNvSpPr/>
          <p:nvPr/>
        </p:nvSpPr>
        <p:spPr>
          <a:xfrm>
            <a:off x="573811" y="6207505"/>
            <a:ext cx="643255" cy="140335"/>
          </a:xfrm>
          <a:custGeom>
            <a:avLst/>
            <a:gdLst/>
            <a:ahLst/>
            <a:cxnLst/>
            <a:rect l="l" t="t" r="r" b="b"/>
            <a:pathLst>
              <a:path w="643255" h="140335">
                <a:moveTo>
                  <a:pt x="0" y="140208"/>
                </a:moveTo>
                <a:lnTo>
                  <a:pt x="643128" y="140208"/>
                </a:lnTo>
                <a:lnTo>
                  <a:pt x="64312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/>
          <p:nvPr/>
        </p:nvSpPr>
        <p:spPr>
          <a:xfrm>
            <a:off x="1237513" y="62075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object 239"/>
          <p:cNvSpPr/>
          <p:nvPr/>
        </p:nvSpPr>
        <p:spPr>
          <a:xfrm>
            <a:off x="1258087" y="6207505"/>
            <a:ext cx="1079500" cy="140335"/>
          </a:xfrm>
          <a:custGeom>
            <a:avLst/>
            <a:gdLst/>
            <a:ahLst/>
            <a:cxnLst/>
            <a:rect l="l" t="t" r="r" b="b"/>
            <a:pathLst>
              <a:path w="1079500" h="140335">
                <a:moveTo>
                  <a:pt x="0" y="140208"/>
                </a:moveTo>
                <a:lnTo>
                  <a:pt x="1078992" y="140208"/>
                </a:lnTo>
                <a:lnTo>
                  <a:pt x="107899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 txBox="1"/>
          <p:nvPr/>
        </p:nvSpPr>
        <p:spPr>
          <a:xfrm>
            <a:off x="561238" y="6182359"/>
            <a:ext cx="178816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костно-мышечной</a:t>
            </a:r>
            <a:r>
              <a:rPr sz="1000" spc="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системы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1" name="object 241"/>
          <p:cNvSpPr/>
          <p:nvPr/>
        </p:nvSpPr>
        <p:spPr>
          <a:xfrm>
            <a:off x="4119498" y="62075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2" name="object 242"/>
          <p:cNvSpPr txBox="1"/>
          <p:nvPr/>
        </p:nvSpPr>
        <p:spPr>
          <a:xfrm>
            <a:off x="4107560" y="6182359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43" name="object 243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44" name="AutoShape 1"/>
          <p:cNvSpPr>
            <a:spLocks noChangeArrowheads="1"/>
          </p:cNvSpPr>
          <p:nvPr/>
        </p:nvSpPr>
        <p:spPr bwMode="auto">
          <a:xfrm>
            <a:off x="4572000" y="2438400"/>
            <a:ext cx="4343400" cy="1143000"/>
          </a:xfrm>
          <a:prstGeom prst="wedgeRoundRectCallout">
            <a:avLst>
              <a:gd name="adj1" fmla="val -30454"/>
              <a:gd name="adj2" fmla="val 51250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 число УЗИ брюшной полости 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04)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входят: исследования </a:t>
            </a:r>
            <a:r>
              <a:rPr lang="ru-RU" altLang="ru-RU" sz="1300" b="1" dirty="0" err="1">
                <a:latin typeface="Times New Roman" pitchFamily="18" charset="0"/>
                <a:cs typeface="Times New Roman" pitchFamily="18" charset="0"/>
              </a:rPr>
              <a:t>гепатобилиарной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 системы (печени, желчного пузыря, поджелудочной железы),  селезенки, полых органов (пищевода, желудка, кишечника)</a:t>
            </a:r>
          </a:p>
        </p:txBody>
      </p:sp>
      <p:sp>
        <p:nvSpPr>
          <p:cNvPr id="246" name="AutoShape 2"/>
          <p:cNvSpPr>
            <a:spLocks noChangeArrowheads="1"/>
          </p:cNvSpPr>
          <p:nvPr/>
        </p:nvSpPr>
        <p:spPr bwMode="auto">
          <a:xfrm>
            <a:off x="4569206" y="4059428"/>
            <a:ext cx="4343400" cy="533400"/>
          </a:xfrm>
          <a:prstGeom prst="wedgeRoundRectCallout">
            <a:avLst>
              <a:gd name="adj1" fmla="val -38014"/>
              <a:gd name="adj2" fmla="val 4245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Все исследования сосудов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следует показывать в строке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2.1</a:t>
            </a:r>
            <a:endParaRPr lang="ru-RU" altLang="ru-RU" sz="1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7" name="AutoShape 3"/>
          <p:cNvSpPr>
            <a:spLocks noChangeArrowheads="1"/>
          </p:cNvSpPr>
          <p:nvPr/>
        </p:nvSpPr>
        <p:spPr bwMode="auto">
          <a:xfrm>
            <a:off x="4572000" y="5486400"/>
            <a:ext cx="4343400" cy="762000"/>
          </a:xfrm>
          <a:prstGeom prst="wedgeRoundRectCallout">
            <a:avLst>
              <a:gd name="adj1" fmla="val -28125"/>
              <a:gd name="adj2" fmla="val 35417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прочие УЗ-исследования </a:t>
            </a:r>
            <a:r>
              <a:rPr lang="ru-RU" altLang="ru-RU" sz="1300" b="1" dirty="0">
                <a:latin typeface="Times New Roman" pitchFamily="18" charset="0"/>
                <a:cs typeface="Times New Roman" pitchFamily="18" charset="0"/>
              </a:rPr>
              <a:t>(строка </a:t>
            </a:r>
            <a:r>
              <a:rPr lang="ru-RU" altLang="ru-RU" sz="1300" b="1" dirty="0" smtClean="0">
                <a:latin typeface="Times New Roman" pitchFamily="18" charset="0"/>
                <a:cs typeface="Times New Roman" pitchFamily="18" charset="0"/>
              </a:rPr>
              <a:t>19)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РАСШИФРОВАТЬ</a:t>
            </a:r>
            <a:endParaRPr lang="ru-RU" altLang="ru-RU" sz="1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8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006" y="2560637"/>
            <a:ext cx="0" cy="142240"/>
          </a:xfrm>
          <a:custGeom>
            <a:avLst/>
            <a:gdLst/>
            <a:ahLst/>
            <a:cxnLst/>
            <a:rect l="l" t="t" r="r" b="b"/>
            <a:pathLst>
              <a:path h="142239">
                <a:moveTo>
                  <a:pt x="0" y="0"/>
                </a:moveTo>
                <a:lnTo>
                  <a:pt x="0" y="141668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5006" y="2842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006" y="2994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85006" y="31473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85006" y="32997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85006" y="34521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1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85006" y="3604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85006" y="3756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85006" y="39093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5006" y="40617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85006" y="42141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85006" y="43665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5006" y="4518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85006" y="46713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85006" y="48237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85006" y="4976114"/>
            <a:ext cx="0" cy="165100"/>
          </a:xfrm>
          <a:custGeom>
            <a:avLst/>
            <a:gdLst/>
            <a:ahLst/>
            <a:cxnLst/>
            <a:rect l="l" t="t" r="r" b="b"/>
            <a:pathLst>
              <a:path h="165100">
                <a:moveTo>
                  <a:pt x="0" y="0"/>
                </a:moveTo>
                <a:lnTo>
                  <a:pt x="0" y="1645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685006" y="5280914"/>
            <a:ext cx="0" cy="12700"/>
          </a:xfrm>
          <a:custGeom>
            <a:avLst/>
            <a:gdLst/>
            <a:ahLst/>
            <a:cxnLst/>
            <a:rect l="l" t="t" r="r" b="b"/>
            <a:pathLst>
              <a:path h="12700">
                <a:moveTo>
                  <a:pt x="0" y="0"/>
                </a:moveTo>
                <a:lnTo>
                  <a:pt x="0" y="12192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85006" y="5433314"/>
            <a:ext cx="0" cy="363220"/>
          </a:xfrm>
          <a:custGeom>
            <a:avLst/>
            <a:gdLst/>
            <a:ahLst/>
            <a:cxnLst/>
            <a:rect l="l" t="t" r="r" b="b"/>
            <a:pathLst>
              <a:path h="363220">
                <a:moveTo>
                  <a:pt x="0" y="0"/>
                </a:moveTo>
                <a:lnTo>
                  <a:pt x="0" y="362648"/>
                </a:lnTo>
              </a:path>
            </a:pathLst>
          </a:custGeom>
          <a:ln w="1111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846579" y="179273"/>
            <a:ext cx="547306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400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  <a:tabLst>
                <a:tab pos="2216785" algn="l"/>
              </a:tabLst>
            </a:pPr>
            <a:r>
              <a:rPr sz="1400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400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400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400" spc="6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444867" y="935862"/>
            <a:ext cx="122491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Times New Roman"/>
                <a:cs typeface="Times New Roman"/>
              </a:rPr>
              <a:t>продолжение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938270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429125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180329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242939" y="1467611"/>
            <a:ext cx="0" cy="3975100"/>
          </a:xfrm>
          <a:custGeom>
            <a:avLst/>
            <a:gdLst/>
            <a:ahLst/>
            <a:cxnLst/>
            <a:rect l="l" t="t" r="r" b="b"/>
            <a:pathLst>
              <a:path h="3975100">
                <a:moveTo>
                  <a:pt x="0" y="0"/>
                </a:moveTo>
                <a:lnTo>
                  <a:pt x="0" y="397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18273" y="1467611"/>
            <a:ext cx="0" cy="3975100"/>
          </a:xfrm>
          <a:custGeom>
            <a:avLst/>
            <a:gdLst/>
            <a:ahLst/>
            <a:cxnLst/>
            <a:rect l="l" t="t" r="r" b="b"/>
            <a:pathLst>
              <a:path h="3975100">
                <a:moveTo>
                  <a:pt x="0" y="0"/>
                </a:moveTo>
                <a:lnTo>
                  <a:pt x="0" y="397510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791450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173979" y="1473961"/>
            <a:ext cx="2623820" cy="0"/>
          </a:xfrm>
          <a:custGeom>
            <a:avLst/>
            <a:gdLst/>
            <a:ahLst/>
            <a:cxnLst/>
            <a:rect l="l" t="t" r="r" b="b"/>
            <a:pathLst>
              <a:path w="2623820">
                <a:moveTo>
                  <a:pt x="0" y="0"/>
                </a:moveTo>
                <a:lnTo>
                  <a:pt x="262382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1187" y="2540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1187" y="2693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61187" y="2845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61187" y="2997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1187" y="3150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61187" y="3302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61187" y="3455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61187" y="3607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61187" y="4064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61187" y="42171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61187" y="4369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61187" y="4521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61187" y="4674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61187" y="48267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61187" y="51315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61187" y="52839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67537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8748521" y="1390650"/>
            <a:ext cx="0" cy="4052570"/>
          </a:xfrm>
          <a:custGeom>
            <a:avLst/>
            <a:gdLst/>
            <a:ahLst/>
            <a:cxnLst/>
            <a:rect l="l" t="t" r="r" b="b"/>
            <a:pathLst>
              <a:path h="4052570">
                <a:moveTo>
                  <a:pt x="0" y="0"/>
                </a:moveTo>
                <a:lnTo>
                  <a:pt x="0" y="4052062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61187" y="1397000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61187" y="5436361"/>
            <a:ext cx="8293734" cy="0"/>
          </a:xfrm>
          <a:custGeom>
            <a:avLst/>
            <a:gdLst/>
            <a:ahLst/>
            <a:cxnLst/>
            <a:rect l="l" t="t" r="r" b="b"/>
            <a:pathLst>
              <a:path w="8293734">
                <a:moveTo>
                  <a:pt x="0" y="0"/>
                </a:moveTo>
                <a:lnTo>
                  <a:pt x="82936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1807210" y="1901825"/>
            <a:ext cx="82931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Наименование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22546" y="1825625"/>
            <a:ext cx="152400" cy="1524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№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999103" y="1978025"/>
            <a:ext cx="38036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стр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к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646929" y="1901825"/>
            <a:ext cx="31432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635">
              <a:lnSpc>
                <a:spcPts val="1090"/>
              </a:lnSpc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се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6390004" y="1437005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>
                <a:moveTo>
                  <a:pt x="0" y="0"/>
                </a:moveTo>
                <a:lnTo>
                  <a:pt x="190500" y="0"/>
                </a:lnTo>
              </a:path>
            </a:pathLst>
          </a:custGeom>
          <a:ln w="70103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6378321" y="1382013"/>
            <a:ext cx="215900" cy="1022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5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</a:t>
            </a:r>
            <a:r>
              <a:rPr sz="500" spc="-6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500" spc="-5" dirty="0">
                <a:solidFill>
                  <a:srgbClr val="FF0000"/>
                </a:solidFill>
                <a:latin typeface="Times New Roman"/>
                <a:cs typeface="Times New Roman"/>
              </a:rPr>
              <a:t>них: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8056244" y="1444625"/>
            <a:ext cx="459105" cy="1524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гр.</a:t>
            </a:r>
            <a:r>
              <a:rPr sz="1000" spc="-5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6: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884032" y="1597025"/>
            <a:ext cx="810895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направленных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8208644" y="1749425"/>
            <a:ext cx="155575" cy="140335"/>
          </a:xfrm>
          <a:custGeom>
            <a:avLst/>
            <a:gdLst/>
            <a:ahLst/>
            <a:cxnLst/>
            <a:rect l="l" t="t" r="r" b="b"/>
            <a:pathLst>
              <a:path w="155575" h="140335">
                <a:moveTo>
                  <a:pt x="0" y="140208"/>
                </a:moveTo>
                <a:lnTo>
                  <a:pt x="155448" y="140208"/>
                </a:lnTo>
                <a:lnTo>
                  <a:pt x="1554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8197342" y="1723389"/>
            <a:ext cx="1485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7868793" y="1901825"/>
            <a:ext cx="841375" cy="140335"/>
          </a:xfrm>
          <a:custGeom>
            <a:avLst/>
            <a:gdLst/>
            <a:ahLst/>
            <a:cxnLst/>
            <a:rect l="l" t="t" r="r" b="b"/>
            <a:pathLst>
              <a:path w="841375" h="140335">
                <a:moveTo>
                  <a:pt x="0" y="140208"/>
                </a:moveTo>
                <a:lnTo>
                  <a:pt x="841248" y="140208"/>
                </a:lnTo>
                <a:lnTo>
                  <a:pt x="8412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7857490" y="1875789"/>
            <a:ext cx="8280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ж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зне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ые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8007477" y="2054225"/>
            <a:ext cx="485140" cy="140335"/>
          </a:xfrm>
          <a:custGeom>
            <a:avLst/>
            <a:gdLst/>
            <a:ahLst/>
            <a:cxnLst/>
            <a:rect l="l" t="t" r="r" b="b"/>
            <a:pathLst>
              <a:path w="485140" h="140335">
                <a:moveTo>
                  <a:pt x="0" y="140208"/>
                </a:moveTo>
                <a:lnTo>
                  <a:pt x="484631" y="140208"/>
                </a:lnTo>
                <a:lnTo>
                  <a:pt x="48463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8512682" y="205422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996173" y="2028189"/>
            <a:ext cx="552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п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ато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-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7854442" y="2180589"/>
            <a:ext cx="819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7900796" y="2206625"/>
            <a:ext cx="810895" cy="15240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22225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натомические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7900796" y="2359025"/>
            <a:ext cx="75057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сс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едо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ни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5681726" y="1483105"/>
            <a:ext cx="90170" cy="140335"/>
          </a:xfrm>
          <a:custGeom>
            <a:avLst/>
            <a:gdLst/>
            <a:ahLst/>
            <a:cxnLst/>
            <a:rect l="l" t="t" r="r" b="b"/>
            <a:pathLst>
              <a:path w="90170" h="140334">
                <a:moveTo>
                  <a:pt x="0" y="140208"/>
                </a:moveTo>
                <a:lnTo>
                  <a:pt x="89915" y="140208"/>
                </a:lnTo>
                <a:lnTo>
                  <a:pt x="899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 txBox="1"/>
          <p:nvPr/>
        </p:nvSpPr>
        <p:spPr>
          <a:xfrm>
            <a:off x="5670041" y="1457071"/>
            <a:ext cx="857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/>
          <p:nvPr/>
        </p:nvSpPr>
        <p:spPr>
          <a:xfrm>
            <a:off x="5264150" y="1635505"/>
            <a:ext cx="931544" cy="140335"/>
          </a:xfrm>
          <a:custGeom>
            <a:avLst/>
            <a:gdLst/>
            <a:ahLst/>
            <a:cxnLst/>
            <a:rect l="l" t="t" r="r" b="b"/>
            <a:pathLst>
              <a:path w="931545" h="140335">
                <a:moveTo>
                  <a:pt x="0" y="140208"/>
                </a:moveTo>
                <a:lnTo>
                  <a:pt x="931163" y="140208"/>
                </a:lnTo>
                <a:lnTo>
                  <a:pt x="9311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 txBox="1"/>
          <p:nvPr/>
        </p:nvSpPr>
        <p:spPr>
          <a:xfrm>
            <a:off x="5252465" y="1609471"/>
            <a:ext cx="9194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подразделениях,</a:t>
            </a:r>
            <a:endParaRPr sz="1000">
              <a:latin typeface="Times New Roman"/>
              <a:cs typeface="Times New Roman"/>
            </a:endParaRPr>
          </a:p>
        </p:txBody>
      </p:sp>
      <p:graphicFrame>
        <p:nvGraphicFramePr>
          <p:cNvPr id="72" name="object 72"/>
          <p:cNvGraphicFramePr>
            <a:graphicFrameLocks noGrp="1"/>
          </p:cNvGraphicFramePr>
          <p:nvPr/>
        </p:nvGraphicFramePr>
        <p:xfrm>
          <a:off x="5331205" y="1775714"/>
          <a:ext cx="785495" cy="4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030"/>
                <a:gridCol w="554990"/>
                <a:gridCol w="117475"/>
              </a:tblGrid>
              <a:tr h="152400">
                <a:tc gridSpan="3">
                  <a:txBody>
                    <a:bodyPr/>
                    <a:lstStyle/>
                    <a:p>
                      <a:pPr marL="3810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оказывающих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2400">
                <a:tc gridSpan="3">
                  <a:txBody>
                    <a:bodyPr/>
                    <a:lstStyle/>
                    <a:p>
                      <a:pPr marL="6985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медицинскую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52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0">
                        <a:lnSpc>
                          <a:spcPts val="1100"/>
                        </a:lnSpc>
                      </a:pP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помощь</a:t>
                      </a:r>
                      <a:r>
                        <a:rPr sz="1000" spc="-50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0000"/>
                          </a:solidFill>
                          <a:latin typeface="Times New Roman"/>
                          <a:cs typeface="Times New Roman"/>
                        </a:rPr>
                        <a:t>в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3" name="object 73"/>
          <p:cNvSpPr/>
          <p:nvPr/>
        </p:nvSpPr>
        <p:spPr>
          <a:xfrm>
            <a:off x="5320538" y="2245105"/>
            <a:ext cx="817244" cy="140335"/>
          </a:xfrm>
          <a:custGeom>
            <a:avLst/>
            <a:gdLst/>
            <a:ahLst/>
            <a:cxnLst/>
            <a:rect l="l" t="t" r="r" b="b"/>
            <a:pathLst>
              <a:path w="817245" h="140335">
                <a:moveTo>
                  <a:pt x="0" y="140208"/>
                </a:moveTo>
                <a:lnTo>
                  <a:pt x="816863" y="140208"/>
                </a:lnTo>
                <a:lnTo>
                  <a:pt x="81686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 txBox="1"/>
          <p:nvPr/>
        </p:nvSpPr>
        <p:spPr>
          <a:xfrm>
            <a:off x="5308853" y="2219070"/>
            <a:ext cx="8064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б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ато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5" dirty="0">
                <a:solidFill>
                  <a:srgbClr val="FF0000"/>
                </a:solidFill>
                <a:latin typeface="Times New Roman"/>
                <a:cs typeface="Times New Roman"/>
              </a:rPr>
              <a:t>ы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5465317" y="2397505"/>
            <a:ext cx="490855" cy="140335"/>
          </a:xfrm>
          <a:custGeom>
            <a:avLst/>
            <a:gdLst/>
            <a:ahLst/>
            <a:cxnLst/>
            <a:rect l="l" t="t" r="r" b="b"/>
            <a:pathLst>
              <a:path w="490854" h="140335">
                <a:moveTo>
                  <a:pt x="0" y="140208"/>
                </a:moveTo>
                <a:lnTo>
                  <a:pt x="490727" y="140208"/>
                </a:lnTo>
                <a:lnTo>
                  <a:pt x="4907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 txBox="1"/>
          <p:nvPr/>
        </p:nvSpPr>
        <p:spPr>
          <a:xfrm>
            <a:off x="5453634" y="2371724"/>
            <a:ext cx="5175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6339204" y="1787905"/>
            <a:ext cx="620395" cy="140335"/>
          </a:xfrm>
          <a:custGeom>
            <a:avLst/>
            <a:gdLst/>
            <a:ahLst/>
            <a:cxnLst/>
            <a:rect l="l" t="t" r="r" b="b"/>
            <a:pathLst>
              <a:path w="620395" h="140335">
                <a:moveTo>
                  <a:pt x="0" y="140208"/>
                </a:moveTo>
                <a:lnTo>
                  <a:pt x="620268" y="140208"/>
                </a:lnTo>
                <a:lnTo>
                  <a:pt x="62026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 txBox="1"/>
          <p:nvPr/>
        </p:nvSpPr>
        <p:spPr>
          <a:xfrm>
            <a:off x="6327394" y="1761870"/>
            <a:ext cx="60896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</a:t>
            </a:r>
            <a:r>
              <a:rPr sz="1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условиях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/>
          <p:nvPr/>
        </p:nvSpPr>
        <p:spPr>
          <a:xfrm>
            <a:off x="6383401" y="1940305"/>
            <a:ext cx="528955" cy="140335"/>
          </a:xfrm>
          <a:custGeom>
            <a:avLst/>
            <a:gdLst/>
            <a:ahLst/>
            <a:cxnLst/>
            <a:rect l="l" t="t" r="r" b="b"/>
            <a:pathLst>
              <a:path w="528954" h="140335">
                <a:moveTo>
                  <a:pt x="0" y="140208"/>
                </a:moveTo>
                <a:lnTo>
                  <a:pt x="528827" y="140208"/>
                </a:lnTo>
                <a:lnTo>
                  <a:pt x="5288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6371590" y="1914270"/>
            <a:ext cx="5187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ев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/>
          <p:nvPr/>
        </p:nvSpPr>
        <p:spPr>
          <a:xfrm>
            <a:off x="6325489" y="2092705"/>
            <a:ext cx="609600" cy="140335"/>
          </a:xfrm>
          <a:custGeom>
            <a:avLst/>
            <a:gdLst/>
            <a:ahLst/>
            <a:cxnLst/>
            <a:rect l="l" t="t" r="r" b="b"/>
            <a:pathLst>
              <a:path w="609600" h="140335">
                <a:moveTo>
                  <a:pt x="0" y="140208"/>
                </a:moveTo>
                <a:lnTo>
                  <a:pt x="609599" y="140208"/>
                </a:lnTo>
                <a:lnTo>
                  <a:pt x="60959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 txBox="1"/>
          <p:nvPr/>
        </p:nvSpPr>
        <p:spPr>
          <a:xfrm>
            <a:off x="6313678" y="2066670"/>
            <a:ext cx="6350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ста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ц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н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р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7107935" y="1559305"/>
            <a:ext cx="629920" cy="140335"/>
          </a:xfrm>
          <a:custGeom>
            <a:avLst/>
            <a:gdLst/>
            <a:ahLst/>
            <a:cxnLst/>
            <a:rect l="l" t="t" r="r" b="b"/>
            <a:pathLst>
              <a:path w="629920" h="140335">
                <a:moveTo>
                  <a:pt x="0" y="140208"/>
                </a:moveTo>
                <a:lnTo>
                  <a:pt x="629412" y="140208"/>
                </a:lnTo>
                <a:lnTo>
                  <a:pt x="62941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7096506" y="1533271"/>
            <a:ext cx="61785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/>
          <p:nvPr/>
        </p:nvSpPr>
        <p:spPr>
          <a:xfrm>
            <a:off x="7059168" y="1711705"/>
            <a:ext cx="690880" cy="140335"/>
          </a:xfrm>
          <a:custGeom>
            <a:avLst/>
            <a:gdLst/>
            <a:ahLst/>
            <a:cxnLst/>
            <a:rect l="l" t="t" r="r" b="b"/>
            <a:pathLst>
              <a:path w="690879" h="140335">
                <a:moveTo>
                  <a:pt x="0" y="140208"/>
                </a:moveTo>
                <a:lnTo>
                  <a:pt x="690372" y="140208"/>
                </a:lnTo>
                <a:lnTo>
                  <a:pt x="6903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 txBox="1"/>
          <p:nvPr/>
        </p:nvSpPr>
        <p:spPr>
          <a:xfrm>
            <a:off x="7047738" y="1685670"/>
            <a:ext cx="71628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интервецион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/>
          <p:nvPr/>
        </p:nvSpPr>
        <p:spPr>
          <a:xfrm>
            <a:off x="7084314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7104888" y="1864105"/>
            <a:ext cx="215265" cy="140335"/>
          </a:xfrm>
          <a:custGeom>
            <a:avLst/>
            <a:gdLst/>
            <a:ahLst/>
            <a:cxnLst/>
            <a:rect l="l" t="t" r="r" b="b"/>
            <a:pathLst>
              <a:path w="215265" h="140335">
                <a:moveTo>
                  <a:pt x="0" y="140208"/>
                </a:moveTo>
                <a:lnTo>
                  <a:pt x="214883" y="140208"/>
                </a:lnTo>
                <a:lnTo>
                  <a:pt x="214883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7337297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5051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7354823" y="1864105"/>
            <a:ext cx="350520" cy="140335"/>
          </a:xfrm>
          <a:custGeom>
            <a:avLst/>
            <a:gdLst/>
            <a:ahLst/>
            <a:cxnLst/>
            <a:rect l="l" t="t" r="r" b="b"/>
            <a:pathLst>
              <a:path w="350520" h="140335">
                <a:moveTo>
                  <a:pt x="0" y="140208"/>
                </a:moveTo>
                <a:lnTo>
                  <a:pt x="350520" y="140208"/>
                </a:lnTo>
                <a:lnTo>
                  <a:pt x="35052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7725918" y="18641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4114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7052309" y="1838070"/>
            <a:ext cx="7092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-ных</a:t>
            </a:r>
            <a:r>
              <a:rPr sz="1000" spc="-3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вмеша-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7089647" y="2016505"/>
            <a:ext cx="402590" cy="140335"/>
          </a:xfrm>
          <a:custGeom>
            <a:avLst/>
            <a:gdLst/>
            <a:ahLst/>
            <a:cxnLst/>
            <a:rect l="l" t="t" r="r" b="b"/>
            <a:pathLst>
              <a:path w="402590" h="140335">
                <a:moveTo>
                  <a:pt x="0" y="140208"/>
                </a:moveTo>
                <a:lnTo>
                  <a:pt x="402335" y="140208"/>
                </a:lnTo>
                <a:lnTo>
                  <a:pt x="40233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7508747" y="20165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352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7525511" y="2016505"/>
            <a:ext cx="228600" cy="140335"/>
          </a:xfrm>
          <a:custGeom>
            <a:avLst/>
            <a:gdLst/>
            <a:ahLst/>
            <a:cxnLst/>
            <a:rect l="l" t="t" r="r" b="b"/>
            <a:pathLst>
              <a:path w="228600" h="140335">
                <a:moveTo>
                  <a:pt x="0" y="140208"/>
                </a:moveTo>
                <a:lnTo>
                  <a:pt x="228600" y="140208"/>
                </a:lnTo>
                <a:lnTo>
                  <a:pt x="22860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 txBox="1"/>
          <p:nvPr/>
        </p:nvSpPr>
        <p:spPr>
          <a:xfrm>
            <a:off x="7078218" y="1990470"/>
            <a:ext cx="6565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тельств</a:t>
            </a:r>
            <a:r>
              <a:rPr sz="1000" spc="-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под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7117080" y="2168905"/>
            <a:ext cx="608330" cy="140335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 marL="1270">
              <a:lnSpc>
                <a:spcPts val="1090"/>
              </a:lnSpc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контролем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7281671" y="2321305"/>
            <a:ext cx="245745" cy="140335"/>
          </a:xfrm>
          <a:custGeom>
            <a:avLst/>
            <a:gdLst/>
            <a:ahLst/>
            <a:cxnLst/>
            <a:rect l="l" t="t" r="r" b="b"/>
            <a:pathLst>
              <a:path w="245745" h="140335">
                <a:moveTo>
                  <a:pt x="0" y="140208"/>
                </a:moveTo>
                <a:lnTo>
                  <a:pt x="245364" y="140208"/>
                </a:lnTo>
                <a:lnTo>
                  <a:pt x="24536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 txBox="1"/>
          <p:nvPr/>
        </p:nvSpPr>
        <p:spPr>
          <a:xfrm>
            <a:off x="7270242" y="2295220"/>
            <a:ext cx="2711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2201926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 txBox="1"/>
          <p:nvPr/>
        </p:nvSpPr>
        <p:spPr>
          <a:xfrm>
            <a:off x="2157476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/>
          <p:nvPr/>
        </p:nvSpPr>
        <p:spPr>
          <a:xfrm>
            <a:off x="4183507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 txBox="1"/>
          <p:nvPr/>
        </p:nvSpPr>
        <p:spPr>
          <a:xfrm>
            <a:off x="4139565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4803902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 txBox="1"/>
          <p:nvPr/>
        </p:nvSpPr>
        <p:spPr>
          <a:xfrm>
            <a:off x="4759833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5710682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8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5666994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/>
          <p:nvPr/>
        </p:nvSpPr>
        <p:spPr>
          <a:xfrm>
            <a:off x="6630289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 txBox="1"/>
          <p:nvPr/>
        </p:nvSpPr>
        <p:spPr>
          <a:xfrm>
            <a:off x="6586473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7405116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 txBox="1"/>
          <p:nvPr/>
        </p:nvSpPr>
        <p:spPr>
          <a:xfrm>
            <a:off x="7361681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8269605" y="2549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4007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 txBox="1"/>
          <p:nvPr/>
        </p:nvSpPr>
        <p:spPr>
          <a:xfrm>
            <a:off x="8226297" y="2524124"/>
            <a:ext cx="889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/>
          <p:nvPr/>
        </p:nvSpPr>
        <p:spPr>
          <a:xfrm>
            <a:off x="573811" y="2702305"/>
            <a:ext cx="1056640" cy="140335"/>
          </a:xfrm>
          <a:custGeom>
            <a:avLst/>
            <a:gdLst/>
            <a:ahLst/>
            <a:cxnLst/>
            <a:rect l="l" t="t" r="r" b="b"/>
            <a:pathLst>
              <a:path w="1056639" h="140335">
                <a:moveTo>
                  <a:pt x="0" y="140208"/>
                </a:moveTo>
                <a:lnTo>
                  <a:pt x="1056131" y="140208"/>
                </a:lnTo>
                <a:lnTo>
                  <a:pt x="105613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 txBox="1"/>
          <p:nvPr/>
        </p:nvSpPr>
        <p:spPr>
          <a:xfrm>
            <a:off x="561238" y="2676524"/>
            <a:ext cx="10820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мягких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тканей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4119498" y="27023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 txBox="1"/>
          <p:nvPr/>
        </p:nvSpPr>
        <p:spPr>
          <a:xfrm>
            <a:off x="4107560" y="2676524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573811" y="2854705"/>
            <a:ext cx="189230" cy="140335"/>
          </a:xfrm>
          <a:custGeom>
            <a:avLst/>
            <a:gdLst/>
            <a:ahLst/>
            <a:cxnLst/>
            <a:rect l="l" t="t" r="r" b="b"/>
            <a:pathLst>
              <a:path w="189229" h="140335">
                <a:moveTo>
                  <a:pt x="0" y="140208"/>
                </a:moveTo>
                <a:lnTo>
                  <a:pt x="188976" y="140208"/>
                </a:lnTo>
                <a:lnTo>
                  <a:pt x="18897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762787" y="2854705"/>
            <a:ext cx="1287780" cy="140335"/>
          </a:xfrm>
          <a:custGeom>
            <a:avLst/>
            <a:gdLst/>
            <a:ahLst/>
            <a:cxnLst/>
            <a:rect l="l" t="t" r="r" b="b"/>
            <a:pathLst>
              <a:path w="1287780" h="140335">
                <a:moveTo>
                  <a:pt x="0" y="140208"/>
                </a:moveTo>
                <a:lnTo>
                  <a:pt x="1287780" y="140208"/>
                </a:lnTo>
                <a:lnTo>
                  <a:pt x="128778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2050542" y="2854705"/>
            <a:ext cx="654050" cy="140335"/>
          </a:xfrm>
          <a:custGeom>
            <a:avLst/>
            <a:gdLst/>
            <a:ahLst/>
            <a:cxnLst/>
            <a:rect l="l" t="t" r="r" b="b"/>
            <a:pathLst>
              <a:path w="654050" h="140335">
                <a:moveTo>
                  <a:pt x="0" y="140208"/>
                </a:moveTo>
                <a:lnTo>
                  <a:pt x="653795" y="140208"/>
                </a:lnTo>
                <a:lnTo>
                  <a:pt x="65379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/>
          <p:nvPr/>
        </p:nvSpPr>
        <p:spPr>
          <a:xfrm>
            <a:off x="750214" y="2828924"/>
            <a:ext cx="1967864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поверхностных</a:t>
            </a:r>
            <a:r>
              <a:rPr sz="1000" spc="4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лимфоузлов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4070730" y="2854705"/>
            <a:ext cx="224154" cy="140335"/>
          </a:xfrm>
          <a:custGeom>
            <a:avLst/>
            <a:gdLst/>
            <a:ahLst/>
            <a:cxnLst/>
            <a:rect l="l" t="t" r="r" b="b"/>
            <a:pathLst>
              <a:path w="224154" h="140335">
                <a:moveTo>
                  <a:pt x="0" y="140208"/>
                </a:moveTo>
                <a:lnTo>
                  <a:pt x="224027" y="140208"/>
                </a:lnTo>
                <a:lnTo>
                  <a:pt x="2240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 txBox="1"/>
          <p:nvPr/>
        </p:nvSpPr>
        <p:spPr>
          <a:xfrm>
            <a:off x="4058792" y="2828924"/>
            <a:ext cx="2482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11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573811" y="3007105"/>
            <a:ext cx="1163320" cy="140335"/>
          </a:xfrm>
          <a:custGeom>
            <a:avLst/>
            <a:gdLst/>
            <a:ahLst/>
            <a:cxnLst/>
            <a:rect l="l" t="t" r="r" b="b"/>
            <a:pathLst>
              <a:path w="1163320" h="140335">
                <a:moveTo>
                  <a:pt x="0" y="140208"/>
                </a:moveTo>
                <a:lnTo>
                  <a:pt x="1162812" y="140208"/>
                </a:lnTo>
                <a:lnTo>
                  <a:pt x="116281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561238" y="2981324"/>
            <a:ext cx="11868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головного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мозга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/>
          <p:nvPr/>
        </p:nvSpPr>
        <p:spPr>
          <a:xfrm>
            <a:off x="4119498" y="30071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 txBox="1"/>
          <p:nvPr/>
        </p:nvSpPr>
        <p:spPr>
          <a:xfrm>
            <a:off x="4107560" y="2981324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7359395" y="30071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 txBox="1"/>
          <p:nvPr/>
        </p:nvSpPr>
        <p:spPr>
          <a:xfrm>
            <a:off x="7347966" y="2981324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/>
          <p:nvPr/>
        </p:nvSpPr>
        <p:spPr>
          <a:xfrm>
            <a:off x="8223884" y="30071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 txBox="1"/>
          <p:nvPr/>
        </p:nvSpPr>
        <p:spPr>
          <a:xfrm>
            <a:off x="8212581" y="2981324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/>
          <p:nvPr/>
        </p:nvSpPr>
        <p:spPr>
          <a:xfrm>
            <a:off x="573811" y="3159505"/>
            <a:ext cx="157480" cy="140335"/>
          </a:xfrm>
          <a:custGeom>
            <a:avLst/>
            <a:gdLst/>
            <a:ahLst/>
            <a:cxnLst/>
            <a:rect l="l" t="t" r="r" b="b"/>
            <a:pathLst>
              <a:path w="157479" h="140335">
                <a:moveTo>
                  <a:pt x="0" y="140208"/>
                </a:moveTo>
                <a:lnTo>
                  <a:pt x="156972" y="140208"/>
                </a:lnTo>
                <a:lnTo>
                  <a:pt x="15697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30783" y="3159505"/>
            <a:ext cx="417830" cy="140335"/>
          </a:xfrm>
          <a:custGeom>
            <a:avLst/>
            <a:gdLst/>
            <a:ahLst/>
            <a:cxnLst/>
            <a:rect l="l" t="t" r="r" b="b"/>
            <a:pathLst>
              <a:path w="417830" h="140335">
                <a:moveTo>
                  <a:pt x="0" y="140208"/>
                </a:moveTo>
                <a:lnTo>
                  <a:pt x="417575" y="140208"/>
                </a:lnTo>
                <a:lnTo>
                  <a:pt x="41757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1148359" y="3159505"/>
            <a:ext cx="1071880" cy="140335"/>
          </a:xfrm>
          <a:custGeom>
            <a:avLst/>
            <a:gdLst/>
            <a:ahLst/>
            <a:cxnLst/>
            <a:rect l="l" t="t" r="r" b="b"/>
            <a:pathLst>
              <a:path w="1071880" h="140335">
                <a:moveTo>
                  <a:pt x="0" y="140208"/>
                </a:moveTo>
                <a:lnTo>
                  <a:pt x="1071371" y="140208"/>
                </a:lnTo>
                <a:lnTo>
                  <a:pt x="107137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 txBox="1"/>
          <p:nvPr/>
        </p:nvSpPr>
        <p:spPr>
          <a:xfrm>
            <a:off x="718210" y="3133724"/>
            <a:ext cx="15138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из них: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эхоэнцефалография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6" name="object 136"/>
          <p:cNvSpPr/>
          <p:nvPr/>
        </p:nvSpPr>
        <p:spPr>
          <a:xfrm>
            <a:off x="4070730" y="3159505"/>
            <a:ext cx="224154" cy="140335"/>
          </a:xfrm>
          <a:custGeom>
            <a:avLst/>
            <a:gdLst/>
            <a:ahLst/>
            <a:cxnLst/>
            <a:rect l="l" t="t" r="r" b="b"/>
            <a:pathLst>
              <a:path w="224154" h="140335">
                <a:moveTo>
                  <a:pt x="0" y="140208"/>
                </a:moveTo>
                <a:lnTo>
                  <a:pt x="224027" y="140208"/>
                </a:lnTo>
                <a:lnTo>
                  <a:pt x="2240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 txBox="1"/>
          <p:nvPr/>
        </p:nvSpPr>
        <p:spPr>
          <a:xfrm>
            <a:off x="4058792" y="3133724"/>
            <a:ext cx="2482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/>
          <p:nvPr/>
        </p:nvSpPr>
        <p:spPr>
          <a:xfrm>
            <a:off x="7359395" y="31595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 txBox="1"/>
          <p:nvPr/>
        </p:nvSpPr>
        <p:spPr>
          <a:xfrm>
            <a:off x="7347966" y="3133724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8223884" y="31595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 txBox="1"/>
          <p:nvPr/>
        </p:nvSpPr>
        <p:spPr>
          <a:xfrm>
            <a:off x="8212581" y="3133724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573811" y="3311905"/>
            <a:ext cx="570230" cy="140335"/>
          </a:xfrm>
          <a:custGeom>
            <a:avLst/>
            <a:gdLst/>
            <a:ahLst/>
            <a:cxnLst/>
            <a:rect l="l" t="t" r="r" b="b"/>
            <a:pathLst>
              <a:path w="570230" h="140335">
                <a:moveTo>
                  <a:pt x="0" y="140208"/>
                </a:moveTo>
                <a:lnTo>
                  <a:pt x="569976" y="140208"/>
                </a:lnTo>
                <a:lnTo>
                  <a:pt x="56997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1143787" y="3311905"/>
            <a:ext cx="949960" cy="140335"/>
          </a:xfrm>
          <a:custGeom>
            <a:avLst/>
            <a:gdLst/>
            <a:ahLst/>
            <a:cxnLst/>
            <a:rect l="l" t="t" r="r" b="b"/>
            <a:pathLst>
              <a:path w="949960" h="140335">
                <a:moveTo>
                  <a:pt x="0" y="140208"/>
                </a:moveTo>
                <a:lnTo>
                  <a:pt x="949452" y="140208"/>
                </a:lnTo>
                <a:lnTo>
                  <a:pt x="94945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2112264" y="3311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2131314" y="3311905"/>
            <a:ext cx="841375" cy="140335"/>
          </a:xfrm>
          <a:custGeom>
            <a:avLst/>
            <a:gdLst/>
            <a:ahLst/>
            <a:cxnLst/>
            <a:rect l="l" t="t" r="r" b="b"/>
            <a:pathLst>
              <a:path w="841375" h="140335">
                <a:moveTo>
                  <a:pt x="0" y="140208"/>
                </a:moveTo>
                <a:lnTo>
                  <a:pt x="841248" y="140208"/>
                </a:lnTo>
                <a:lnTo>
                  <a:pt x="84124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 txBox="1"/>
          <p:nvPr/>
        </p:nvSpPr>
        <p:spPr>
          <a:xfrm>
            <a:off x="1131214" y="3286125"/>
            <a:ext cx="18542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нейросонография детям до 1</a:t>
            </a:r>
            <a:r>
              <a:rPr sz="1000" spc="5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года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7" name="object 147"/>
          <p:cNvSpPr/>
          <p:nvPr/>
        </p:nvSpPr>
        <p:spPr>
          <a:xfrm>
            <a:off x="4070730" y="3311905"/>
            <a:ext cx="224154" cy="140335"/>
          </a:xfrm>
          <a:custGeom>
            <a:avLst/>
            <a:gdLst/>
            <a:ahLst/>
            <a:cxnLst/>
            <a:rect l="l" t="t" r="r" b="b"/>
            <a:pathLst>
              <a:path w="224154" h="140335">
                <a:moveTo>
                  <a:pt x="0" y="140208"/>
                </a:moveTo>
                <a:lnTo>
                  <a:pt x="224027" y="140208"/>
                </a:lnTo>
                <a:lnTo>
                  <a:pt x="224027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 txBox="1"/>
          <p:nvPr/>
        </p:nvSpPr>
        <p:spPr>
          <a:xfrm>
            <a:off x="4058792" y="3286125"/>
            <a:ext cx="2482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12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.2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/>
          <p:nvPr/>
        </p:nvSpPr>
        <p:spPr>
          <a:xfrm>
            <a:off x="7359395" y="33119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 txBox="1"/>
          <p:nvPr/>
        </p:nvSpPr>
        <p:spPr>
          <a:xfrm>
            <a:off x="7347966" y="32861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1" name="object 151"/>
          <p:cNvSpPr/>
          <p:nvPr/>
        </p:nvSpPr>
        <p:spPr>
          <a:xfrm>
            <a:off x="8223884" y="33119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 txBox="1"/>
          <p:nvPr/>
        </p:nvSpPr>
        <p:spPr>
          <a:xfrm>
            <a:off x="8212581" y="32861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/>
          <p:nvPr/>
        </p:nvSpPr>
        <p:spPr>
          <a:xfrm>
            <a:off x="573811" y="3464305"/>
            <a:ext cx="553720" cy="140335"/>
          </a:xfrm>
          <a:custGeom>
            <a:avLst/>
            <a:gdLst/>
            <a:ahLst/>
            <a:cxnLst/>
            <a:rect l="l" t="t" r="r" b="b"/>
            <a:pathLst>
              <a:path w="553719" h="140335">
                <a:moveTo>
                  <a:pt x="0" y="140208"/>
                </a:moveTo>
                <a:lnTo>
                  <a:pt x="553212" y="140208"/>
                </a:lnTo>
                <a:lnTo>
                  <a:pt x="553212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 txBox="1"/>
          <p:nvPr/>
        </p:nvSpPr>
        <p:spPr>
          <a:xfrm>
            <a:off x="561238" y="3438525"/>
            <a:ext cx="57848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</a:t>
            </a:r>
            <a:r>
              <a:rPr sz="1000" spc="-7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глаза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4119498" y="34643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 txBox="1"/>
          <p:nvPr/>
        </p:nvSpPr>
        <p:spPr>
          <a:xfrm>
            <a:off x="4107560" y="343852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13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/>
          <p:nvPr/>
        </p:nvSpPr>
        <p:spPr>
          <a:xfrm>
            <a:off x="7359395" y="34643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 txBox="1"/>
          <p:nvPr/>
        </p:nvSpPr>
        <p:spPr>
          <a:xfrm>
            <a:off x="7347966" y="34385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/>
          <p:nvPr/>
        </p:nvSpPr>
        <p:spPr>
          <a:xfrm>
            <a:off x="8223884" y="34643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 txBox="1"/>
          <p:nvPr/>
        </p:nvSpPr>
        <p:spPr>
          <a:xfrm>
            <a:off x="8212581" y="343852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1" name="object 161"/>
          <p:cNvSpPr/>
          <p:nvPr/>
        </p:nvSpPr>
        <p:spPr>
          <a:xfrm>
            <a:off x="573811" y="3616705"/>
            <a:ext cx="3176270" cy="140335"/>
          </a:xfrm>
          <a:custGeom>
            <a:avLst/>
            <a:gdLst/>
            <a:ahLst/>
            <a:cxnLst/>
            <a:rect l="l" t="t" r="r" b="b"/>
            <a:pathLst>
              <a:path w="3176270" h="140335">
                <a:moveTo>
                  <a:pt x="0" y="140208"/>
                </a:moveTo>
                <a:lnTo>
                  <a:pt x="3176016" y="140208"/>
                </a:lnTo>
                <a:lnTo>
                  <a:pt x="31760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 txBox="1"/>
          <p:nvPr/>
        </p:nvSpPr>
        <p:spPr>
          <a:xfrm>
            <a:off x="561238" y="3590925"/>
            <a:ext cx="31629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органов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грудной клетки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(кроме сердца):</a:t>
            </a:r>
            <a:r>
              <a:rPr sz="1000" spc="18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вилочковая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3" name="object 163"/>
          <p:cNvSpPr/>
          <p:nvPr/>
        </p:nvSpPr>
        <p:spPr>
          <a:xfrm>
            <a:off x="573811" y="3769105"/>
            <a:ext cx="2924810" cy="140335"/>
          </a:xfrm>
          <a:custGeom>
            <a:avLst/>
            <a:gdLst/>
            <a:ahLst/>
            <a:cxnLst/>
            <a:rect l="l" t="t" r="r" b="b"/>
            <a:pathLst>
              <a:path w="2924810" h="140335">
                <a:moveTo>
                  <a:pt x="0" y="140208"/>
                </a:moveTo>
                <a:lnTo>
                  <a:pt x="2924555" y="140208"/>
                </a:lnTo>
                <a:lnTo>
                  <a:pt x="292455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 txBox="1"/>
          <p:nvPr/>
        </p:nvSpPr>
        <p:spPr>
          <a:xfrm>
            <a:off x="561238" y="3743401"/>
            <a:ext cx="291084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железа, легкие, плевральная полость,</a:t>
            </a:r>
            <a:r>
              <a:rPr sz="1000" spc="7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внутригрудные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5" name="object 165"/>
          <p:cNvSpPr/>
          <p:nvPr/>
        </p:nvSpPr>
        <p:spPr>
          <a:xfrm>
            <a:off x="573811" y="3921505"/>
            <a:ext cx="615950" cy="140335"/>
          </a:xfrm>
          <a:custGeom>
            <a:avLst/>
            <a:gdLst/>
            <a:ahLst/>
            <a:cxnLst/>
            <a:rect l="l" t="t" r="r" b="b"/>
            <a:pathLst>
              <a:path w="615950" h="140335">
                <a:moveTo>
                  <a:pt x="0" y="140208"/>
                </a:moveTo>
                <a:lnTo>
                  <a:pt x="615696" y="140208"/>
                </a:lnTo>
                <a:lnTo>
                  <a:pt x="61569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 txBox="1"/>
          <p:nvPr/>
        </p:nvSpPr>
        <p:spPr>
          <a:xfrm>
            <a:off x="561238" y="3896105"/>
            <a:ext cx="64135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л</a:t>
            </a:r>
            <a:r>
              <a:rPr sz="1000" spc="-15" dirty="0">
                <a:solidFill>
                  <a:srgbClr val="FF0000"/>
                </a:solidFill>
                <a:latin typeface="Times New Roman"/>
                <a:cs typeface="Times New Roman"/>
              </a:rPr>
              <a:t>и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м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ф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о</a:t>
            </a:r>
            <a:r>
              <a:rPr sz="1000" spc="-25" dirty="0">
                <a:solidFill>
                  <a:srgbClr val="FF0000"/>
                </a:solidFill>
                <a:latin typeface="Times New Roman"/>
                <a:cs typeface="Times New Roman"/>
              </a:rPr>
              <a:t>у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злы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7" name="object 167"/>
          <p:cNvSpPr/>
          <p:nvPr/>
        </p:nvSpPr>
        <p:spPr>
          <a:xfrm>
            <a:off x="4119498" y="37691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 txBox="1"/>
          <p:nvPr/>
        </p:nvSpPr>
        <p:spPr>
          <a:xfrm>
            <a:off x="4107560" y="3743401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14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69" name="object 169"/>
          <p:cNvSpPr/>
          <p:nvPr/>
        </p:nvSpPr>
        <p:spPr>
          <a:xfrm>
            <a:off x="573811" y="4073905"/>
            <a:ext cx="1792605" cy="140335"/>
          </a:xfrm>
          <a:custGeom>
            <a:avLst/>
            <a:gdLst/>
            <a:ahLst/>
            <a:cxnLst/>
            <a:rect l="l" t="t" r="r" b="b"/>
            <a:pathLst>
              <a:path w="1792605" h="140335">
                <a:moveTo>
                  <a:pt x="0" y="140208"/>
                </a:moveTo>
                <a:lnTo>
                  <a:pt x="1792224" y="140208"/>
                </a:lnTo>
                <a:lnTo>
                  <a:pt x="179222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 txBox="1"/>
          <p:nvPr/>
        </p:nvSpPr>
        <p:spPr>
          <a:xfrm>
            <a:off x="561238" y="4048505"/>
            <a:ext cx="18167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</a:t>
            </a:r>
            <a:r>
              <a:rPr sz="1000" spc="-10" dirty="0">
                <a:solidFill>
                  <a:srgbClr val="FF0000"/>
                </a:solidFill>
                <a:latin typeface="Times New Roman"/>
                <a:cs typeface="Times New Roman"/>
              </a:rPr>
              <a:t>наружных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половых</a:t>
            </a:r>
            <a:r>
              <a:rPr sz="1000" spc="3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органов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1" name="object 171"/>
          <p:cNvSpPr/>
          <p:nvPr/>
        </p:nvSpPr>
        <p:spPr>
          <a:xfrm>
            <a:off x="4119498" y="40739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 txBox="1"/>
          <p:nvPr/>
        </p:nvSpPr>
        <p:spPr>
          <a:xfrm>
            <a:off x="4107560" y="40485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15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3" name="object 173"/>
          <p:cNvSpPr/>
          <p:nvPr/>
        </p:nvSpPr>
        <p:spPr>
          <a:xfrm>
            <a:off x="573811" y="4226305"/>
            <a:ext cx="1214755" cy="140335"/>
          </a:xfrm>
          <a:custGeom>
            <a:avLst/>
            <a:gdLst/>
            <a:ahLst/>
            <a:cxnLst/>
            <a:rect l="l" t="t" r="r" b="b"/>
            <a:pathLst>
              <a:path w="1214755" h="140335">
                <a:moveTo>
                  <a:pt x="0" y="140208"/>
                </a:moveTo>
                <a:lnTo>
                  <a:pt x="1214628" y="140208"/>
                </a:lnTo>
                <a:lnTo>
                  <a:pt x="121462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1807464" y="42263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38100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1826514" y="4226305"/>
            <a:ext cx="737870" cy="140335"/>
          </a:xfrm>
          <a:custGeom>
            <a:avLst/>
            <a:gdLst/>
            <a:ahLst/>
            <a:cxnLst/>
            <a:rect l="l" t="t" r="r" b="b"/>
            <a:pathLst>
              <a:path w="737869" h="140335">
                <a:moveTo>
                  <a:pt x="0" y="140208"/>
                </a:moveTo>
                <a:lnTo>
                  <a:pt x="737615" y="140208"/>
                </a:lnTo>
                <a:lnTo>
                  <a:pt x="7376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 txBox="1"/>
          <p:nvPr/>
        </p:nvSpPr>
        <p:spPr>
          <a:xfrm>
            <a:off x="561238" y="4200905"/>
            <a:ext cx="201612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Эндосонографические</a:t>
            </a:r>
            <a:r>
              <a:rPr sz="1000" spc="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7" name="object 177"/>
          <p:cNvSpPr/>
          <p:nvPr/>
        </p:nvSpPr>
        <p:spPr>
          <a:xfrm>
            <a:off x="4119498" y="42263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 txBox="1"/>
          <p:nvPr/>
        </p:nvSpPr>
        <p:spPr>
          <a:xfrm>
            <a:off x="4107560" y="42009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16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/>
          <p:nvPr/>
        </p:nvSpPr>
        <p:spPr>
          <a:xfrm>
            <a:off x="573811" y="4378705"/>
            <a:ext cx="1706880" cy="140335"/>
          </a:xfrm>
          <a:custGeom>
            <a:avLst/>
            <a:gdLst/>
            <a:ahLst/>
            <a:cxnLst/>
            <a:rect l="l" t="t" r="r" b="b"/>
            <a:pathLst>
              <a:path w="1706880" h="140335">
                <a:moveTo>
                  <a:pt x="0" y="140208"/>
                </a:moveTo>
                <a:lnTo>
                  <a:pt x="1706879" y="140208"/>
                </a:lnTo>
                <a:lnTo>
                  <a:pt x="170687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 txBox="1"/>
          <p:nvPr/>
        </p:nvSpPr>
        <p:spPr>
          <a:xfrm>
            <a:off x="561238" y="4353305"/>
            <a:ext cx="17316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Ультразвуковая</a:t>
            </a:r>
            <a:r>
              <a:rPr sz="1000" spc="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денситометрия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/>
          <p:nvPr/>
        </p:nvSpPr>
        <p:spPr>
          <a:xfrm>
            <a:off x="4119498" y="43787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 txBox="1"/>
          <p:nvPr/>
        </p:nvSpPr>
        <p:spPr>
          <a:xfrm>
            <a:off x="4107560" y="43533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17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3" name="object 183"/>
          <p:cNvSpPr/>
          <p:nvPr/>
        </p:nvSpPr>
        <p:spPr>
          <a:xfrm>
            <a:off x="7359395" y="4378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 txBox="1"/>
          <p:nvPr/>
        </p:nvSpPr>
        <p:spPr>
          <a:xfrm>
            <a:off x="7347966" y="4353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/>
          <p:nvPr/>
        </p:nvSpPr>
        <p:spPr>
          <a:xfrm>
            <a:off x="8223884" y="4378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 txBox="1"/>
          <p:nvPr/>
        </p:nvSpPr>
        <p:spPr>
          <a:xfrm>
            <a:off x="8212581" y="4353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7" name="object 187"/>
          <p:cNvSpPr/>
          <p:nvPr/>
        </p:nvSpPr>
        <p:spPr>
          <a:xfrm>
            <a:off x="573811" y="4531105"/>
            <a:ext cx="1894839" cy="140335"/>
          </a:xfrm>
          <a:custGeom>
            <a:avLst/>
            <a:gdLst/>
            <a:ahLst/>
            <a:cxnLst/>
            <a:rect l="l" t="t" r="r" b="b"/>
            <a:pathLst>
              <a:path w="1894839" h="140335">
                <a:moveTo>
                  <a:pt x="0" y="140208"/>
                </a:moveTo>
                <a:lnTo>
                  <a:pt x="1894331" y="140208"/>
                </a:lnTo>
                <a:lnTo>
                  <a:pt x="1894331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 txBox="1"/>
          <p:nvPr/>
        </p:nvSpPr>
        <p:spPr>
          <a:xfrm>
            <a:off x="561238" y="4505705"/>
            <a:ext cx="19189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Интраоперационные</a:t>
            </a:r>
            <a:r>
              <a:rPr sz="1000" spc="1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89" name="object 189"/>
          <p:cNvSpPr/>
          <p:nvPr/>
        </p:nvSpPr>
        <p:spPr>
          <a:xfrm>
            <a:off x="4119498" y="45311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 txBox="1"/>
          <p:nvPr/>
        </p:nvSpPr>
        <p:spPr>
          <a:xfrm>
            <a:off x="4107560" y="45057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18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1" name="object 191"/>
          <p:cNvSpPr/>
          <p:nvPr/>
        </p:nvSpPr>
        <p:spPr>
          <a:xfrm>
            <a:off x="573811" y="4683505"/>
            <a:ext cx="1176655" cy="140335"/>
          </a:xfrm>
          <a:custGeom>
            <a:avLst/>
            <a:gdLst/>
            <a:ahLst/>
            <a:cxnLst/>
            <a:rect l="l" t="t" r="r" b="b"/>
            <a:pathLst>
              <a:path w="1176655" h="140335">
                <a:moveTo>
                  <a:pt x="0" y="140208"/>
                </a:moveTo>
                <a:lnTo>
                  <a:pt x="1176528" y="140208"/>
                </a:lnTo>
                <a:lnTo>
                  <a:pt x="1176528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2" name="object 192"/>
          <p:cNvSpPr txBox="1"/>
          <p:nvPr/>
        </p:nvSpPr>
        <p:spPr>
          <a:xfrm>
            <a:off x="561238" y="4658105"/>
            <a:ext cx="120142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Прочие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исследования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3" name="object 193"/>
          <p:cNvSpPr/>
          <p:nvPr/>
        </p:nvSpPr>
        <p:spPr>
          <a:xfrm>
            <a:off x="4119498" y="46835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 txBox="1"/>
          <p:nvPr/>
        </p:nvSpPr>
        <p:spPr>
          <a:xfrm>
            <a:off x="4107560" y="46581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19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5" name="object 195"/>
          <p:cNvSpPr/>
          <p:nvPr/>
        </p:nvSpPr>
        <p:spPr>
          <a:xfrm>
            <a:off x="533425" y="4835905"/>
            <a:ext cx="0" cy="140335"/>
          </a:xfrm>
          <a:custGeom>
            <a:avLst/>
            <a:gdLst/>
            <a:ahLst/>
            <a:cxnLst/>
            <a:rect l="l" t="t" r="r" b="b"/>
            <a:pathLst>
              <a:path h="140335">
                <a:moveTo>
                  <a:pt x="0" y="0"/>
                </a:moveTo>
                <a:lnTo>
                  <a:pt x="0" y="140208"/>
                </a:lnTo>
              </a:path>
            </a:pathLst>
          </a:custGeom>
          <a:ln w="62484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/>
          <p:nvPr/>
        </p:nvSpPr>
        <p:spPr>
          <a:xfrm>
            <a:off x="564667" y="4835905"/>
            <a:ext cx="2819400" cy="140335"/>
          </a:xfrm>
          <a:custGeom>
            <a:avLst/>
            <a:gdLst/>
            <a:ahLst/>
            <a:cxnLst/>
            <a:rect l="l" t="t" r="r" b="b"/>
            <a:pathLst>
              <a:path w="2819400" h="140335">
                <a:moveTo>
                  <a:pt x="0" y="140208"/>
                </a:moveTo>
                <a:lnTo>
                  <a:pt x="2819400" y="140208"/>
                </a:lnTo>
                <a:lnTo>
                  <a:pt x="281940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7" name="object 197"/>
          <p:cNvSpPr txBox="1"/>
          <p:nvPr/>
        </p:nvSpPr>
        <p:spPr>
          <a:xfrm>
            <a:off x="552094" y="4810505"/>
            <a:ext cx="28047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Из общего числа исследований (стр. </a:t>
            </a: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1)</a:t>
            </a:r>
            <a:r>
              <a:rPr sz="1000" spc="9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выполнено: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198" name="object 198"/>
          <p:cNvSpPr/>
          <p:nvPr/>
        </p:nvSpPr>
        <p:spPr>
          <a:xfrm>
            <a:off x="753643" y="4988305"/>
            <a:ext cx="1804670" cy="140335"/>
          </a:xfrm>
          <a:custGeom>
            <a:avLst/>
            <a:gdLst/>
            <a:ahLst/>
            <a:cxnLst/>
            <a:rect l="l" t="t" r="r" b="b"/>
            <a:pathLst>
              <a:path w="1804670" h="140335">
                <a:moveTo>
                  <a:pt x="0" y="140208"/>
                </a:moveTo>
                <a:lnTo>
                  <a:pt x="1804416" y="140208"/>
                </a:lnTo>
                <a:lnTo>
                  <a:pt x="18044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 txBox="1"/>
          <p:nvPr/>
        </p:nvSpPr>
        <p:spPr>
          <a:xfrm>
            <a:off x="741070" y="4962905"/>
            <a:ext cx="182880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новорожденным и детям до 2</a:t>
            </a:r>
            <a:r>
              <a:rPr sz="10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лет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0" name="object 200"/>
          <p:cNvSpPr/>
          <p:nvPr/>
        </p:nvSpPr>
        <p:spPr>
          <a:xfrm>
            <a:off x="4119498" y="49121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1" name="object 201"/>
          <p:cNvSpPr txBox="1"/>
          <p:nvPr/>
        </p:nvSpPr>
        <p:spPr>
          <a:xfrm>
            <a:off x="4107560" y="48867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20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/>
          <p:nvPr/>
        </p:nvSpPr>
        <p:spPr>
          <a:xfrm>
            <a:off x="502183" y="5140705"/>
            <a:ext cx="253365" cy="140335"/>
          </a:xfrm>
          <a:custGeom>
            <a:avLst/>
            <a:gdLst/>
            <a:ahLst/>
            <a:cxnLst/>
            <a:rect l="l" t="t" r="r" b="b"/>
            <a:pathLst>
              <a:path w="253365" h="140335">
                <a:moveTo>
                  <a:pt x="0" y="140208"/>
                </a:moveTo>
                <a:lnTo>
                  <a:pt x="252984" y="140208"/>
                </a:lnTo>
                <a:lnTo>
                  <a:pt x="2529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3" name="object 203"/>
          <p:cNvSpPr/>
          <p:nvPr/>
        </p:nvSpPr>
        <p:spPr>
          <a:xfrm>
            <a:off x="755167" y="5140705"/>
            <a:ext cx="2261870" cy="140335"/>
          </a:xfrm>
          <a:custGeom>
            <a:avLst/>
            <a:gdLst/>
            <a:ahLst/>
            <a:cxnLst/>
            <a:rect l="l" t="t" r="r" b="b"/>
            <a:pathLst>
              <a:path w="2261870" h="140335">
                <a:moveTo>
                  <a:pt x="0" y="140208"/>
                </a:moveTo>
                <a:lnTo>
                  <a:pt x="2261616" y="140208"/>
                </a:lnTo>
                <a:lnTo>
                  <a:pt x="2261616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4" name="object 204"/>
          <p:cNvSpPr txBox="1"/>
          <p:nvPr/>
        </p:nvSpPr>
        <p:spPr>
          <a:xfrm>
            <a:off x="742594" y="5115305"/>
            <a:ext cx="228409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с внутривенным</a:t>
            </a:r>
            <a:r>
              <a:rPr sz="1000" spc="2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контрастированием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5" name="object 205"/>
          <p:cNvSpPr/>
          <p:nvPr/>
        </p:nvSpPr>
        <p:spPr>
          <a:xfrm>
            <a:off x="4119498" y="51407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 txBox="1"/>
          <p:nvPr/>
        </p:nvSpPr>
        <p:spPr>
          <a:xfrm>
            <a:off x="4107560" y="5115305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21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7359395" y="5140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8" name="object 208"/>
          <p:cNvSpPr txBox="1"/>
          <p:nvPr/>
        </p:nvSpPr>
        <p:spPr>
          <a:xfrm>
            <a:off x="7347966" y="5115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09" name="object 209"/>
          <p:cNvSpPr/>
          <p:nvPr/>
        </p:nvSpPr>
        <p:spPr>
          <a:xfrm>
            <a:off x="8223884" y="5140705"/>
            <a:ext cx="91440" cy="140335"/>
          </a:xfrm>
          <a:custGeom>
            <a:avLst/>
            <a:gdLst/>
            <a:ahLst/>
            <a:cxnLst/>
            <a:rect l="l" t="t" r="r" b="b"/>
            <a:pathLst>
              <a:path w="91440" h="140335">
                <a:moveTo>
                  <a:pt x="0" y="140208"/>
                </a:moveTo>
                <a:lnTo>
                  <a:pt x="91440" y="140208"/>
                </a:lnTo>
                <a:lnTo>
                  <a:pt x="91440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0" name="object 210"/>
          <p:cNvSpPr txBox="1"/>
          <p:nvPr/>
        </p:nvSpPr>
        <p:spPr>
          <a:xfrm>
            <a:off x="8212581" y="5115305"/>
            <a:ext cx="116839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spc="-5" dirty="0">
                <a:solidFill>
                  <a:srgbClr val="FF0000"/>
                </a:solidFill>
                <a:latin typeface="Times New Roman"/>
                <a:cs typeface="Times New Roman"/>
              </a:rPr>
              <a:t>Х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1" name="object 211"/>
          <p:cNvSpPr/>
          <p:nvPr/>
        </p:nvSpPr>
        <p:spPr>
          <a:xfrm>
            <a:off x="502183" y="5293105"/>
            <a:ext cx="253365" cy="140335"/>
          </a:xfrm>
          <a:custGeom>
            <a:avLst/>
            <a:gdLst/>
            <a:ahLst/>
            <a:cxnLst/>
            <a:rect l="l" t="t" r="r" b="b"/>
            <a:pathLst>
              <a:path w="253365" h="140335">
                <a:moveTo>
                  <a:pt x="0" y="140208"/>
                </a:moveTo>
                <a:lnTo>
                  <a:pt x="252984" y="140208"/>
                </a:lnTo>
                <a:lnTo>
                  <a:pt x="25298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755167" y="5293105"/>
            <a:ext cx="365760" cy="140335"/>
          </a:xfrm>
          <a:custGeom>
            <a:avLst/>
            <a:gdLst/>
            <a:ahLst/>
            <a:cxnLst/>
            <a:rect l="l" t="t" r="r" b="b"/>
            <a:pathLst>
              <a:path w="365759" h="140335">
                <a:moveTo>
                  <a:pt x="0" y="140208"/>
                </a:moveTo>
                <a:lnTo>
                  <a:pt x="365759" y="140208"/>
                </a:lnTo>
                <a:lnTo>
                  <a:pt x="365759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1120927" y="5293105"/>
            <a:ext cx="794385" cy="140335"/>
          </a:xfrm>
          <a:custGeom>
            <a:avLst/>
            <a:gdLst/>
            <a:ahLst/>
            <a:cxnLst/>
            <a:rect l="l" t="t" r="r" b="b"/>
            <a:pathLst>
              <a:path w="794385" h="140335">
                <a:moveTo>
                  <a:pt x="0" y="140208"/>
                </a:moveTo>
                <a:lnTo>
                  <a:pt x="794004" y="140208"/>
                </a:lnTo>
                <a:lnTo>
                  <a:pt x="794004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 txBox="1"/>
          <p:nvPr/>
        </p:nvSpPr>
        <p:spPr>
          <a:xfrm>
            <a:off x="742594" y="5267959"/>
            <a:ext cx="11855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УЗИ с</a:t>
            </a:r>
            <a:r>
              <a:rPr sz="1000" spc="-45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1000" spc="-5" dirty="0">
                <a:solidFill>
                  <a:srgbClr val="FF0000"/>
                </a:solidFill>
                <a:latin typeface="Times New Roman"/>
                <a:cs typeface="Times New Roman"/>
              </a:rPr>
              <a:t>эластографией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5" name="object 215"/>
          <p:cNvSpPr/>
          <p:nvPr/>
        </p:nvSpPr>
        <p:spPr>
          <a:xfrm>
            <a:off x="4119498" y="5293105"/>
            <a:ext cx="128270" cy="140335"/>
          </a:xfrm>
          <a:custGeom>
            <a:avLst/>
            <a:gdLst/>
            <a:ahLst/>
            <a:cxnLst/>
            <a:rect l="l" t="t" r="r" b="b"/>
            <a:pathLst>
              <a:path w="128270" h="140335">
                <a:moveTo>
                  <a:pt x="0" y="140208"/>
                </a:moveTo>
                <a:lnTo>
                  <a:pt x="128015" y="140208"/>
                </a:lnTo>
                <a:lnTo>
                  <a:pt x="128015" y="0"/>
                </a:lnTo>
                <a:lnTo>
                  <a:pt x="0" y="0"/>
                </a:lnTo>
                <a:lnTo>
                  <a:pt x="0" y="140208"/>
                </a:lnTo>
                <a:close/>
              </a:path>
            </a:pathLst>
          </a:custGeom>
          <a:solidFill>
            <a:srgbClr val="FF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 txBox="1"/>
          <p:nvPr/>
        </p:nvSpPr>
        <p:spPr>
          <a:xfrm>
            <a:off x="4107560" y="5267959"/>
            <a:ext cx="15367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solidFill>
                  <a:srgbClr val="FF0000"/>
                </a:solidFill>
                <a:latin typeface="Times New Roman"/>
                <a:cs typeface="Times New Roman"/>
              </a:rPr>
              <a:t>22</a:t>
            </a:r>
            <a:endParaRPr sz="1000">
              <a:latin typeface="Times New Roman"/>
              <a:cs typeface="Times New Roman"/>
            </a:endParaRPr>
          </a:p>
        </p:txBody>
      </p:sp>
      <p:sp>
        <p:nvSpPr>
          <p:cNvPr id="217" name="object 217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sp>
        <p:nvSpPr>
          <p:cNvPr id="218" name="Скругленный прямоугольник 12"/>
          <p:cNvSpPr>
            <a:spLocks noChangeArrowheads="1"/>
          </p:cNvSpPr>
          <p:nvPr/>
        </p:nvSpPr>
        <p:spPr bwMode="auto">
          <a:xfrm>
            <a:off x="1240843" y="5614924"/>
            <a:ext cx="5334000" cy="381000"/>
          </a:xfrm>
          <a:prstGeom prst="roundRect">
            <a:avLst>
              <a:gd name="adj" fmla="val 16667"/>
            </a:avLst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Графа 7 должна быть меньше или равна графе 6</a:t>
            </a:r>
          </a:p>
        </p:txBody>
      </p:sp>
      <p:sp>
        <p:nvSpPr>
          <p:cNvPr id="219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4212" y="25654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5287" y="115887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05078" y="179273"/>
            <a:ext cx="7642859" cy="10278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937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1280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800" dirty="0">
              <a:latin typeface="Times New Roman"/>
              <a:cs typeface="Times New Roman"/>
            </a:endParaRPr>
          </a:p>
          <a:p>
            <a:pPr algn="ctr"/>
            <a:r>
              <a:rPr sz="1600" b="1" spc="-15" dirty="0" err="1">
                <a:latin typeface="Times New Roman"/>
                <a:cs typeface="Times New Roman"/>
              </a:rPr>
              <a:t>Таблица</a:t>
            </a:r>
            <a:r>
              <a:rPr sz="1600" b="1" spc="-15" dirty="0">
                <a:latin typeface="Times New Roman"/>
                <a:cs typeface="Times New Roman"/>
              </a:rPr>
              <a:t> </a:t>
            </a:r>
            <a:r>
              <a:rPr sz="1600" b="1" spc="-25" dirty="0" smtClean="0">
                <a:latin typeface="Times New Roman"/>
                <a:cs typeface="Times New Roman"/>
              </a:rPr>
              <a:t>511</a:t>
            </a:r>
            <a:r>
              <a:rPr lang="ru-RU" sz="1600" b="1" spc="-25" dirty="0" smtClean="0">
                <a:latin typeface="Times New Roman"/>
                <a:cs typeface="Times New Roman"/>
              </a:rPr>
              <a:t>9</a:t>
            </a:r>
            <a:r>
              <a:rPr sz="1600" b="1" spc="-25" dirty="0" smtClean="0">
                <a:latin typeface="Times New Roman"/>
                <a:cs typeface="Times New Roman"/>
              </a:rPr>
              <a:t> </a:t>
            </a:r>
            <a:r>
              <a:rPr sz="1600" b="1" spc="-10" dirty="0" smtClean="0">
                <a:latin typeface="Times New Roman"/>
                <a:cs typeface="Times New Roman"/>
              </a:rPr>
              <a:t>«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Магнитно-резонансные томографии</a:t>
            </a:r>
            <a:r>
              <a:rPr sz="1600" b="1" spc="-10" dirty="0" smtClean="0">
                <a:latin typeface="Times New Roman"/>
                <a:cs typeface="Times New Roman"/>
              </a:rPr>
              <a:t>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206671"/>
              </p:ext>
            </p:extLst>
          </p:nvPr>
        </p:nvGraphicFramePr>
        <p:xfrm>
          <a:off x="609600" y="1219200"/>
          <a:ext cx="8153401" cy="4983480"/>
        </p:xfrm>
        <a:graphic>
          <a:graphicData uri="http://schemas.openxmlformats.org/drawingml/2006/table">
            <a:tbl>
              <a:tblPr/>
              <a:tblGrid>
                <a:gridCol w="3536556"/>
                <a:gridCol w="529469"/>
                <a:gridCol w="608463"/>
                <a:gridCol w="1304136"/>
                <a:gridCol w="1267420"/>
                <a:gridCol w="907357"/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Наименование исследований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№</a:t>
                      </a:r>
                      <a:b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</a:b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строки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Всего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из них: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с внутривенным  контрастированием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из гр. 3 выполнено: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32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в подразделениях, оказывающих медицинскую помощь в амбулаторных условиях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в условиях дневного стационара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8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Всего выполнено МРТ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6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в том числе: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сердца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легких и средостения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органов брюшной полости и забрюшинного пространства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органов малого таза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молочной железы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головного мозга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позвоночника и спинного мозга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8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из них: шейного отдела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8.1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             грудного отдела   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8.2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             пояснично-крестцового отдела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8.3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области “голова-шея”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костей, суставов и мягких тканей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сосудов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   прочих органов и систем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9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Интервенционные вмешательства под МРТ – контролем (из стр.1)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43115" marR="4311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4932038" y="2857500"/>
            <a:ext cx="3862309" cy="1579612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Графа 3 больше суммы граф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за счет исследований, выполненных пациентам, получавших медицинскую помощь в стационарных условиях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4932039" y="4700479"/>
            <a:ext cx="3837627" cy="919085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должна быть равна сумме строк со 2 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altLang="ru-RU" sz="16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08464" y="503239"/>
            <a:ext cx="18288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5119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9875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9876" name="Rectangle 605"/>
          <p:cNvSpPr>
            <a:spLocks noChangeArrowheads="1"/>
          </p:cNvSpPr>
          <p:nvPr/>
        </p:nvSpPr>
        <p:spPr bwMode="auto">
          <a:xfrm>
            <a:off x="225936" y="112714"/>
            <a:ext cx="853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8. Магнитно-резонансные томографии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9877" name="Rectangle 453"/>
          <p:cNvSpPr>
            <a:spLocks noChangeArrowheads="1"/>
          </p:cNvSpPr>
          <p:nvPr/>
        </p:nvSpPr>
        <p:spPr bwMode="auto">
          <a:xfrm>
            <a:off x="73536" y="1844824"/>
            <a:ext cx="8839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latin typeface="Times New Roman" pitchFamily="18" charset="0"/>
              </a:rPr>
              <a:t>Магнитно-резонансное исследование может состоять из отдельных процедур, и включать в себя изучение одной или нескольких анатомических областей (органов). Одна процедура представляет собой однократное сканирование одной анатомической области (органа), например, малого таза, головного мозга, грудного отдела позвоночника и др. Сканирование двух и более анатомических областей (органов) учитывается в графах 3-6 как два и более самостоятельных исследования. При использовании внутривенного контрастирования проведенное магнитно-резонансное исследование учитывается в соответствующей строке графы 3 (всего) и в графе 4 (из них с внутривенным контрастированием)</a:t>
            </a:r>
            <a:endParaRPr lang="ru-RU" alt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27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4212" y="25654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1000" y="152400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8200" y="179273"/>
            <a:ext cx="7609737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937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1280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spc="-15" dirty="0" smtClean="0">
              <a:latin typeface="Times New Roman"/>
              <a:cs typeface="Times New Roman"/>
            </a:endParaRPr>
          </a:p>
          <a:p>
            <a:pPr algn="ctr"/>
            <a:r>
              <a:rPr sz="1600" b="1" spc="-15" dirty="0" err="1" smtClean="0">
                <a:latin typeface="Times New Roman"/>
                <a:cs typeface="Times New Roman"/>
              </a:rPr>
              <a:t>Таблица</a:t>
            </a:r>
            <a:r>
              <a:rPr sz="1600" b="1" spc="-15" dirty="0" smtClean="0">
                <a:latin typeface="Times New Roman"/>
                <a:cs typeface="Times New Roman"/>
              </a:rPr>
              <a:t> </a:t>
            </a:r>
            <a:r>
              <a:rPr sz="1600" b="1" spc="-25" dirty="0" smtClean="0">
                <a:latin typeface="Times New Roman"/>
                <a:cs typeface="Times New Roman"/>
              </a:rPr>
              <a:t>51</a:t>
            </a:r>
            <a:r>
              <a:rPr lang="ru-RU" sz="1600" b="1" spc="-25" dirty="0" smtClean="0">
                <a:latin typeface="Times New Roman"/>
                <a:cs typeface="Times New Roman"/>
              </a:rPr>
              <a:t>20</a:t>
            </a:r>
            <a:r>
              <a:rPr sz="1600" b="1" spc="-25" dirty="0" smtClean="0">
                <a:latin typeface="Times New Roman"/>
                <a:cs typeface="Times New Roman"/>
              </a:rPr>
              <a:t> </a:t>
            </a:r>
            <a:r>
              <a:rPr sz="1600" b="1" spc="-10" dirty="0" smtClean="0">
                <a:latin typeface="Times New Roman"/>
                <a:cs typeface="Times New Roman"/>
              </a:rPr>
              <a:t>«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Деятельность лаборатории радиоизотопной диагностики </a:t>
            </a:r>
            <a:r>
              <a:rPr sz="1600" b="1" spc="-10" dirty="0" smtClean="0">
                <a:latin typeface="Times New Roman"/>
                <a:cs typeface="Times New Roman"/>
              </a:rPr>
              <a:t>»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>
              <a:latin typeface="Arial"/>
              <a:cs typeface="Arial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5345535"/>
              </p:ext>
            </p:extLst>
          </p:nvPr>
        </p:nvGraphicFramePr>
        <p:xfrm>
          <a:off x="533400" y="1295400"/>
          <a:ext cx="8305799" cy="4404360"/>
        </p:xfrm>
        <a:graphic>
          <a:graphicData uri="http://schemas.openxmlformats.org/drawingml/2006/table">
            <a:tbl>
              <a:tblPr/>
              <a:tblGrid>
                <a:gridCol w="5867400"/>
                <a:gridCol w="1278637"/>
                <a:gridCol w="1159762"/>
              </a:tblGrid>
              <a:tr h="381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Наименование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№ строки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Всего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Проведено радиологических исследований, всего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из них:  сканирований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радиографий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сцинтиграфических исследований, всего 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из них: остеосцинтиграфий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688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миелосцинтиграфий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гепатосцинтиграфий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c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цинтиграфий  щитовидной железы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сцинтиграфий паращитовидных желез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позитивных сцинтиграфий с туморотропными РФП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сцинтиграфий с </a:t>
                      </a:r>
                      <a:r>
                        <a:rPr lang="en-US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I</a:t>
                      </a: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-123 -  МИБГ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перфузионных сцинтиграфий головного мозга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перфузионных сцинтиграфий легких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сцинтиграфий миокарда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1.3.10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сцинтиграфия лимфатической системы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1.3.11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почек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1.3.12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печени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1.3.13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динамических сцинтиграфий желудка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1.3.14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вентрикулографий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1.3.15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радионуклидных ангиографий, флебографий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1.3.16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головного мозга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1.3.17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исследований миокарда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1.3.18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                                                        прочих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1.3.19</a:t>
                      </a:r>
                      <a:endParaRPr lang="ru-RU" sz="110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684212" y="5589240"/>
            <a:ext cx="5410200" cy="987772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1 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равна 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1.3.19 СТРОГО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4212" y="25654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1000" y="152400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8200" y="179273"/>
            <a:ext cx="7609737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937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1280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spc="-15" dirty="0" smtClean="0">
              <a:latin typeface="Times New Roman"/>
              <a:cs typeface="Times New Roman"/>
            </a:endParaRPr>
          </a:p>
          <a:p>
            <a:pPr algn="r"/>
            <a:r>
              <a:rPr lang="ru-RU" sz="1600" b="1" spc="-15" dirty="0" smtClean="0">
                <a:latin typeface="Times New Roman"/>
                <a:cs typeface="Times New Roman"/>
              </a:rPr>
              <a:t>продолжение</a:t>
            </a:r>
            <a:endParaRPr sz="1600" dirty="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 dirty="0">
              <a:latin typeface="Arial"/>
              <a:cs typeface="Arial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159359"/>
              </p:ext>
            </p:extLst>
          </p:nvPr>
        </p:nvGraphicFramePr>
        <p:xfrm>
          <a:off x="533400" y="1219200"/>
          <a:ext cx="8305799" cy="3097166"/>
        </p:xfrm>
        <a:graphic>
          <a:graphicData uri="http://schemas.openxmlformats.org/drawingml/2006/table">
            <a:tbl>
              <a:tblPr/>
              <a:tblGrid>
                <a:gridCol w="5867400"/>
                <a:gridCol w="1278637"/>
                <a:gridCol w="1159762"/>
              </a:tblGrid>
              <a:tr h="1855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Наименование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№ строки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Всего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7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ОФЭКТ и ОФЭКТ/КТ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из них: головного мозга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эндокринных желёз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лёгких (перфузия,  вентиляция)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миокарда в покое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миокарда с нагрузочными  пробами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05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миокарда  синхронизированного с ЭКГ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2.6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елезёнки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2.7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x-none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ечени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2.8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костной системы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2.9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ПЭТ и ПЭТ/КТ исследований, всего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из них: головного мозга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3.1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90170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Используемые при ПЭТ РФП: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r>
                        <a:rPr lang="en-US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F-FDG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4.1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342">
                <a:tc>
                  <a:txBody>
                    <a:bodyPr/>
                    <a:lstStyle/>
                    <a:p>
                      <a:pPr marL="540385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Times New Roman"/>
                        </a:rPr>
                        <a:t>прочие</a:t>
                      </a:r>
                      <a:endParaRPr lang="ru-RU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/>
                          <a:ea typeface="Times New Roman"/>
                          <a:cs typeface="Arial"/>
                        </a:rPr>
                        <a:t>4.2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41753" marR="417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656421" y="4876800"/>
            <a:ext cx="7620000" cy="135421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(5121)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Код по ОКЕИ: человек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792;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единица 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642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Число процедур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при помощи открытых радионуклидов 1 ______, из них: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2 _____, с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3 ______, с другими РФП  4 ______;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пациентов, пролеченных методами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радионуклидной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терапии  5 ________,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из них: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радиойодтерапии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с йодом-131  6 ______, с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остеотропными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sym typeface="Symbol" pitchFamily="18" charset="2"/>
              </a:rPr>
              <a:t> РФП    7 _______, с другими РФП  8 _______.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6421" y="4437112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Добавлена таблица 5121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179512" y="548680"/>
            <a:ext cx="5410200" cy="987772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2 равна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сумме строк с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2.1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2.9 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(разницу пояснить)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4 равна сумме 4.1 + 4.2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СТРОГО</a:t>
            </a:r>
            <a:endParaRPr lang="ru-RU" altLang="ru-RU" sz="1600" b="1" dirty="0"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0" y="6027887"/>
            <a:ext cx="3048299" cy="830113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1 ≥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7;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≥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8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03356" y="-30730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80000"/>
              </a:lnSpc>
              <a:buFont typeface="Arial" charset="0"/>
              <a:buNone/>
              <a:tabLst>
                <a:tab pos="266700" algn="l"/>
              </a:tabLst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Кабинет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</a:rPr>
              <a:t> имеет оборудование для профессиональной работы и организован как самостоятельная структурная единица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  <a:tabLst>
                <a:tab pos="266700" algn="l"/>
              </a:tabLst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Отдел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</a:rPr>
              <a:t> – это часть организации, ведающая определенным кругом</a:t>
            </a:r>
            <a:r>
              <a:rPr lang="en-US" sz="18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</a:rPr>
              <a:t>вопросов.</a:t>
            </a:r>
            <a:br>
              <a:rPr lang="ru-RU" sz="1800" dirty="0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</a:rPr>
              <a:t>Например, отдел АСУ, плановый отдел, отдел статистики и т.д.  </a:t>
            </a:r>
          </a:p>
        </p:txBody>
      </p:sp>
      <p:graphicFrame>
        <p:nvGraphicFramePr>
          <p:cNvPr id="6" name="Group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507550"/>
              </p:ext>
            </p:extLst>
          </p:nvPr>
        </p:nvGraphicFramePr>
        <p:xfrm>
          <a:off x="1638300" y="1252728"/>
          <a:ext cx="5867400" cy="2176272"/>
        </p:xfrm>
        <a:graphic>
          <a:graphicData uri="http://schemas.openxmlformats.org/drawingml/2006/table">
            <a:tbl>
              <a:tblPr/>
              <a:tblGrid>
                <a:gridCol w="2438400"/>
                <a:gridCol w="3429000"/>
              </a:tblGrid>
              <a:tr h="310896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Штатное расписание Учреждения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должности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должностей (утверждено)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0896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анализа и программирования - 1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заведующий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BFF21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врач-статистик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IT-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специалисты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pPr marL="0" marR="0" lvl="0" indent="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оператор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03648" y="3429367"/>
            <a:ext cx="8458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ru-RU" altLang="ru-RU" sz="1800" dirty="0">
                <a:latin typeface="Times New Roman" pitchFamily="18" charset="0"/>
              </a:rPr>
              <a:t> к нормативным организационно-правовым документам медицинской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организации, определяющим порядок работы структурных подразделений</a:t>
            </a:r>
          </a:p>
          <a:p>
            <a:pPr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(кабинетов,  отделений) относятся: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</a:t>
            </a:r>
            <a:r>
              <a:rPr lang="ru-RU" altLang="ru-RU" sz="1800" dirty="0" smtClean="0">
                <a:latin typeface="Times New Roman" pitchFamily="18" charset="0"/>
              </a:rPr>
              <a:t>- </a:t>
            </a:r>
            <a:r>
              <a:rPr lang="ru-RU" altLang="ru-RU" sz="1800" dirty="0">
                <a:latin typeface="Times New Roman" pitchFamily="18" charset="0"/>
              </a:rPr>
              <a:t>устав;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</a:t>
            </a:r>
            <a:r>
              <a:rPr lang="ru-RU" altLang="ru-RU" sz="1800" dirty="0" smtClean="0">
                <a:latin typeface="Times New Roman" pitchFamily="18" charset="0"/>
              </a:rPr>
              <a:t>- </a:t>
            </a:r>
            <a:r>
              <a:rPr lang="ru-RU" altLang="ru-RU" sz="1800" dirty="0">
                <a:latin typeface="Times New Roman" pitchFamily="18" charset="0"/>
              </a:rPr>
              <a:t>положение об организации структурного подразделения;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- стандарты оснащения;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- штатное расписание;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- должностные инструкции;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- правила внутреннего трудового распорядка и др.;</a:t>
            </a:r>
          </a:p>
          <a:p>
            <a:pPr lvl="1" algn="ctr">
              <a:lnSpc>
                <a:spcPct val="8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800" dirty="0">
                <a:latin typeface="Times New Roman" pitchFamily="18" charset="0"/>
              </a:rPr>
              <a:t>    - </a:t>
            </a:r>
            <a:r>
              <a:rPr lang="ru-RU" altLang="ru-RU" sz="1800" dirty="0" smtClean="0">
                <a:latin typeface="Times New Roman" pitchFamily="18" charset="0"/>
              </a:rPr>
              <a:t>нагрузка персонала утвержденная </a:t>
            </a:r>
            <a:r>
              <a:rPr lang="ru-RU" altLang="ru-RU" sz="1800" dirty="0">
                <a:latin typeface="Times New Roman" pitchFamily="18" charset="0"/>
              </a:rPr>
              <a:t>руководителем </a:t>
            </a:r>
          </a:p>
        </p:txBody>
      </p:sp>
    </p:spTree>
    <p:extLst>
      <p:ext uri="{BB962C8B-B14F-4D97-AF65-F5344CB8AC3E}">
        <p14:creationId xmlns:p14="http://schemas.microsoft.com/office/powerpoint/2010/main" val="116898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514289"/>
            <a:ext cx="17526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5122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0899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00" name="Rectangle 605"/>
          <p:cNvSpPr>
            <a:spLocks noChangeArrowheads="1"/>
          </p:cNvSpPr>
          <p:nvPr/>
        </p:nvSpPr>
        <p:spPr bwMode="auto">
          <a:xfrm>
            <a:off x="152400" y="126811"/>
            <a:ext cx="86868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2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2878" y="1222837"/>
            <a:ext cx="8839200" cy="313932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(5122)</a:t>
            </a:r>
            <a:r>
              <a:rPr lang="ru-RU" dirty="0"/>
              <a:t>                                                                                                                                                                                                              Код по ОКЕИ: человек </a:t>
            </a:r>
            <a:r>
              <a:rPr lang="ru-RU" dirty="0">
                <a:sym typeface="Symbol"/>
              </a:rPr>
              <a:t></a:t>
            </a:r>
            <a:r>
              <a:rPr lang="ru-RU" dirty="0"/>
              <a:t> 792; </a:t>
            </a:r>
            <a:r>
              <a:rPr lang="x-none"/>
              <a:t>единица </a:t>
            </a:r>
            <a:r>
              <a:rPr lang="x-none">
                <a:sym typeface="Symbol"/>
              </a:rPr>
              <a:t></a:t>
            </a:r>
            <a:r>
              <a:rPr lang="x-none"/>
              <a:t> 642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 Число диагностических исследований с применением радиофармацевтических лекарственных препаратов, всего 1 ____________, из них: при злокачественных</a:t>
            </a:r>
          </a:p>
          <a:p>
            <a:r>
              <a:rPr lang="ru-RU" dirty="0"/>
              <a:t>новообразованиях 1.1 _________, при болезнях системы кровообращения 1.2 __________;  </a:t>
            </a:r>
            <a:endParaRPr lang="ru-RU" dirty="0" smtClean="0"/>
          </a:p>
          <a:p>
            <a:r>
              <a:rPr lang="ru-RU" dirty="0" smtClean="0"/>
              <a:t>число </a:t>
            </a:r>
            <a:r>
              <a:rPr lang="ru-RU" dirty="0"/>
              <a:t>лиц, пролеченных с  применением радиофармацевтических лекарственных препаратов  2 _____________ , </a:t>
            </a:r>
            <a:endParaRPr lang="ru-RU" dirty="0" smtClean="0"/>
          </a:p>
          <a:p>
            <a:r>
              <a:rPr lang="ru-RU" dirty="0" smtClean="0"/>
              <a:t>число </a:t>
            </a:r>
            <a:r>
              <a:rPr lang="ru-RU" dirty="0"/>
              <a:t>лиц, пролеченных с применением лучевой терапии 3 </a:t>
            </a:r>
            <a:r>
              <a:rPr lang="ru-RU" dirty="0" smtClean="0"/>
              <a:t>_________;</a:t>
            </a:r>
          </a:p>
          <a:p>
            <a:r>
              <a:rPr lang="ru-RU" dirty="0" smtClean="0"/>
              <a:t>число </a:t>
            </a:r>
            <a:r>
              <a:rPr lang="ru-RU" dirty="0"/>
              <a:t>проведенных курсов лечения, всего 4 ___________.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12160" y="4362158"/>
            <a:ext cx="3240360" cy="136815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Сверить данные с таблицами</a:t>
            </a:r>
          </a:p>
          <a:p>
            <a:pPr algn="ctr"/>
            <a:r>
              <a:rPr lang="ru-RU" sz="2400" b="1" dirty="0" smtClean="0"/>
              <a:t>4201 и 5120</a:t>
            </a:r>
            <a:endParaRPr lang="ru-RU" sz="2400" b="1" dirty="0"/>
          </a:p>
        </p:txBody>
      </p:sp>
      <p:sp>
        <p:nvSpPr>
          <p:cNvPr id="10" name="Rectangle 453"/>
          <p:cNvSpPr txBox="1">
            <a:spLocks noChangeArrowheads="1"/>
          </p:cNvSpPr>
          <p:nvPr/>
        </p:nvSpPr>
        <p:spPr bwMode="auto">
          <a:xfrm>
            <a:off x="-108520" y="4653136"/>
            <a:ext cx="3048299" cy="830113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5121 </a:t>
            </a:r>
            <a:r>
              <a:rPr lang="ru-RU" altLang="ru-RU" sz="1600" b="1" dirty="0" err="1" smtClean="0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 5 и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5122 </a:t>
            </a:r>
            <a:r>
              <a:rPr lang="ru-RU" altLang="ru-RU" sz="1600" b="1" dirty="0" err="1">
                <a:latin typeface="Times New Roman" pitchFamily="18" charset="0"/>
                <a:cs typeface="Times New Roman" pitchFamily="18" charset="0"/>
              </a:rPr>
              <a:t>гр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Сравнить, разницу пояснить</a:t>
            </a:r>
          </a:p>
        </p:txBody>
      </p:sp>
    </p:spTree>
    <p:extLst>
      <p:ext uri="{BB962C8B-B14F-4D97-AF65-F5344CB8AC3E}">
        <p14:creationId xmlns:p14="http://schemas.microsoft.com/office/powerpoint/2010/main" val="152655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4062" t="20625" r="12109" b="45625"/>
          <a:stretch>
            <a:fillRect/>
          </a:stretch>
        </p:blipFill>
        <p:spPr bwMode="auto">
          <a:xfrm>
            <a:off x="0" y="1643050"/>
            <a:ext cx="900118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73381" y="512765"/>
            <a:ext cx="17526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5124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1923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24" name="Rectangle 108"/>
          <p:cNvSpPr>
            <a:spLocks noChangeArrowheads="1"/>
          </p:cNvSpPr>
          <p:nvPr/>
        </p:nvSpPr>
        <p:spPr bwMode="auto">
          <a:xfrm>
            <a:off x="381001" y="1522384"/>
            <a:ext cx="60351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>
                <a:latin typeface="Times New Roman" pitchFamily="18" charset="0"/>
              </a:rPr>
              <a:t>Число проведенных ЭКГ исследований 1._________  </a:t>
            </a:r>
          </a:p>
        </p:txBody>
      </p:sp>
      <p:sp>
        <p:nvSpPr>
          <p:cNvPr id="81925" name="Rectangle 453"/>
          <p:cNvSpPr txBox="1">
            <a:spLocks noChangeArrowheads="1"/>
          </p:cNvSpPr>
          <p:nvPr/>
        </p:nvSpPr>
        <p:spPr bwMode="auto">
          <a:xfrm>
            <a:off x="1371600" y="2514600"/>
            <a:ext cx="6781800" cy="9906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Times New Roman" pitchFamily="18" charset="0"/>
                <a:cs typeface="Times New Roman" pitchFamily="18" charset="0"/>
              </a:rPr>
              <a:t>Должно быть равно сведениям, указанным в таблице 5402 </a:t>
            </a:r>
            <a:r>
              <a:rPr lang="ru-RU" altLang="ru-RU" sz="1800" b="1" dirty="0">
                <a:latin typeface="Times New Roman" pitchFamily="18" charset="0"/>
              </a:rPr>
              <a:t>  «Методы функциональной диагностики» в строке 3 графе 3</a:t>
            </a:r>
          </a:p>
        </p:txBody>
      </p:sp>
      <p:sp>
        <p:nvSpPr>
          <p:cNvPr id="81926" name="Прямоугольник 1"/>
          <p:cNvSpPr>
            <a:spLocks noChangeArrowheads="1"/>
          </p:cNvSpPr>
          <p:nvPr/>
        </p:nvSpPr>
        <p:spPr bwMode="auto">
          <a:xfrm>
            <a:off x="723900" y="117475"/>
            <a:ext cx="7696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11. Деятельность дистанционно-диагностических кабинетов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161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84212" y="25654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1000" y="152400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8200" y="179273"/>
            <a:ext cx="7609737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937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1280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spc="-15" dirty="0" smtClean="0"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447800"/>
            <a:ext cx="8077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Добавлены дополнительные графы в таблицы 5117, 5126, 5302,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которых из общего числа аппаратов и оборудования со сроком эксплуатации свыше 10 (7) лет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указывается число аппаратов и оборудования  в подразделениях, оказывающих медицинскую помощь в амбулаторных условиях </a:t>
            </a:r>
          </a:p>
        </p:txBody>
      </p:sp>
      <p:sp>
        <p:nvSpPr>
          <p:cNvPr id="6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 dirty="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84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115889"/>
            <a:ext cx="8229600" cy="431800"/>
          </a:xfrm>
        </p:spPr>
        <p:txBody>
          <a:bodyPr/>
          <a:lstStyle/>
          <a:p>
            <a:pPr marL="838200" indent="-838200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Деятельность эндоскопических отделений (кабинетов)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36539" y="507368"/>
            <a:ext cx="1887189" cy="431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Таблица</a:t>
            </a:r>
            <a:r>
              <a:rPr lang="en-US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5125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graphicFrame>
        <p:nvGraphicFramePr>
          <p:cNvPr id="7" name="Объект 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32221909"/>
              </p:ext>
            </p:extLst>
          </p:nvPr>
        </p:nvGraphicFramePr>
        <p:xfrm>
          <a:off x="415927" y="1030289"/>
          <a:ext cx="8728075" cy="5727705"/>
        </p:xfrm>
        <a:graphic>
          <a:graphicData uri="http://schemas.openxmlformats.org/drawingml/2006/table">
            <a:tbl>
              <a:tblPr/>
              <a:tblGrid>
                <a:gridCol w="2238375"/>
                <a:gridCol w="373063"/>
                <a:gridCol w="500062"/>
                <a:gridCol w="1084263"/>
                <a:gridCol w="661987"/>
                <a:gridCol w="661988"/>
                <a:gridCol w="739775"/>
                <a:gridCol w="739775"/>
                <a:gridCol w="904875"/>
                <a:gridCol w="823912"/>
              </a:tblGrid>
              <a:tr h="4206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 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47792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эзофагогастро-дуоденоскопий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колоно-скопий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бронхо-скопий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ректосигмо-идоскопий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интести-носкопий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видео-капсульных исследований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прочих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Эндоскопические лечебные манипуляции – всего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74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</a:t>
                      </a:r>
                    </a:p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амбулаторных условиях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условиях  ДС </a:t>
                      </a:r>
                    </a:p>
                  </a:txBody>
                  <a:tcPr marL="42596" marR="42596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выполненных под анестезией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5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доброкачественных </a:t>
                      </a:r>
                    </a:p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новообразований 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1874">
                <a:tc>
                  <a:txBody>
                    <a:bodyPr/>
                    <a:lstStyle/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  <a:p>
                      <a:pPr marL="107950" marR="0" lvl="0" indent="714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диссекцией в подслизистом слое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удаление инородных тел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балонная дилатация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28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стентирование 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95">
                <a:tc>
                  <a:txBody>
                    <a:bodyPr/>
                    <a:lstStyle/>
                    <a:p>
                      <a:pPr marL="107950" marR="0" lvl="0" indent="-17463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остановка кровотечений, всего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58">
                <a:tc>
                  <a:txBody>
                    <a:bodyPr/>
                    <a:lstStyle/>
                    <a:p>
                      <a:pPr marL="10795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по экстренным показаниям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16.1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70">
                <a:tc>
                  <a:txBody>
                    <a:bodyPr/>
                    <a:lstStyle/>
                    <a:p>
                      <a:pPr marL="0" marR="0" lvl="0" indent="8890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с применением клипс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16.2</a:t>
                      </a:r>
                    </a:p>
                  </a:txBody>
                  <a:tcPr marL="42596" marR="4259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596" marR="42596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3205163" y="2636838"/>
            <a:ext cx="5410200" cy="576262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8</a:t>
            </a:r>
            <a:r>
              <a:rPr lang="en-US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больше или равна сумме строк 9 и 10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3581400" y="3505202"/>
            <a:ext cx="3654425" cy="141446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cs typeface="Times New Roman" panose="02020603050405020304" pitchFamily="18" charset="0"/>
              </a:rPr>
              <a:t>К графе </a:t>
            </a:r>
            <a:r>
              <a:rPr lang="ru-RU" altLang="ru-RU" sz="1600" b="1" dirty="0">
                <a:cs typeface="Times New Roman" panose="02020603050405020304" pitchFamily="18" charset="0"/>
              </a:rPr>
              <a:t>10 (прочие) можно отнести: лапароскопии, цистоскопии, ларингоскопии, уретроскопии, </a:t>
            </a:r>
            <a:r>
              <a:rPr lang="ru-RU" altLang="ru-RU" sz="1600" b="1" dirty="0" err="1">
                <a:cs typeface="Times New Roman" panose="02020603050405020304" pitchFamily="18" charset="0"/>
              </a:rPr>
              <a:t>гистероскопии</a:t>
            </a:r>
            <a:r>
              <a:rPr lang="ru-RU" altLang="ru-RU" sz="1600" b="1" dirty="0">
                <a:cs typeface="Times New Roman" panose="02020603050405020304" pitchFamily="18" charset="0"/>
              </a:rPr>
              <a:t> и т.д.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657600" y="5257800"/>
            <a:ext cx="1828800" cy="1447800"/>
          </a:xfrm>
          <a:prstGeom prst="wedgeRoundRectCallout">
            <a:avLst>
              <a:gd name="adj1" fmla="val 133439"/>
              <a:gd name="adj2" fmla="val 23619"/>
              <a:gd name="adj3" fmla="val 16667"/>
            </a:avLst>
          </a:prstGeom>
          <a:solidFill>
            <a:srgbClr val="5BFF21">
              <a:alpha val="8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</p:spTree>
    <p:extLst>
      <p:ext uri="{BB962C8B-B14F-4D97-AF65-F5344CB8AC3E}">
        <p14:creationId xmlns:p14="http://schemas.microsoft.com/office/powerpoint/2010/main" val="342981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684212" y="2565400"/>
            <a:ext cx="1905" cy="3225800"/>
          </a:xfrm>
          <a:custGeom>
            <a:avLst/>
            <a:gdLst/>
            <a:ahLst/>
            <a:cxnLst/>
            <a:rect l="l" t="t" r="r" b="b"/>
            <a:pathLst>
              <a:path w="1904" h="3225800">
                <a:moveTo>
                  <a:pt x="1587" y="0"/>
                </a:moveTo>
                <a:lnTo>
                  <a:pt x="0" y="32258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81000" y="152400"/>
            <a:ext cx="8374380" cy="649605"/>
          </a:xfrm>
          <a:custGeom>
            <a:avLst/>
            <a:gdLst/>
            <a:ahLst/>
            <a:cxnLst/>
            <a:rect l="l" t="t" r="r" b="b"/>
            <a:pathLst>
              <a:path w="8374380" h="649605">
                <a:moveTo>
                  <a:pt x="0" y="649287"/>
                </a:moveTo>
                <a:lnTo>
                  <a:pt x="8373999" y="649287"/>
                </a:lnTo>
                <a:lnTo>
                  <a:pt x="8373999" y="0"/>
                </a:lnTo>
                <a:lnTo>
                  <a:pt x="0" y="0"/>
                </a:lnTo>
                <a:lnTo>
                  <a:pt x="0" y="649287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38200" y="179273"/>
            <a:ext cx="7609737" cy="75084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7937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ИЗМЕНЕНИЯ,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ВНОСИМЫЕ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</a:t>
            </a:r>
            <a:r>
              <a:rPr sz="1600" b="1" spc="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1280" algn="ctr">
              <a:lnSpc>
                <a:spcPct val="100000"/>
              </a:lnSpc>
              <a:tabLst>
                <a:tab pos="2216785" algn="l"/>
              </a:tabLst>
            </a:pPr>
            <a:r>
              <a:rPr sz="1600" b="1" spc="-2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СТАТИСТИЧЕСКОГО	</a:t>
            </a:r>
            <a:r>
              <a:rPr sz="1600" b="1" spc="-2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sz="1600" b="1" spc="-5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</a:t>
            </a:r>
            <a:r>
              <a:rPr sz="1600" b="1" spc="7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endParaRPr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b="1" spc="-15" dirty="0" smtClean="0">
              <a:latin typeface="Times New Roman"/>
              <a:cs typeface="Times New Roman"/>
            </a:endParaRPr>
          </a:p>
        </p:txBody>
      </p:sp>
      <p:sp>
        <p:nvSpPr>
          <p:cNvPr id="6" name="object 2"/>
          <p:cNvSpPr/>
          <p:nvPr/>
        </p:nvSpPr>
        <p:spPr>
          <a:xfrm>
            <a:off x="6715125" y="6215062"/>
            <a:ext cx="1428750" cy="142875"/>
          </a:xfrm>
          <a:custGeom>
            <a:avLst/>
            <a:gdLst/>
            <a:ahLst/>
            <a:cxnLst/>
            <a:rect l="l" t="t" r="r" b="b"/>
            <a:pathLst>
              <a:path w="1428750" h="142875">
                <a:moveTo>
                  <a:pt x="0" y="142875"/>
                </a:moveTo>
                <a:lnTo>
                  <a:pt x="1428750" y="142875"/>
                </a:lnTo>
                <a:lnTo>
                  <a:pt x="1428750" y="0"/>
                </a:lnTo>
                <a:lnTo>
                  <a:pt x="0" y="0"/>
                </a:lnTo>
                <a:lnTo>
                  <a:pt x="0" y="142875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/>
          <p:cNvSpPr txBox="1"/>
          <p:nvPr/>
        </p:nvSpPr>
        <p:spPr>
          <a:xfrm>
            <a:off x="6727952" y="6357088"/>
            <a:ext cx="1496060" cy="267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985"/>
              </a:lnSpc>
            </a:pPr>
            <a:r>
              <a:rPr sz="1700" spc="-5" dirty="0">
                <a:solidFill>
                  <a:srgbClr val="7E7E7E"/>
                </a:solidFill>
                <a:latin typeface="Arial"/>
                <a:cs typeface="Arial"/>
              </a:rPr>
              <a:t>РОССИЯ</a:t>
            </a:r>
            <a:r>
              <a:rPr sz="1700" spc="-10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700" dirty="0">
                <a:solidFill>
                  <a:srgbClr val="7E7E7E"/>
                </a:solidFill>
                <a:latin typeface="Arial"/>
                <a:cs typeface="Arial"/>
              </a:rPr>
              <a:t>2019</a:t>
            </a:r>
            <a:endParaRPr sz="1700" dirty="0">
              <a:latin typeface="Arial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43" y="1702966"/>
            <a:ext cx="8624913" cy="2517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901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86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4213" y="0"/>
            <a:ext cx="8229600" cy="452438"/>
          </a:xfrm>
        </p:spPr>
        <p:txBody>
          <a:bodyPr/>
          <a:lstStyle/>
          <a:p>
            <a:pPr marL="838200" indent="-838200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Аппараты и оборудование эндоскопических отделений (кабинетов)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23852" y="549275"/>
            <a:ext cx="1584325" cy="265114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838200" indent="-838200" algn="ctr">
              <a:defRPr/>
            </a:pPr>
            <a:r>
              <a:rPr lang="ru-RU" sz="18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Arial" charset="0"/>
              </a:rPr>
              <a:t>Таблица 5126</a:t>
            </a:r>
            <a:endParaRPr lang="ru-RU" sz="1800" b="1" dirty="0">
              <a:solidFill>
                <a:schemeClr val="bg1"/>
              </a:solidFill>
              <a:latin typeface="Times New Roman" pitchFamily="18" charset="0"/>
              <a:ea typeface="+mn-ea"/>
              <a:cs typeface="Arial" charset="0"/>
            </a:endParaRPr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054202005"/>
              </p:ext>
            </p:extLst>
          </p:nvPr>
        </p:nvGraphicFramePr>
        <p:xfrm>
          <a:off x="468315" y="828675"/>
          <a:ext cx="8567737" cy="5540377"/>
        </p:xfrm>
        <a:graphic>
          <a:graphicData uri="http://schemas.openxmlformats.org/drawingml/2006/table">
            <a:tbl>
              <a:tblPr/>
              <a:tblGrid>
                <a:gridCol w="2935287"/>
                <a:gridCol w="525463"/>
                <a:gridCol w="781050"/>
                <a:gridCol w="1036637"/>
                <a:gridCol w="896938"/>
                <a:gridCol w="796925"/>
                <a:gridCol w="798512"/>
                <a:gridCol w="796925"/>
              </a:tblGrid>
              <a:tr h="28102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аппаратов и оборудования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2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подразделениях, оказывающих медицинскую помощь в амбулаторных условиях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действующих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до 3 лет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от 4 до 7 лет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 сроком </a:t>
                      </a:r>
                      <a:b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эксплуатации свыше 7 лет</a:t>
                      </a:r>
                    </a:p>
                  </a:txBody>
                  <a:tcPr marL="45885" marR="458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верхних отделов желудочно-кишечного тракта, всего: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2063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видеогастроскопы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дуоденоскопы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интестиноскопы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Гибкие эндоскопы для нижних отделов желудочно-кишечного тракта, всего: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  видеоколоноскопы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0" marR="0" lvl="0" indent="179388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сигмоидоскопы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ригидные ректороманоскопы (осветители)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  ригидные ректороманоскопы (тубусы)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0341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Лапароскопы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2">
                <a:tc>
                  <a:txBody>
                    <a:bodyPr/>
                    <a:lstStyle/>
                    <a:p>
                      <a:pPr marL="20638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Шкафы специализированные для сушки и хранения эндоскопов</a:t>
                      </a:r>
                    </a:p>
                  </a:txBody>
                  <a:tcPr marL="45885" marR="4588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885" marR="45885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Rectangle 453"/>
          <p:cNvSpPr txBox="1">
            <a:spLocks noChangeArrowheads="1"/>
          </p:cNvSpPr>
          <p:nvPr/>
        </p:nvSpPr>
        <p:spPr bwMode="auto">
          <a:xfrm>
            <a:off x="3792260" y="3060194"/>
            <a:ext cx="4826000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Графа 3 равна сумме граф 6+7+8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" name="Rectangle 453"/>
          <p:cNvSpPr txBox="1">
            <a:spLocks noChangeArrowheads="1"/>
          </p:cNvSpPr>
          <p:nvPr/>
        </p:nvSpPr>
        <p:spPr bwMode="auto">
          <a:xfrm>
            <a:off x="4013716" y="3727704"/>
            <a:ext cx="4383088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Графы 4 и 5 (каждая отдельно) меньше или равны графе 3 по всем строкам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Rectangle 453"/>
          <p:cNvSpPr txBox="1">
            <a:spLocks noChangeArrowheads="1"/>
          </p:cNvSpPr>
          <p:nvPr/>
        </p:nvSpPr>
        <p:spPr bwMode="auto">
          <a:xfrm>
            <a:off x="4238601" y="4422650"/>
            <a:ext cx="4086225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1 больше или равна сумме строк 1.1+1.2+1.3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Rectangle 453"/>
          <p:cNvSpPr txBox="1">
            <a:spLocks noChangeArrowheads="1"/>
          </p:cNvSpPr>
          <p:nvPr/>
        </p:nvSpPr>
        <p:spPr bwMode="auto">
          <a:xfrm>
            <a:off x="4211961" y="5070782"/>
            <a:ext cx="4086225" cy="5683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0000"/>
                </a:solidFill>
                <a:cs typeface="Times New Roman" pitchFamily="18" charset="0"/>
              </a:rPr>
              <a:t>Строка 2 больше или равна сумме строк 2.1+2.2 по всем графам </a:t>
            </a:r>
            <a:endParaRPr lang="ru-RU" altLang="ru-RU" sz="16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3" name="Rectangle 453"/>
          <p:cNvSpPr txBox="1">
            <a:spLocks noChangeArrowheads="1"/>
          </p:cNvSpPr>
          <p:nvPr/>
        </p:nvSpPr>
        <p:spPr bwMode="auto">
          <a:xfrm>
            <a:off x="4889500" y="6076156"/>
            <a:ext cx="4254500" cy="752476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ru-RU" altLang="ru-RU" sz="1600" b="1" dirty="0" smtClean="0">
                <a:solidFill>
                  <a:srgbClr val="00B050"/>
                </a:solidFill>
                <a:cs typeface="Times New Roman" pitchFamily="18" charset="0"/>
              </a:rPr>
              <a:t>В т. 5125  графы со 4 по 10 должны быть согласованы с данными по аппаратам</a:t>
            </a:r>
            <a:endParaRPr lang="ru-RU" altLang="ru-RU" sz="1600" b="1" dirty="0">
              <a:solidFill>
                <a:srgbClr val="00B050"/>
              </a:solidFill>
              <a:latin typeface="Arial" charset="0"/>
            </a:endParaRPr>
          </a:p>
        </p:txBody>
      </p:sp>
      <p:sp>
        <p:nvSpPr>
          <p:cNvPr id="14" name="Rectangle 453"/>
          <p:cNvSpPr txBox="1">
            <a:spLocks noChangeArrowheads="1"/>
          </p:cNvSpPr>
          <p:nvPr/>
        </p:nvSpPr>
        <p:spPr bwMode="auto">
          <a:xfrm>
            <a:off x="142875" y="6203951"/>
            <a:ext cx="4362450" cy="496888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>
              <a:defRPr/>
            </a:pPr>
            <a:r>
              <a:rPr lang="ru-RU" altLang="ru-RU" sz="1400" b="1" dirty="0"/>
              <a:t>Сведения о наличии аппаратов и оборудования указываются по состоянию на 31.12 отчетного года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7383785" y="1182350"/>
            <a:ext cx="1828800" cy="1447800"/>
          </a:xfrm>
          <a:prstGeom prst="wedgeRoundRectCallout">
            <a:avLst>
              <a:gd name="adj1" fmla="val -168227"/>
              <a:gd name="adj2" fmla="val 270566"/>
              <a:gd name="adj3" fmla="val 16667"/>
            </a:avLst>
          </a:prstGeom>
          <a:solidFill>
            <a:srgbClr val="5BFF21">
              <a:alpha val="8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данных необходимо предоставить пояснения</a:t>
            </a:r>
          </a:p>
        </p:txBody>
      </p:sp>
    </p:spTree>
    <p:extLst>
      <p:ext uri="{BB962C8B-B14F-4D97-AF65-F5344CB8AC3E}">
        <p14:creationId xmlns:p14="http://schemas.microsoft.com/office/powerpoint/2010/main" val="1438943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14062" t="20625" r="28515" b="6250"/>
          <a:stretch>
            <a:fillRect/>
          </a:stretch>
        </p:blipFill>
        <p:spPr bwMode="auto">
          <a:xfrm>
            <a:off x="0" y="214290"/>
            <a:ext cx="7000924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15820" t="41250" r="26758" b="40000"/>
          <a:stretch>
            <a:fillRect/>
          </a:stretch>
        </p:blipFill>
        <p:spPr bwMode="auto">
          <a:xfrm>
            <a:off x="1857356" y="5143512"/>
            <a:ext cx="70009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38708"/>
            <a:ext cx="5184576" cy="720080"/>
          </a:xfrm>
          <a:prstGeom prst="rect">
            <a:avLst/>
          </a:prstGeom>
          <a:solidFill>
            <a:srgbClr val="36F7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Сопоставить данные с таблицей 5124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90" y="512765"/>
            <a:ext cx="1752600" cy="381000"/>
          </a:xfrm>
        </p:spPr>
        <p:txBody>
          <a:bodyPr/>
          <a:lstStyle/>
          <a:p>
            <a:pPr marL="838200" indent="-838200"/>
            <a:r>
              <a:rPr lang="ru-RU" altLang="ru-RU" sz="1800" b="1" dirty="0" smtClean="0">
                <a:solidFill>
                  <a:schemeClr val="bg1"/>
                </a:solidFill>
                <a:latin typeface="Times New Roman" pitchFamily="18" charset="0"/>
              </a:rPr>
              <a:t>Таблица 5401</a:t>
            </a:r>
            <a:r>
              <a:rPr lang="ru-RU" altLang="ru-RU" sz="18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4995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4996" name="Rectangle 605"/>
          <p:cNvSpPr>
            <a:spLocks noChangeArrowheads="1"/>
          </p:cNvSpPr>
          <p:nvPr/>
        </p:nvSpPr>
        <p:spPr bwMode="auto">
          <a:xfrm>
            <a:off x="242890" y="190500"/>
            <a:ext cx="8534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14. Деятельность кабинетов функциональной диагностики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4997" name="Прямоугольник 4"/>
          <p:cNvSpPr>
            <a:spLocks noChangeArrowheads="1"/>
          </p:cNvSpPr>
          <p:nvPr/>
        </p:nvSpPr>
        <p:spPr bwMode="auto">
          <a:xfrm>
            <a:off x="152400" y="4267200"/>
            <a:ext cx="88392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</a:rPr>
              <a:t>Таблица заполняется  на основании сведений, указанных в журнале регистрации исследований, выполненных в отделении (кабинете) функциональной диагностики (ф. 157/у-93 приказ МЗ России от 30.11.93 № 283)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600" b="1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При обследовании одного пациента одномоментно (при одном обращении) несколькими различными методами функциональной диагностики с выдачей отдельных врачебных заключений по каждому методу каждое исследование регистрируется под новым порядковым номером с заполнением всех граф журнала и включается в соответствующие таблицы отчета.</a:t>
            </a:r>
          </a:p>
        </p:txBody>
      </p:sp>
      <p:graphicFrame>
        <p:nvGraphicFramePr>
          <p:cNvPr id="19558" name="Group 102"/>
          <p:cNvGraphicFramePr>
            <a:graphicFrameLocks noGrp="1"/>
          </p:cNvGraphicFramePr>
          <p:nvPr/>
        </p:nvGraphicFramePr>
        <p:xfrm>
          <a:off x="228600" y="1066800"/>
          <a:ext cx="8763000" cy="3145536"/>
        </p:xfrm>
        <a:graphic>
          <a:graphicData uri="http://schemas.openxmlformats.org/drawingml/2006/table">
            <a:tbl>
              <a:tblPr/>
              <a:tblGrid>
                <a:gridCol w="3505200"/>
                <a:gridCol w="762000"/>
                <a:gridCol w="1295400"/>
                <a:gridCol w="1752600"/>
                <a:gridCol w="1447800"/>
              </a:tblGrid>
              <a:tr h="18288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показателей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строки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из них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поликлинике, амбулатории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в дневном стационаре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обследованных лиц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(стр.01): детей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лиц старше трудоспособного возраста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- всего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    из них (стр.04): детям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лицам старше трудоспособного возраста</a:t>
                      </a:r>
                    </a:p>
                  </a:txBody>
                  <a:tcPr marL="2286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Сделано исследований (из стр.04): 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сердечно-сосудистой системы</a:t>
                      </a:r>
                    </a:p>
                  </a:txBody>
                  <a:tcPr marL="2286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нервной системы</a:t>
                      </a:r>
                    </a:p>
                  </a:txBody>
                  <a:tcPr marL="2286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системы внешнего дыхания</a:t>
                      </a:r>
                    </a:p>
                  </a:txBody>
                  <a:tcPr marL="2286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 других систем</a:t>
                      </a:r>
                    </a:p>
                  </a:txBody>
                  <a:tcPr marL="22860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5083" name="Rectangle 453"/>
          <p:cNvSpPr txBox="1">
            <a:spLocks noChangeArrowheads="1"/>
          </p:cNvSpPr>
          <p:nvPr/>
        </p:nvSpPr>
        <p:spPr bwMode="auto">
          <a:xfrm>
            <a:off x="4572000" y="1905000"/>
            <a:ext cx="4419600" cy="914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Times New Roman" pitchFamily="18" charset="0"/>
                <a:cs typeface="Times New Roman" pitchFamily="18" charset="0"/>
              </a:rPr>
              <a:t>Графа 3 может быть больше суммы граф 4+5 за счет исследований, выполненных пациентам, получавших медицинскую помощь в стационарных условиях</a:t>
            </a:r>
            <a:endParaRPr lang="ru-RU" altLang="ru-RU" sz="1400" b="1">
              <a:latin typeface="Arial" charset="0"/>
            </a:endParaRPr>
          </a:p>
        </p:txBody>
      </p:sp>
      <p:sp>
        <p:nvSpPr>
          <p:cNvPr id="85084" name="Rectangle 453"/>
          <p:cNvSpPr txBox="1">
            <a:spLocks noChangeArrowheads="1"/>
          </p:cNvSpPr>
          <p:nvPr/>
        </p:nvSpPr>
        <p:spPr bwMode="auto">
          <a:xfrm>
            <a:off x="4572000" y="2971800"/>
            <a:ext cx="4419600" cy="914400"/>
          </a:xfrm>
          <a:prstGeom prst="rect">
            <a:avLst/>
          </a:prstGeom>
          <a:solidFill>
            <a:srgbClr val="C4BD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>
                <a:latin typeface="Times New Roman" pitchFamily="18" charset="0"/>
              </a:rPr>
              <a:t>Числу исследований (строка 07) соответствует графа 3 журнала регистрации без перевода в условные единицы, т.е. учету подлежит весь метод исследования</a:t>
            </a: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89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ая прямоугольная выноска 12"/>
          <p:cNvSpPr/>
          <p:nvPr/>
        </p:nvSpPr>
        <p:spPr>
          <a:xfrm>
            <a:off x="6387892" y="1147632"/>
            <a:ext cx="2494173" cy="3318283"/>
          </a:xfrm>
          <a:prstGeom prst="wedgeRoundRectCallout">
            <a:avLst>
              <a:gd name="adj1" fmla="val -265434"/>
              <a:gd name="adj2" fmla="val 47324"/>
              <a:gd name="adj3" fmla="val 16667"/>
            </a:avLst>
          </a:prstGeom>
          <a:solidFill>
            <a:srgbClr val="5BFF21">
              <a:alpha val="8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21909"/>
            <a:ext cx="2322984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5402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6019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6020" name="Rectangle 605"/>
          <p:cNvSpPr>
            <a:spLocks noChangeArrowheads="1"/>
          </p:cNvSpPr>
          <p:nvPr/>
        </p:nvSpPr>
        <p:spPr bwMode="auto">
          <a:xfrm>
            <a:off x="1579836" y="231845"/>
            <a:ext cx="597666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15. Методы функциональной диагностики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20572" name="Group 9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024443"/>
              </p:ext>
            </p:extLst>
          </p:nvPr>
        </p:nvGraphicFramePr>
        <p:xfrm>
          <a:off x="444500" y="990601"/>
          <a:ext cx="8229600" cy="4407824"/>
        </p:xfrm>
        <a:graphic>
          <a:graphicData uri="http://schemas.openxmlformats.org/drawingml/2006/table">
            <a:tbl>
              <a:tblPr/>
              <a:tblGrid>
                <a:gridCol w="5045075"/>
                <a:gridCol w="1050925"/>
                <a:gridCol w="2133600"/>
              </a:tblGrid>
              <a:tr h="219456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систем организма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№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строки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исследований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ЭКГ (из стр.07 т. 5401) 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из них: с компьютерным анализом данных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Число ЭКГ в ДДК  (из п. 1)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Стресс-ЭКГ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ЧПЭС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Холтеровское мониторирование (ХМ) ЭКГ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СМ АД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Поликардиография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центральной гемодинамики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методом реографии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10.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перифирического кровообращения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  из них: реовазография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Другие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методы исследования сердечно-сосудистой системы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13.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….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Исследования моторики органов желудочно-кишечного тракта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32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Исследование запирательного аппарата прямой кишки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45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Прочие методы исследования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</a:t>
                      </a:r>
                    </a:p>
                  </a:txBody>
                  <a:tcPr marL="0" marR="0" marT="0" marB="0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Cyr" charset="-52"/>
                          <a:cs typeface="Arial" charset="0"/>
                        </a:rPr>
                        <a:t> </a:t>
                      </a:r>
                    </a:p>
                  </a:txBody>
                  <a:tcPr marL="0" marR="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 flipH="1">
            <a:off x="-1" y="5189200"/>
            <a:ext cx="4932040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5401	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7		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1+4+5+6+7+8+9+11+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	Строки</a:t>
            </a:r>
            <a:r>
              <a:rPr lang="en-US" alt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ru-RU" sz="16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+30+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endParaRPr lang="en-US" altLang="ru-RU" sz="16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Строка 10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	Строки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32+33+</a:t>
            </a: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6372201" y="1117238"/>
            <a:ext cx="2608023" cy="3820522"/>
          </a:xfrm>
          <a:prstGeom prst="wedgeRoundRectCallout">
            <a:avLst>
              <a:gd name="adj1" fmla="val -255703"/>
              <a:gd name="adj2" fmla="val 78773"/>
              <a:gd name="adj3" fmla="val 16667"/>
            </a:avLst>
          </a:prstGeom>
          <a:solidFill>
            <a:srgbClr val="5BFF21">
              <a:alpha val="8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ru-RU" alt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Красным цветом выделены строки,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которых есть расшифровка </a:t>
            </a:r>
            <a:r>
              <a:rPr lang="ru-RU" altLang="ru-RU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ДРУГИЕ методы исследований»</a:t>
            </a:r>
            <a:endParaRPr lang="ru-RU" alt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поэтому по строкам 7, 9 и 10 таблицы 5401 количество  исследований должно строго совпадать данными из таблицы 5402</a:t>
            </a:r>
            <a:endParaRPr lang="ru-RU" alt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 flipH="1">
            <a:off x="5076057" y="5589240"/>
            <a:ext cx="3904167" cy="103691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Допустимы расхождения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5401	таблица 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8		Строки 14, 16, 17, </a:t>
            </a: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54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059832" y="4379506"/>
            <a:ext cx="6112718" cy="2478494"/>
          </a:xfrm>
          <a:prstGeom prst="rect">
            <a:avLst/>
          </a:prstGeom>
          <a:solidFill>
            <a:srgbClr val="FFFF00">
              <a:alpha val="51000"/>
            </a:srgbClr>
          </a:solidFill>
          <a:ln>
            <a:noFill/>
          </a:ln>
        </p:spPr>
        <p:txBody>
          <a:bodyPr/>
          <a:lstStyle>
            <a:lvl1pPr marL="609600" indent="-609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dirty="0">
                <a:latin typeface="Times New Roman" pitchFamily="18" charset="0"/>
              </a:rPr>
              <a:t>Если в организации на конец отчетного года в кабинете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нет</a:t>
            </a:r>
            <a:r>
              <a:rPr lang="ru-RU" altLang="ru-RU" sz="1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занятых врачебных должностей (врач уволен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</a:rPr>
              <a:t>), средний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медперсонал есть, оборудование есть, </a:t>
            </a:r>
            <a:r>
              <a:rPr lang="ru-RU" altLang="ru-RU" sz="1400" b="1" dirty="0">
                <a:latin typeface="Times New Roman" pitchFamily="18" charset="0"/>
              </a:rPr>
              <a:t>то: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в таблице 1001 в стр. 126 в гр. 5 ставим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ru-RU" altLang="ru-RU" sz="1400" b="1" dirty="0">
                <a:latin typeface="Times New Roman" pitchFamily="18" charset="0"/>
              </a:rPr>
              <a:t>.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При этом сведения в таблице 1100 будут </a:t>
            </a:r>
            <a:r>
              <a:rPr lang="ru-RU" altLang="ru-RU" sz="1400" b="1" dirty="0" smtClean="0">
                <a:latin typeface="Times New Roman" pitchFamily="18" charset="0"/>
              </a:rPr>
              <a:t>заполнены  </a:t>
            </a:r>
            <a:r>
              <a:rPr lang="ru-RU" altLang="ru-RU" sz="1400" b="1" dirty="0">
                <a:latin typeface="Times New Roman" pitchFamily="18" charset="0"/>
              </a:rPr>
              <a:t>по строке 108 только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в графах 3 и 5 (штатные должности), </a:t>
            </a:r>
            <a:endParaRPr lang="ru-RU" altLang="ru-RU" sz="1400" b="1" dirty="0" smtClean="0">
              <a:latin typeface="Times New Roman" pitchFamily="18" charset="0"/>
            </a:endParaRP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по </a:t>
            </a:r>
            <a:r>
              <a:rPr lang="ru-RU" altLang="ru-RU" sz="1400" b="1" dirty="0">
                <a:latin typeface="Times New Roman" pitchFamily="18" charset="0"/>
              </a:rPr>
              <a:t>стр. 192 по гр. 3, 4, 5, 6, 9 и 10; 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а в таблице 4601 будут указаны сведения о числе лиц и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 выполненных им процедурах с начала года</a:t>
            </a:r>
          </a:p>
        </p:txBody>
      </p:sp>
      <p:sp>
        <p:nvSpPr>
          <p:cNvPr id="12" name="AutoShape 182"/>
          <p:cNvSpPr>
            <a:spLocks noChangeArrowheads="1"/>
          </p:cNvSpPr>
          <p:nvPr/>
        </p:nvSpPr>
        <p:spPr bwMode="auto">
          <a:xfrm>
            <a:off x="25400" y="4465915"/>
            <a:ext cx="2387600" cy="2307948"/>
          </a:xfrm>
          <a:prstGeom prst="wedgeRoundRectCallout">
            <a:avLst>
              <a:gd name="adj1" fmla="val 80180"/>
              <a:gd name="adj2" fmla="val -24205"/>
              <a:gd name="adj3" fmla="val 16667"/>
            </a:avLst>
          </a:prstGeom>
          <a:solidFill>
            <a:schemeClr val="bg2">
              <a:lumMod val="75000"/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150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C60C56B1-1725-42DC-887B-1E0184F13AEA}" type="slidenum">
              <a:rPr lang="ru-RU" altLang="ru-RU" smtClean="0">
                <a:solidFill>
                  <a:srgbClr val="898989"/>
                </a:solidFill>
                <a:latin typeface="Calibri" pitchFamily="34" charset="0"/>
              </a:rPr>
              <a:pPr/>
              <a:t>9</a:t>
            </a:fld>
            <a:endParaRPr lang="ru-RU" altLang="ru-RU" smtClean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81000" y="0"/>
            <a:ext cx="815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При заполнении таблицы 1001 следует иметь в виду: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6200" y="325483"/>
            <a:ext cx="8991600" cy="137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90000"/>
              </a:lnSpc>
              <a:tabLst>
                <a:tab pos="266700" algn="l"/>
              </a:tabLst>
            </a:pPr>
            <a:r>
              <a:rPr lang="ru-RU" altLang="ru-RU" sz="1800" dirty="0" smtClean="0">
                <a:latin typeface="Times New Roman" pitchFamily="18" charset="0"/>
              </a:rPr>
              <a:t>  </a:t>
            </a: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</a:rPr>
              <a:t>наличие подразделения, отдела, отделения, кабинета следует показывать только  тогда, когда 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штатным расписанием</a:t>
            </a: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</a:rPr>
              <a:t> предусмотрены соответствующие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chemeClr val="bg1"/>
                </a:solidFill>
                <a:latin typeface="Times New Roman" pitchFamily="18" charset="0"/>
              </a:rPr>
              <a:t>должности врачей и (или) среднего </a:t>
            </a:r>
            <a:r>
              <a:rPr lang="ru-RU" altLang="ru-RU" sz="1600" dirty="0" smtClean="0">
                <a:latin typeface="Times New Roman" pitchFamily="18" charset="0"/>
              </a:rPr>
              <a:t>медицинского персонала, соответствующее оборудование, аппаратура, ведется установленный учет, отчетность и показана работа данного подразделения, отдела, отделения, кабинета в соответствующих таблицах формы</a:t>
            </a:r>
          </a:p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tabLst>
                <a:tab pos="266700" algn="l"/>
              </a:tabLst>
            </a:pPr>
            <a:r>
              <a:rPr lang="ru-RU" altLang="ru-RU" sz="1800" b="1" dirty="0" smtClean="0">
                <a:latin typeface="Times New Roman" pitchFamily="18" charset="0"/>
              </a:rPr>
              <a:t>Например, </a:t>
            </a:r>
            <a:r>
              <a:rPr lang="ru-RU" altLang="ru-RU" sz="1800" dirty="0" smtClean="0">
                <a:latin typeface="Times New Roman" pitchFamily="18" charset="0"/>
              </a:rPr>
              <a:t>организация, оказывающая медицинскую помощь в </a:t>
            </a:r>
            <a:r>
              <a:rPr lang="ru-RU" altLang="ru-RU" sz="1800" b="1" i="1" dirty="0" smtClean="0">
                <a:latin typeface="Times New Roman" pitchFamily="18" charset="0"/>
              </a:rPr>
              <a:t>амбулаторных</a:t>
            </a:r>
            <a:r>
              <a:rPr lang="ru-RU" altLang="ru-RU" sz="1800" dirty="0" smtClean="0">
                <a:latin typeface="Times New Roman" pitchFamily="18" charset="0"/>
              </a:rPr>
              <a:t> условиях, </a:t>
            </a:r>
            <a:r>
              <a:rPr lang="ru-RU" altLang="ru-RU" sz="1800" b="1" dirty="0" smtClean="0">
                <a:latin typeface="Times New Roman" pitchFamily="18" charset="0"/>
              </a:rPr>
              <a:t>физиотерапевтический кабинет: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2396423"/>
            <a:ext cx="3923928" cy="1658474"/>
          </a:xfrm>
          <a:prstGeom prst="rect">
            <a:avLst/>
          </a:prstGeom>
          <a:solidFill>
            <a:srgbClr val="92D050">
              <a:alpha val="49000"/>
            </a:srgbClr>
          </a:solidFill>
          <a:ln>
            <a:noFill/>
          </a:ln>
        </p:spPr>
        <p:txBody>
          <a:bodyPr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buClr>
                <a:schemeClr val="bg2"/>
              </a:buClr>
              <a:buSzPct val="75000"/>
              <a:buFontTx/>
              <a:buNone/>
            </a:pPr>
            <a:r>
              <a:rPr lang="ru-RU" altLang="ru-RU" sz="1400" dirty="0">
                <a:latin typeface="Times New Roman" pitchFamily="18" charset="0"/>
              </a:rPr>
              <a:t>Если в организации, на конец отчетного года кабинет</a:t>
            </a:r>
            <a:r>
              <a:rPr lang="ru-RU" altLang="ru-RU" sz="1400" b="1" dirty="0">
                <a:latin typeface="Times New Roman" pitchFamily="18" charset="0"/>
              </a:rPr>
              <a:t>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работает</a:t>
            </a:r>
            <a:r>
              <a:rPr lang="ru-RU" altLang="ru-RU" sz="1400" b="1" dirty="0">
                <a:latin typeface="Times New Roman" pitchFamily="18" charset="0"/>
              </a:rPr>
              <a:t>, то: </a:t>
            </a:r>
          </a:p>
          <a:p>
            <a:pPr>
              <a:lnSpc>
                <a:spcPct val="90000"/>
              </a:lnSpc>
              <a:buClr>
                <a:schemeClr val="bg2"/>
              </a:buClr>
              <a:buSzPct val="75000"/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в таблице 1001  в стр. 126 в гр. 5 ставим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ru-RU" altLang="ru-RU" sz="1400" b="1" dirty="0">
                <a:latin typeface="Times New Roman" pitchFamily="18" charset="0"/>
              </a:rPr>
              <a:t>. 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bg2"/>
              </a:buClr>
              <a:buSzPct val="75000"/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При этом должны быть 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заполнены</a:t>
            </a:r>
            <a:r>
              <a:rPr lang="ru-RU" altLang="ru-RU" sz="1400" b="1" dirty="0">
                <a:latin typeface="Times New Roman" pitchFamily="18" charset="0"/>
              </a:rPr>
              <a:t> сведения:</a:t>
            </a:r>
          </a:p>
          <a:p>
            <a:pPr>
              <a:lnSpc>
                <a:spcPct val="90000"/>
              </a:lnSpc>
              <a:spcBef>
                <a:spcPct val="0"/>
              </a:spcBef>
              <a:buClr>
                <a:schemeClr val="bg2"/>
              </a:buClr>
              <a:buSzPct val="75000"/>
              <a:buFontTx/>
              <a:buNone/>
            </a:pPr>
            <a:r>
              <a:rPr lang="ru-RU" altLang="ru-RU" sz="1400" b="1" dirty="0">
                <a:latin typeface="Times New Roman" pitchFamily="18" charset="0"/>
              </a:rPr>
              <a:t>в таблице 1100 строке 108 и(или) стр. 192 по гр. 3, 4, 5, 6, 9, 10 и в таблице 4601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017690" y="2071813"/>
            <a:ext cx="5154860" cy="2307694"/>
          </a:xfrm>
          <a:prstGeom prst="rect">
            <a:avLst/>
          </a:prstGeom>
          <a:solidFill>
            <a:srgbClr val="FF0000">
              <a:alpha val="49000"/>
            </a:srgbClr>
          </a:solidFill>
          <a:ln>
            <a:noFill/>
          </a:ln>
        </p:spPr>
        <p:txBody>
          <a:bodyPr/>
          <a:lstStyle>
            <a:lvl1pPr marL="609600" indent="-609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266700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266700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dirty="0">
                <a:latin typeface="Times New Roman" pitchFamily="18" charset="0"/>
              </a:rPr>
              <a:t>Если в организации на конец отчетного </a:t>
            </a:r>
            <a:r>
              <a:rPr lang="ru-RU" altLang="ru-RU" sz="1400" dirty="0" smtClean="0">
                <a:latin typeface="Times New Roman" pitchFamily="18" charset="0"/>
              </a:rPr>
              <a:t>года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dirty="0" smtClean="0">
                <a:latin typeface="Times New Roman" pitchFamily="18" charset="0"/>
              </a:rPr>
              <a:t> </a:t>
            </a:r>
            <a:r>
              <a:rPr lang="ru-RU" altLang="ru-RU" sz="1400" dirty="0">
                <a:latin typeface="Times New Roman" pitchFamily="18" charset="0"/>
              </a:rPr>
              <a:t>кабинет </a:t>
            </a: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</a:rPr>
              <a:t>закрыт</a:t>
            </a:r>
            <a:r>
              <a:rPr lang="ru-RU" altLang="ru-RU" sz="1400" b="1" dirty="0">
                <a:latin typeface="Times New Roman" pitchFamily="18" charset="0"/>
              </a:rPr>
              <a:t>, то: 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таблица 1001 стр. 126</a:t>
            </a:r>
            <a:r>
              <a:rPr lang="ru-RU" altLang="ru-RU" sz="1400" b="1" dirty="0">
                <a:solidFill>
                  <a:srgbClr val="00B050"/>
                </a:solidFill>
                <a:latin typeface="Times New Roman" pitchFamily="18" charset="0"/>
              </a:rPr>
              <a:t> </a:t>
            </a:r>
            <a:r>
              <a:rPr lang="ru-RU" altLang="ru-RU" sz="1400" b="1" dirty="0">
                <a:latin typeface="Times New Roman" pitchFamily="18" charset="0"/>
              </a:rPr>
              <a:t>гр. 5 </a:t>
            </a: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</a:rPr>
              <a:t>РАВНА 0</a:t>
            </a:r>
            <a:r>
              <a:rPr lang="ru-RU" altLang="ru-RU" sz="1400" b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При этом </a:t>
            </a:r>
            <a:r>
              <a:rPr lang="ru-RU" altLang="ru-RU" sz="1400" b="1" dirty="0">
                <a:solidFill>
                  <a:schemeClr val="bg1"/>
                </a:solidFill>
                <a:latin typeface="Times New Roman" pitchFamily="18" charset="0"/>
              </a:rPr>
              <a:t>не должно быть сведений </a:t>
            </a:r>
            <a:endParaRPr lang="ru-RU" altLang="ru-RU" sz="1400" b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в </a:t>
            </a:r>
            <a:r>
              <a:rPr lang="ru-RU" altLang="ru-RU" sz="1400" b="1" dirty="0">
                <a:latin typeface="Times New Roman" pitchFamily="18" charset="0"/>
              </a:rPr>
              <a:t>таблице 1100 строках 108 и(или) </a:t>
            </a:r>
            <a:r>
              <a:rPr lang="ru-RU" altLang="ru-RU" sz="1400" b="1" dirty="0" smtClean="0">
                <a:latin typeface="Times New Roman" pitchFamily="18" charset="0"/>
              </a:rPr>
              <a:t>192 по </a:t>
            </a:r>
            <a:r>
              <a:rPr lang="ru-RU" altLang="ru-RU" sz="1400" b="1" dirty="0">
                <a:latin typeface="Times New Roman" pitchFamily="18" charset="0"/>
              </a:rPr>
              <a:t>гр. 3, 4, 5, 6, 9, и 10, 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а в таблице 4601 могут быть указаны сведения о числе лиц и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>
                <a:latin typeface="Times New Roman" pitchFamily="18" charset="0"/>
              </a:rPr>
              <a:t>выполненных им </a:t>
            </a:r>
            <a:r>
              <a:rPr lang="ru-RU" altLang="ru-RU" sz="1400" b="1" dirty="0" smtClean="0">
                <a:latin typeface="Times New Roman" pitchFamily="18" charset="0"/>
              </a:rPr>
              <a:t>процедурах</a:t>
            </a:r>
          </a:p>
          <a:p>
            <a:pPr algn="r">
              <a:lnSpc>
                <a:spcPct val="90000"/>
              </a:lnSpc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altLang="ru-RU" sz="1400" b="1" dirty="0" smtClean="0">
                <a:latin typeface="Times New Roman" pitchFamily="18" charset="0"/>
              </a:rPr>
              <a:t>с </a:t>
            </a:r>
            <a:r>
              <a:rPr lang="ru-RU" altLang="ru-RU" sz="1400" b="1" dirty="0">
                <a:latin typeface="Times New Roman" pitchFamily="18" charset="0"/>
              </a:rPr>
              <a:t>начала года до даты закрытия</a:t>
            </a:r>
          </a:p>
        </p:txBody>
      </p:sp>
      <p:sp>
        <p:nvSpPr>
          <p:cNvPr id="11" name="AutoShape 182"/>
          <p:cNvSpPr>
            <a:spLocks noChangeArrowheads="1"/>
          </p:cNvSpPr>
          <p:nvPr/>
        </p:nvSpPr>
        <p:spPr bwMode="auto">
          <a:xfrm>
            <a:off x="20640" y="4465915"/>
            <a:ext cx="2387600" cy="2307948"/>
          </a:xfrm>
          <a:prstGeom prst="wedgeRoundRectCallout">
            <a:avLst>
              <a:gd name="adj1" fmla="val 19232"/>
              <a:gd name="adj2" fmla="val -71607"/>
              <a:gd name="adj3" fmla="val 16667"/>
            </a:avLst>
          </a:prstGeom>
          <a:solidFill>
            <a:schemeClr val="bg2">
              <a:lumMod val="75000"/>
              <a:alpha val="5098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400" b="1" dirty="0"/>
              <a:t>В графе 3 медицинская организация, являющаяся юридическим лицом проставляет в соответствующей</a:t>
            </a:r>
          </a:p>
          <a:p>
            <a:pPr algn="ctr">
              <a:defRPr/>
            </a:pPr>
            <a:r>
              <a:rPr lang="ru-RU" sz="1400" b="1" dirty="0"/>
              <a:t> </a:t>
            </a:r>
            <a:r>
              <a:rPr lang="ru-RU" sz="1400" b="1" dirty="0">
                <a:solidFill>
                  <a:srgbClr val="FF0000"/>
                </a:solidFill>
              </a:rPr>
              <a:t>строке цифру 1.</a:t>
            </a:r>
            <a:r>
              <a:rPr lang="ru-RU" sz="14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470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6" grpId="0" build="p"/>
      <p:bldP spid="7" grpId="0" animBg="1"/>
      <p:bldP spid="8" grpId="0" animBg="1"/>
      <p:bldP spid="1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98512" y="457200"/>
            <a:ext cx="2095500" cy="381000"/>
          </a:xfrm>
        </p:spPr>
        <p:txBody>
          <a:bodyPr>
            <a:normAutofit fontScale="90000"/>
          </a:bodyPr>
          <a:lstStyle/>
          <a:p>
            <a:pPr marL="838200" indent="-838200"/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Таблица 5404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3721100" y="158750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7044" name="Rectangle 605"/>
          <p:cNvSpPr>
            <a:spLocks noChangeArrowheads="1"/>
          </p:cNvSpPr>
          <p:nvPr/>
        </p:nvSpPr>
        <p:spPr bwMode="auto">
          <a:xfrm>
            <a:off x="304800" y="190500"/>
            <a:ext cx="85344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chemeClr val="bg1"/>
                </a:solidFill>
                <a:latin typeface="Times New Roman" pitchFamily="18" charset="0"/>
              </a:rPr>
              <a:t>16. Оснащение аппаратурой и оборудованием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26240010"/>
              </p:ext>
            </p:extLst>
          </p:nvPr>
        </p:nvGraphicFramePr>
        <p:xfrm>
          <a:off x="448816" y="806554"/>
          <a:ext cx="8305800" cy="6051446"/>
        </p:xfrm>
        <a:graphic>
          <a:graphicData uri="http://schemas.openxmlformats.org/drawingml/2006/table">
            <a:tbl>
              <a:tblPr/>
              <a:tblGrid>
                <a:gridCol w="4763062"/>
                <a:gridCol w="646054"/>
                <a:gridCol w="1452565"/>
                <a:gridCol w="1444119"/>
              </a:tblGrid>
              <a:tr h="33722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аппаратов и оборудования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 строки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Число единиц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12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в отделениях анестезиологии-реанимации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 </a:t>
                      </a:r>
                      <a:r>
                        <a:rPr lang="ru-RU" sz="1400" b="0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Аппаратурное оснащение (указать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к-во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): электрокардиографы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Комплексы для дозированной физической нагрузки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FFFF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marL="80010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 из них: велоэргометры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FFFF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Аппарат для ИВЛ, всего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             для </a:t>
                      </a:r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неинвазивной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вентиляции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для наркоза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глубины анестезии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Мониторы пациента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из них: транспортные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Мультигазмониторы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solidFill>
                            <a:schemeClr val="tx1"/>
                          </a:solidFill>
                          <a:latin typeface="Times New Roman"/>
                        </a:rPr>
                        <a:t>Дефибрилляторы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Аппараты ультразвуковой навигации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Шприцевые помпы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err="1">
                          <a:solidFill>
                            <a:schemeClr val="tx1"/>
                          </a:solidFill>
                          <a:latin typeface="Times New Roman"/>
                        </a:rPr>
                        <a:t>Инфузионные</a:t>
                      </a:r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 насосы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Общее количество единиц аппаратуры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из них: в эксплуатации до 3-х лет включительно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46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…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7164" name="AutoShape 1"/>
          <p:cNvSpPr>
            <a:spLocks noChangeArrowheads="1"/>
          </p:cNvSpPr>
          <p:nvPr/>
        </p:nvSpPr>
        <p:spPr bwMode="auto">
          <a:xfrm>
            <a:off x="5867400" y="4648202"/>
            <a:ext cx="2895600" cy="1718725"/>
          </a:xfrm>
          <a:prstGeom prst="wedgeRoundRectCallout">
            <a:avLst>
              <a:gd name="adj1" fmla="val -45505"/>
              <a:gd name="adj2" fmla="val -16819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Описывается аппаратурное оснащение из числа единиц оборудования,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принадлежащих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медицинской организации на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31 декабря </a:t>
            </a:r>
            <a:r>
              <a:rPr lang="ru-RU" altLang="ru-RU" sz="1400" b="1" dirty="0">
                <a:latin typeface="Times New Roman" pitchFamily="18" charset="0"/>
                <a:cs typeface="Times New Roman" pitchFamily="18" charset="0"/>
              </a:rPr>
              <a:t>отчетного года</a:t>
            </a:r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3429000" y="3732214"/>
            <a:ext cx="3124200" cy="763588"/>
          </a:xfrm>
          <a:prstGeom prst="wedgeRoundRectCallout">
            <a:avLst>
              <a:gd name="adj1" fmla="val 72912"/>
              <a:gd name="adj2" fmla="val -137662"/>
              <a:gd name="adj3" fmla="val 16667"/>
            </a:avLst>
          </a:prstGeom>
          <a:solidFill>
            <a:srgbClr val="5BFF21">
              <a:alpha val="80000"/>
            </a:srgb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При наличии данных необходимо предоставить пояснение 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361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336" t="21562" r="22656" b="43750"/>
          <a:stretch>
            <a:fillRect/>
          </a:stretch>
        </p:blipFill>
        <p:spPr bwMode="auto">
          <a:xfrm>
            <a:off x="642910" y="2571744"/>
            <a:ext cx="707236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9219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 flipH="1">
            <a:off x="169420" y="5139094"/>
            <a:ext cx="8435028" cy="1688395"/>
          </a:xfrm>
          <a:prstGeom prst="wedgeRoundRectCallout">
            <a:avLst>
              <a:gd name="adj1" fmla="val 3199"/>
              <a:gd name="adj2" fmla="val 20218"/>
              <a:gd name="adj3" fmla="val 16667"/>
            </a:avLst>
          </a:prstGeom>
          <a:solidFill>
            <a:srgbClr val="C4BD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27432" tIns="22860" rIns="27432" bIns="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Данные совпадают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таблица </a:t>
            </a:r>
            <a:r>
              <a:rPr lang="ru-RU" altLang="ru-RU" sz="1600" b="1" dirty="0">
                <a:latin typeface="Times New Roman" pitchFamily="18" charset="0"/>
                <a:cs typeface="Times New Roman" pitchFamily="18" charset="0"/>
              </a:rPr>
              <a:t>5402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1+5+6+7+8+9+11+12+14+16+18+20+22+23+24+25+27+28+29+30+33+34+35+37+38+39+40+41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РАВНО строке 42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 smtClean="0">
                <a:latin typeface="Times New Roman" pitchFamily="18" charset="0"/>
                <a:cs typeface="Times New Roman" pitchFamily="18" charset="0"/>
              </a:rPr>
              <a:t>Строки 43+44+45+оборудование старше 10 лет – равно строке 42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362200"/>
            <a:ext cx="7772400" cy="1362076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8-495-611-53-56</a:t>
            </a:r>
            <a:endParaRPr lang="ru-RU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9219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21944" y="3645024"/>
            <a:ext cx="5943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b="1" dirty="0" smtClean="0">
                <a:latin typeface="Times New Roman" pitchFamily="18" charset="0"/>
              </a:rPr>
              <a:t>TyurinaEM@mednet.ru</a:t>
            </a:r>
            <a:endParaRPr lang="ru-RU" altLang="ru-RU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82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8" b="7868"/>
          <a:stretch/>
        </p:blipFill>
        <p:spPr bwMode="auto">
          <a:xfrm>
            <a:off x="314908" y="117475"/>
            <a:ext cx="8514184" cy="674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568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2362200"/>
            <a:ext cx="7772400" cy="136207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Благодарю за внимание !</a:t>
            </a:r>
            <a:endParaRPr lang="ru-RU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42891" y="112714"/>
            <a:ext cx="8639175" cy="781051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  <a:defRPr/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896544" y="-26988"/>
            <a:ext cx="1319213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278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5675</TotalTime>
  <Words>8619</Words>
  <Application>Microsoft Office PowerPoint</Application>
  <PresentationFormat>Экран (4:3)</PresentationFormat>
  <Paragraphs>3274</Paragraphs>
  <Slides>94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94</vt:i4>
      </vt:variant>
    </vt:vector>
  </HeadingPairs>
  <TitlesOfParts>
    <vt:vector size="95" baseType="lpstr">
      <vt:lpstr>Тема Office</vt:lpstr>
      <vt:lpstr>Презентация PowerPoint</vt:lpstr>
      <vt:lpstr>Ошибки ввода</vt:lpstr>
      <vt:lpstr>Ошибки переноса из одного ПО в другое</vt:lpstr>
      <vt:lpstr>Презентация PowerPoint</vt:lpstr>
      <vt:lpstr>Презентация PowerPoint</vt:lpstr>
      <vt:lpstr>2. Кабинеты, отделения, подразделения</vt:lpstr>
      <vt:lpstr>Форма 30-село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Таблица 2400 </vt:lpstr>
      <vt:lpstr>Презентация PowerPoint</vt:lpstr>
      <vt:lpstr>Презентация PowerPoint</vt:lpstr>
      <vt:lpstr>Презентация PowerPoint</vt:lpstr>
      <vt:lpstr>ИЗМЕНЕНИЯ, ВНОСИМЫЕ В ФОРМУ ФЕДЕРАЛЬНОГО СТАТИСТИЧЕСКОГО  НАБЛЮДЕНИЯ № 30</vt:lpstr>
      <vt:lpstr>Таблица 2513 </vt:lpstr>
      <vt:lpstr>Презентация PowerPoint</vt:lpstr>
      <vt:lpstr>Таблица 2514 </vt:lpstr>
      <vt:lpstr>Таблица 2516 </vt:lpstr>
      <vt:lpstr>Презентация PowerPoint</vt:lpstr>
      <vt:lpstr>Таблица 2610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Таблица 4201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 заполнении раздела VI «Работа диагностических отделений (кабинетов)» ФФСН №30 следует иметь в виду</vt:lpstr>
      <vt:lpstr>ИЗМЕНЕНИЯ, ВНОСИМЫЕ В ФОРМУ ФЕДЕРАЛЬНОГО СТАТИСТИЧЕСКОГО НАБЛЮДЕНИЯ № 30</vt:lpstr>
      <vt:lpstr>ИЗМЕНЕНИЯ, ВНОСИМЫЕ В ФОРМУ ФЕДЕРАЛЬНОГО СТАТИСТИЧЕСКОГО НАБЛЮДЕНИЯ № 30</vt:lpstr>
      <vt:lpstr>ИЗМЕНЕНИЯ, ВНОСИМЫЕ В ФОРМУ ФЕДЕРАЛЬНОГО СТАТИСТИЧЕСКОГО НАБЛЮДЕНИЯ № 30</vt:lpstr>
      <vt:lpstr>Таблица 5100 </vt:lpstr>
      <vt:lpstr>Презентация PowerPoint</vt:lpstr>
      <vt:lpstr>Почему не менее двух проекций</vt:lpstr>
      <vt:lpstr>Почему не менее двух проекций</vt:lpstr>
      <vt:lpstr>ИЗМЕНЕНИЯ, ВНОСИМЫЕ В ФОРМУ ФЕДЕРАЛЬНОГО СТАТИСТИЧЕСКОГО НАБЛЮДЕНИЯ № 30</vt:lpstr>
      <vt:lpstr>ИЗМЕНЕНИЯ, ВНОСИМЫЕ В ФОРМУ ФЕДЕРАЛЬНОГО СТАТИСТИЧЕСКОГО НАБЛЮДЕНИЯ № 30</vt:lpstr>
      <vt:lpstr>Презентация PowerPoint</vt:lpstr>
      <vt:lpstr>Сверить таблицу 5111  с таблицей 4100 формы 14</vt:lpstr>
      <vt:lpstr>ИЗМЕНЕНИЯ, ВНОСИМЫЕ В ФОРМУ ФЕДЕРАЛЬНОГО СТАТИСТИЧЕСКОГО НАБЛЮДЕНИЯ № 30</vt:lpstr>
      <vt:lpstr>ИЗМЕНЕНИЯ, ВНОСИМЫЕ В ФОРМУ ФЕДЕРАЛЬНОГО СТАТИСТИЧЕСКОГО НАБЛЮДЕНИЯ № 30</vt:lpstr>
      <vt:lpstr>Презентация PowerPoint</vt:lpstr>
      <vt:lpstr>ИЗМЕНЕНИЯ, ВНОСИМЫЕ В ФОРМУ ФЕДЕРАЛЬНОГО СТАТИСТИЧЕСКОГО НАБЛЮДЕНИЯ № 30</vt:lpstr>
      <vt:lpstr>ИЗМЕНЕНИЯ, ВНОСИМЫЕ В ФОРМУ ФЕДЕРАЛЬНОГО СТАТИСТИЧЕСКОГО НАБЛЮДЕНИЯ № 30</vt:lpstr>
      <vt:lpstr>Презентация PowerPoint</vt:lpstr>
      <vt:lpstr>Таблица 5119 </vt:lpstr>
      <vt:lpstr>Презентация PowerPoint</vt:lpstr>
      <vt:lpstr>Презентация PowerPoint</vt:lpstr>
      <vt:lpstr>Таблица 5122 </vt:lpstr>
      <vt:lpstr>Презентация PowerPoint</vt:lpstr>
      <vt:lpstr>Таблица 5124 </vt:lpstr>
      <vt:lpstr>Презентация PowerPoint</vt:lpstr>
      <vt:lpstr>Деятельность эндоскопических отделений (кабинетов)</vt:lpstr>
      <vt:lpstr>Презентация PowerPoint</vt:lpstr>
      <vt:lpstr>Аппараты и оборудование эндоскопических отделений (кабинетов)</vt:lpstr>
      <vt:lpstr>Презентация PowerPoint</vt:lpstr>
      <vt:lpstr>Таблица 5401 </vt:lpstr>
      <vt:lpstr>Таблица 5402 </vt:lpstr>
      <vt:lpstr>Таблица 5404 </vt:lpstr>
      <vt:lpstr>Презентация PowerPoint</vt:lpstr>
      <vt:lpstr>8-495-611-53-56</vt:lpstr>
      <vt:lpstr>Презентация PowerPoint</vt:lpstr>
      <vt:lpstr>Благодарю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Никита А. Голубев</dc:creator>
  <cp:lastModifiedBy>Никита А. Голубев</cp:lastModifiedBy>
  <cp:revision>129</cp:revision>
  <cp:lastPrinted>2019-11-27T17:14:48Z</cp:lastPrinted>
  <dcterms:created xsi:type="dcterms:W3CDTF">2018-12-10T15:54:55Z</dcterms:created>
  <dcterms:modified xsi:type="dcterms:W3CDTF">2019-12-09T14:15:03Z</dcterms:modified>
</cp:coreProperties>
</file>