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0"/>
  </p:notesMasterIdLst>
  <p:sldIdLst>
    <p:sldId id="256" r:id="rId2"/>
    <p:sldId id="386" r:id="rId3"/>
    <p:sldId id="260" r:id="rId4"/>
    <p:sldId id="398" r:id="rId5"/>
    <p:sldId id="385" r:id="rId6"/>
    <p:sldId id="399" r:id="rId7"/>
    <p:sldId id="400" r:id="rId8"/>
    <p:sldId id="401" r:id="rId9"/>
    <p:sldId id="389" r:id="rId10"/>
    <p:sldId id="390" r:id="rId11"/>
    <p:sldId id="406" r:id="rId12"/>
    <p:sldId id="407" r:id="rId13"/>
    <p:sldId id="405" r:id="rId14"/>
    <p:sldId id="417" r:id="rId15"/>
    <p:sldId id="418" r:id="rId16"/>
    <p:sldId id="419" r:id="rId17"/>
    <p:sldId id="420" r:id="rId18"/>
    <p:sldId id="421" r:id="rId19"/>
    <p:sldId id="423" r:id="rId20"/>
    <p:sldId id="416" r:id="rId21"/>
    <p:sldId id="432" r:id="rId22"/>
    <p:sldId id="435" r:id="rId23"/>
    <p:sldId id="425" r:id="rId24"/>
    <p:sldId id="436" r:id="rId25"/>
    <p:sldId id="437" r:id="rId26"/>
    <p:sldId id="438" r:id="rId27"/>
    <p:sldId id="439" r:id="rId28"/>
    <p:sldId id="440" r:id="rId29"/>
    <p:sldId id="441" r:id="rId30"/>
    <p:sldId id="442" r:id="rId31"/>
    <p:sldId id="443" r:id="rId32"/>
    <p:sldId id="447" r:id="rId33"/>
    <p:sldId id="444" r:id="rId34"/>
    <p:sldId id="445" r:id="rId35"/>
    <p:sldId id="446" r:id="rId36"/>
    <p:sldId id="413" r:id="rId37"/>
    <p:sldId id="414" r:id="rId38"/>
    <p:sldId id="403" r:id="rId39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София И. Шляфер" initials="СИШ" lastIdx="1" clrIdx="0">
    <p:extLst>
      <p:ext uri="{19B8F6BF-5375-455C-9EA6-DF929625EA0E}">
        <p15:presenceInfo xmlns:p15="http://schemas.microsoft.com/office/powerpoint/2012/main" xmlns="" userId="S-1-5-21-1992835873-3863471969-972439449-143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9443F"/>
    <a:srgbClr val="6C5E53"/>
    <a:srgbClr val="CBAD91"/>
    <a:srgbClr val="DDD0BD"/>
    <a:srgbClr val="F0E9E0"/>
    <a:srgbClr val="AF20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20" autoAdjust="0"/>
  </p:normalViewPr>
  <p:slideViewPr>
    <p:cSldViewPr snapToGrid="0" snapToObjects="1">
      <p:cViewPr>
        <p:scale>
          <a:sx n="118" d="100"/>
          <a:sy n="118" d="100"/>
        </p:scale>
        <p:origin x="-276" y="-4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1173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5CC90-F3E0-F34E-A377-40DE6DBEBF3F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66288-2C99-4242-A513-7C18601C9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320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F2D92A9-ED89-FD47-BE5A-58D9DD22A2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127869B-D736-7C46-8036-0C507638DA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13B576A-B50C-D946-85B2-B96EDBBB2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A6C2DFA-9CA7-3A4C-AB4C-D4976B276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F4F6218-E067-8846-A9D1-4381FC559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05987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7CC201-DBB8-FA48-950F-ECBBA7BCD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BEDFA94-8E1B-B040-B827-CB3BE5E56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0421749-DEC7-BC4D-9A87-71176EE3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CA3EED3-0CD2-DA46-8076-533B9DD29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A99C5F1-CB73-EC48-ADDD-397D03D6F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80668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56DD1086-9CAF-464B-9AD1-D090861FB3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A94DCB9-3EF6-5E4C-B919-E6CCBEE0CE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15D2690-827A-EC44-A378-08A5ED578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E690AB9-E5D9-754C-A6D6-D454676BA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DB88E2D-6FB7-194D-95D6-98F8CEBCB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77661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7B3E6D-428F-D64D-9DB8-A835E7605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C84A7B6-9C49-E145-8460-1D79573FEC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9CFD615-9B17-174E-BD47-1D4FB464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0F5F776-2DC9-1648-8136-39ADFAA86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5D30271-33EF-704E-B6E6-A23C49C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967897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FF3854-3164-E949-AD42-A6B93CF80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694265D-124D-0E49-899E-B20AAF994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EA6EA82-C35C-304F-996C-68B558D18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E504407-B369-9E42-8E3B-C17C78E8F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037DF7C-30F7-3449-8AD2-3E7106C20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24082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B64ED6-9511-4041-A696-8699FFA04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FDAC9E4-40E1-E849-B086-201FFF3C41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5D7BBFE-F188-9847-B82B-32284E160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6ED6D4A-CD07-A647-88DD-171443633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50A9A59-6872-D64E-AB45-EB0DBF431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3350396-9BC0-2D44-8E95-D9FECA608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61772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60BEC9-8728-2141-8156-2DD4E9AFD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9E4E189-7A25-CE49-A168-1F4878DEC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325C647-AD27-6940-BBAA-664C4E77F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675EE65-353A-4146-BDDF-A6F73B56BF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0EA4117B-8B9F-3C42-B213-D87A8E127F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20D0192-C56C-D044-8673-5272D57D3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DD4F75A-A1B9-E344-8111-1B6EB667B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24DED41-F2C2-414E-A1E4-0B69D8236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093636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D67EDB-C1D0-164C-A5E4-385F8CE2A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02E96AD0-99B7-0A44-8A21-DED0F2F88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3D52A93-1479-9343-83BE-62F58A3E3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7B56759D-0B35-D549-B90C-726F18583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485811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3496881C-A459-994A-9289-02482108C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9691D6E4-945E-2E49-A659-844909AFD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445501E-DC7A-A747-BFEC-2C2704B90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263393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8F9E0C6-8273-584A-A1BD-9713042E7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3B3B854-169F-D749-A753-AC66A0142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12F99C1-90B6-EE46-A591-E915AF0677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213C701-0B59-DB4E-B2A1-403029B3E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3EBC1C1-CAFE-5541-A532-B8C140E71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AEA89AC-D155-5847-AAA2-F7C6FD9D8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369042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50F06C-7144-7A4E-B910-D4A797744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706AAA47-62E9-7541-8DCE-EE28D0DF79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26A0A02-7E9F-FB4A-BF1E-6C87E07AF1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C2D3684-2810-E54D-8BE6-64706A688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963A636-BF75-1D4A-A603-3932079EF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93314FA-2CFB-E145-93A9-591D4B3AB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959885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187097-5552-B141-B6A6-E3D8A52DE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E95DE4F-CE17-4E43-99A0-A5E050952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6AF541B-51DA-B144-816A-F18BFF888A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2DBF5B6-8B2A-2F42-BABA-F1C0CE2054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6F1522A-1359-B94B-9AED-4144D44A02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04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246636"/>
            <a:ext cx="571429" cy="6695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5763BBC-8354-A843-B87C-17E283176D15}"/>
              </a:ext>
            </a:extLst>
          </p:cNvPr>
          <p:cNvSpPr txBox="1"/>
          <p:nvPr/>
        </p:nvSpPr>
        <p:spPr>
          <a:xfrm>
            <a:off x="872598" y="2110033"/>
            <a:ext cx="10721994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формы отраслевого статистического наблюдения № 14дс «Сведения о деятельности дневных стационаров медицинских организаций» </a:t>
            </a:r>
          </a:p>
          <a:p>
            <a:pPr algn="ctr"/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2021 год</a:t>
            </a:r>
            <a:endParaRPr lang="ru-RU" sz="4200" dirty="0"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rgbClr val="6C5E53"/>
              </a:solidFill>
              <a:latin typeface="Montserrat" pitchFamily="2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D7ECA7BB-73C4-EF47-B549-77A1498EE1DE}"/>
              </a:ext>
            </a:extLst>
          </p:cNvPr>
          <p:cNvSpPr/>
          <p:nvPr/>
        </p:nvSpPr>
        <p:spPr>
          <a:xfrm>
            <a:off x="1108319" y="25822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latin typeface="Montserrat" pitchFamily="2" charset="0"/>
              </a:rPr>
              <a:t>Центральный научно-исследовательский </a:t>
            </a:r>
          </a:p>
          <a:p>
            <a:r>
              <a:rPr lang="ru-RU" sz="1200" dirty="0">
                <a:latin typeface="Montserrat" pitchFamily="2" charset="0"/>
              </a:rPr>
              <a:t>институт организации и информатизации </a:t>
            </a:r>
          </a:p>
          <a:p>
            <a:r>
              <a:rPr lang="ru-RU" sz="1200" dirty="0">
                <a:latin typeface="Montserrat" pitchFamily="2" charset="0"/>
              </a:rPr>
              <a:t>здравоохранения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34F602AE-0729-554D-BC0C-D0A432222F79}"/>
              </a:ext>
            </a:extLst>
          </p:cNvPr>
          <p:cNvSpPr/>
          <p:nvPr/>
        </p:nvSpPr>
        <p:spPr>
          <a:xfrm>
            <a:off x="379548" y="6430252"/>
            <a:ext cx="6096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b="1" dirty="0" err="1">
                <a:solidFill>
                  <a:srgbClr val="6C5E53"/>
                </a:solidFill>
                <a:latin typeface="Montserrat SemiBold" pitchFamily="2" charset="0"/>
              </a:rPr>
              <a:t>www.mednet.ru</a:t>
            </a:r>
            <a:endParaRPr lang="ru-RU" sz="1200" b="1" dirty="0">
              <a:solidFill>
                <a:srgbClr val="6C5E53"/>
              </a:solidFill>
              <a:latin typeface="Montserrat SemiBol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92445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44082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3AC38F7A-2E50-43A1-9A70-9A55AA607368}"/>
              </a:ext>
            </a:extLst>
          </p:cNvPr>
          <p:cNvSpPr txBox="1">
            <a:spLocks/>
          </p:cNvSpPr>
          <p:nvPr/>
        </p:nvSpPr>
        <p:spPr bwMode="auto">
          <a:xfrm>
            <a:off x="1139263" y="290194"/>
            <a:ext cx="946937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Таблица 1000 «Должности и физические лица дневных стационаров медицинской организации»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xmlns="" id="{F47A02D4-E0F4-4C65-B49B-332E26D38D9F}"/>
              </a:ext>
            </a:extLst>
          </p:cNvPr>
          <p:cNvSpPr txBox="1">
            <a:spLocks/>
          </p:cNvSpPr>
          <p:nvPr/>
        </p:nvSpPr>
        <p:spPr bwMode="auto">
          <a:xfrm>
            <a:off x="1106424" y="1548321"/>
            <a:ext cx="10341864" cy="4757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Таблицу 1000 заполняют все медицинские организации, имеющие дневные стационары, в соответствии со штатным расписанием, утвержденным руководителем медицинской организации в установленном порядке.</a:t>
            </a:r>
          </a:p>
          <a:p>
            <a:pPr algn="just" eaLnBrk="1" hangingPunct="1"/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штатных и занятых должностях показываются как целыми, так и дробными числами (0,25, 0,5 и 0,75 должности).</a:t>
            </a:r>
          </a:p>
          <a:p>
            <a:pPr algn="just" eaLnBrk="1" hangingPunct="1"/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физических лицах заполняются целыми числами.</a:t>
            </a:r>
          </a:p>
        </p:txBody>
      </p:sp>
    </p:spTree>
    <p:extLst>
      <p:ext uri="{BB962C8B-B14F-4D97-AF65-F5344CB8AC3E}">
        <p14:creationId xmlns:p14="http://schemas.microsoft.com/office/powerpoint/2010/main" val="25129196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44082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3AC38F7A-2E50-43A1-9A70-9A55AA607368}"/>
              </a:ext>
            </a:extLst>
          </p:cNvPr>
          <p:cNvSpPr txBox="1">
            <a:spLocks/>
          </p:cNvSpPr>
          <p:nvPr/>
        </p:nvSpPr>
        <p:spPr bwMode="auto">
          <a:xfrm>
            <a:off x="932688" y="290194"/>
            <a:ext cx="100949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Таблица 1000 «Должности и физические лица дневных стационаров медицинской организации»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:a16="http://schemas.microsoft.com/office/drawing/2014/main" xmlns="" id="{9C225755-FB2E-45BC-948F-2A2319363B03}"/>
              </a:ext>
            </a:extLst>
          </p:cNvPr>
          <p:cNvSpPr txBox="1">
            <a:spLocks/>
          </p:cNvSpPr>
          <p:nvPr/>
        </p:nvSpPr>
        <p:spPr bwMode="auto">
          <a:xfrm>
            <a:off x="932688" y="1837944"/>
            <a:ext cx="10305360" cy="490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indent="142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altLang="ru-RU" sz="3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В графах 5, 8</a:t>
            </a:r>
            <a:r>
              <a:rPr kumimoji="0" lang="en-US" altLang="ru-RU" sz="3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altLang="ru-RU" sz="3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 «Число физических лиц» показывают только основных работников, имеющих трудовую книжку в данной медицинской организации. </a:t>
            </a:r>
          </a:p>
          <a:p>
            <a:pPr marR="0" lvl="0" indent="14288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kumimoji="0" lang="ru-RU" altLang="ru-RU" sz="30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Внешних совместителей в данные графы не включают, внутренних совместителей показывают как физические лица только один раз на основной занимаемой должности.</a:t>
            </a: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895538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44082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3AC38F7A-2E50-43A1-9A70-9A55AA607368}"/>
              </a:ext>
            </a:extLst>
          </p:cNvPr>
          <p:cNvSpPr txBox="1">
            <a:spLocks/>
          </p:cNvSpPr>
          <p:nvPr/>
        </p:nvSpPr>
        <p:spPr bwMode="auto">
          <a:xfrm>
            <a:off x="932688" y="290194"/>
            <a:ext cx="10094975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Таблица 1000 «Должности и физические лица дневных стационаров медицинской организации»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xmlns="" id="{4456CCAA-4A5F-4DB9-9E27-DC0FD85A2DD6}"/>
              </a:ext>
            </a:extLst>
          </p:cNvPr>
          <p:cNvSpPr txBox="1">
            <a:spLocks/>
          </p:cNvSpPr>
          <p:nvPr/>
        </p:nvSpPr>
        <p:spPr bwMode="auto">
          <a:xfrm>
            <a:off x="1263776" y="1822456"/>
            <a:ext cx="9352408" cy="490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base" latinLnBrk="0" hangingPunct="1">
              <a:lnSpc>
                <a:spcPct val="15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   Строка 5 (всего) должна быть равна сумме строк 1, 2, 3, 4 по графам 3, 4, 5, 6, 7, 8.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Times New Roman" panose="02020603050405020304" pitchFamily="18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34232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graphicFrame>
        <p:nvGraphicFramePr>
          <p:cNvPr id="8" name="Содержимое 3">
            <a:extLst>
              <a:ext uri="{FF2B5EF4-FFF2-40B4-BE49-F238E27FC236}">
                <a16:creationId xmlns:a16="http://schemas.microsoft.com/office/drawing/2014/main" xmlns="" id="{FF556E1D-A919-48E8-9A3C-778721A56C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28898560"/>
              </p:ext>
            </p:extLst>
          </p:nvPr>
        </p:nvGraphicFramePr>
        <p:xfrm>
          <a:off x="210312" y="1758950"/>
          <a:ext cx="11731747" cy="5099050"/>
        </p:xfrm>
        <a:graphic>
          <a:graphicData uri="http://schemas.openxmlformats.org/drawingml/2006/table">
            <a:tbl>
              <a:tblPr/>
              <a:tblGrid>
                <a:gridCol w="89479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965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4566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4566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4566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4566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9479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9421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94794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94794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795372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994215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894794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894794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</a:tblGrid>
              <a:tr h="642511"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007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пациенто-дней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691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детей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взрослых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включи-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тельно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взрос-лыми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630238" algn="l"/>
                        </a:tabLst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включи-</a:t>
                      </a:r>
                      <a:r>
                        <a:rPr kumimoji="0" 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тельно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44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 старше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трудоспо-собного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возраста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до 3 лет</a:t>
                      </a: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лицами старше трудоспособного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возраста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лет</a:t>
                      </a:r>
                      <a:endParaRPr lang="ru-RU" sz="1800" dirty="0"/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211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</a:txBody>
                  <a:tcPr marL="68575" marR="68575" marT="0" marB="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среднегодовых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среднегодовых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лицами старше трудоспособного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возраста</a:t>
                      </a:r>
                      <a:endParaRPr lang="ru-RU" dirty="0"/>
                    </a:p>
                  </a:txBody>
                  <a:tcPr marL="68575" marR="68575" marT="0" marB="0" anchor="ctr" horzOverflow="overflow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995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603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603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603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5" marR="6857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23442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graphicFrame>
        <p:nvGraphicFramePr>
          <p:cNvPr id="9" name="Содержимое 3">
            <a:extLst>
              <a:ext uri="{FF2B5EF4-FFF2-40B4-BE49-F238E27FC236}">
                <a16:creationId xmlns:a16="http://schemas.microsoft.com/office/drawing/2014/main" xmlns="" id="{E15D56C0-C91B-48AE-89AC-29F0DB10E5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6975815"/>
              </p:ext>
            </p:extLst>
          </p:nvPr>
        </p:nvGraphicFramePr>
        <p:xfrm>
          <a:off x="374904" y="1920341"/>
          <a:ext cx="11512293" cy="4852988"/>
        </p:xfrm>
        <a:graphic>
          <a:graphicData uri="http://schemas.openxmlformats.org/drawingml/2006/table">
            <a:tbl>
              <a:tblPr/>
              <a:tblGrid>
                <a:gridCol w="87973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852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3159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3159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3159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3159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87791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975464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77917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77917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780371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975464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877917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877917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</a:tblGrid>
              <a:tr h="557025"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коек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условиях, включая стационары на дому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08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коек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пациенто-дней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86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взрослых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детей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взрослых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включительно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взрос-лыми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0-17 лет включи-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тельно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1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средне-годовых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года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средне-годовых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49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 старше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трудоспо-собного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возраста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до 3 лет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лицами старше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трудоспо-собного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возраста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лет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34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57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57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570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77" marR="68577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614961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sp>
        <p:nvSpPr>
          <p:cNvPr id="10" name="Содержимое 2">
            <a:extLst>
              <a:ext uri="{FF2B5EF4-FFF2-40B4-BE49-F238E27FC236}">
                <a16:creationId xmlns:a16="http://schemas.microsoft.com/office/drawing/2014/main" xmlns="" id="{F0C0A9E3-10E3-4760-BACF-5464C075590C}"/>
              </a:ext>
            </a:extLst>
          </p:cNvPr>
          <p:cNvSpPr txBox="1">
            <a:spLocks/>
          </p:cNvSpPr>
          <p:nvPr/>
        </p:nvSpPr>
        <p:spPr>
          <a:xfrm>
            <a:off x="621792" y="1755301"/>
            <a:ext cx="10378440" cy="48736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коек в дневном стационаре указывают в соответствии с приказом об организации данного структурного подразделения медицинской организации.</a:t>
            </a: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коек на конец года заполняется без учета сменности работы.</a:t>
            </a: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среднегодовых коек заполняется с учетом сменности работы.</a:t>
            </a:r>
          </a:p>
          <a:p>
            <a:pPr marL="457200" indent="-457200" algn="just">
              <a:buFont typeface="Arial" panose="020B0604020202020204" pitchFamily="34" charset="0"/>
              <a:buChar char="•"/>
              <a:defRPr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среднегодовых коек указывается целыми числами.</a:t>
            </a:r>
          </a:p>
        </p:txBody>
      </p:sp>
    </p:spTree>
    <p:extLst>
      <p:ext uri="{BB962C8B-B14F-4D97-AF65-F5344CB8AC3E}">
        <p14:creationId xmlns:p14="http://schemas.microsoft.com/office/powerpoint/2010/main" val="34397750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sp>
        <p:nvSpPr>
          <p:cNvPr id="12" name="Содержимое 2">
            <a:extLst>
              <a:ext uri="{FF2B5EF4-FFF2-40B4-BE49-F238E27FC236}">
                <a16:creationId xmlns:a16="http://schemas.microsoft.com/office/drawing/2014/main" xmlns="" id="{6F17D4D4-2D0B-4FFF-8B49-4FC9335EA8D4}"/>
              </a:ext>
            </a:extLst>
          </p:cNvPr>
          <p:cNvSpPr txBox="1">
            <a:spLocks/>
          </p:cNvSpPr>
          <p:nvPr/>
        </p:nvSpPr>
        <p:spPr bwMode="auto">
          <a:xfrm>
            <a:off x="905256" y="1929485"/>
            <a:ext cx="1065276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заполняются сведения по строке 49 «койки скорой медицинской помощи краткосрочного пребывания»  графам с 3 по 26.</a:t>
            </a:r>
          </a:p>
          <a:p>
            <a:pPr algn="just" eaLnBrk="1" hangingPunct="1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 внимание, чтобы на койках для детей не указывались сведения о пациентах старше трудоспособного возраста.</a:t>
            </a:r>
          </a:p>
          <a:p>
            <a:pPr algn="just" eaLnBrk="1" hangingPunct="1"/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дневных стационарах для детей не заполняются сведения о числе коек для взрослых.</a:t>
            </a:r>
          </a:p>
        </p:txBody>
      </p:sp>
    </p:spTree>
    <p:extLst>
      <p:ext uri="{BB962C8B-B14F-4D97-AF65-F5344CB8AC3E}">
        <p14:creationId xmlns:p14="http://schemas.microsoft.com/office/powerpoint/2010/main" val="421523429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xmlns="" id="{DD2A41B0-9CD8-409F-ACB0-5EBA35A372A7}"/>
              </a:ext>
            </a:extLst>
          </p:cNvPr>
          <p:cNvSpPr txBox="1">
            <a:spLocks/>
          </p:cNvSpPr>
          <p:nvPr/>
        </p:nvSpPr>
        <p:spPr>
          <a:xfrm>
            <a:off x="557784" y="1916113"/>
            <a:ext cx="10908792" cy="4752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дневных стационарах для взрослых не показываются сведения о числе коек для детей.</a:t>
            </a:r>
          </a:p>
          <a:p>
            <a:pPr marL="457200" indent="-457200" algn="just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дневных стационарах для взрослых не указываются данные о числе выписанных детей до 3 лет и проведенными ими </a:t>
            </a:r>
            <a:r>
              <a:rPr lang="ru-RU" altLang="ru-RU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</a:t>
            </a:r>
            <a:r>
              <a:rPr lang="ru-RU" alt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-дней. Эти сведения заполняются на койках для детей.</a:t>
            </a:r>
          </a:p>
          <a:p>
            <a:pPr algn="just"/>
            <a:endParaRPr lang="ru-RU" altLang="ru-RU" sz="29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59842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xmlns="" id="{DD2A41B0-9CD8-409F-ACB0-5EBA35A372A7}"/>
              </a:ext>
            </a:extLst>
          </p:cNvPr>
          <p:cNvSpPr txBox="1">
            <a:spLocks/>
          </p:cNvSpPr>
          <p:nvPr/>
        </p:nvSpPr>
        <p:spPr>
          <a:xfrm>
            <a:off x="548640" y="1916113"/>
            <a:ext cx="11110031" cy="47529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дневных стационарах: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altLang="ru-RU" sz="32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на койках для патологии беременности не заполняются сведения о пациентах старше трудоспособного возраста;</a:t>
            </a:r>
          </a:p>
          <a:p>
            <a:pPr marL="0" marR="0" lvl="0" indent="0" algn="just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- на гинекологических койках для вспомогательных репродуктивных технологий не указываются данные о детях (0-17 лет), детях до 3 лет, лицах старше трудоспособного возраста.</a:t>
            </a:r>
          </a:p>
          <a:p>
            <a:pPr marL="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29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36507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70841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2000 «Использование коек дневного стационара медицинской организации по профилям»</a:t>
            </a:r>
          </a:p>
        </p:txBody>
      </p:sp>
      <p:sp>
        <p:nvSpPr>
          <p:cNvPr id="9" name="Содержимое 2">
            <a:extLst>
              <a:ext uri="{FF2B5EF4-FFF2-40B4-BE49-F238E27FC236}">
                <a16:creationId xmlns:a16="http://schemas.microsoft.com/office/drawing/2014/main" xmlns="" id="{328E6B64-39C4-4AE8-A29E-5F11B6D49BA9}"/>
              </a:ext>
            </a:extLst>
          </p:cNvPr>
          <p:cNvSpPr txBox="1">
            <a:spLocks/>
          </p:cNvSpPr>
          <p:nvPr/>
        </p:nvSpPr>
        <p:spPr bwMode="auto">
          <a:xfrm>
            <a:off x="420624" y="1809946"/>
            <a:ext cx="11201400" cy="464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>
              <a:defRPr/>
            </a:pP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строке 1 по графам 15-26 указываются сведения о числе коек, выписанных пациентах и проведенных ими </a:t>
            </a:r>
            <a:r>
              <a:rPr lang="ru-RU" altLang="ru-RU" sz="3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-днях в дневных стационарах медицинских организаций, оказывающих помощь в амбулаторных условиях, </a:t>
            </a:r>
            <a:r>
              <a:rPr lang="ru-RU" altLang="ru-RU" sz="3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включая стационары на дому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 eaLnBrk="1" hangingPunct="1">
              <a:defRPr/>
            </a:pP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строках 2 - 75 по графам 15-26 заполняются данные только о работе дневных стационаров медицинских  организаций, оказывающих помощь в амбулаторных условиях по профилям </a:t>
            </a:r>
            <a:r>
              <a:rPr lang="ru-RU" altLang="ru-RU" sz="3000" b="1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без стационаров на дому</a:t>
            </a:r>
            <a:r>
              <a:rPr lang="ru-RU" altLang="ru-RU" sz="3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4760479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19103" y="306577"/>
            <a:ext cx="571429" cy="66951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1128AD7-1979-4E4F-A307-1586F891C387}"/>
              </a:ext>
            </a:extLst>
          </p:cNvPr>
          <p:cNvSpPr txBox="1"/>
          <p:nvPr/>
        </p:nvSpPr>
        <p:spPr>
          <a:xfrm>
            <a:off x="1335024" y="1743468"/>
            <a:ext cx="9784079" cy="30162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Приказ Министерства здравоохранения Российской Федерации от 9 декабря 1999 г. № 438 «Об организации деятельности дневных стационаров в лечебно-профилактическом учреждении»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74454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Подтабличная строка 2500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:a16="http://schemas.microsoft.com/office/drawing/2014/main" xmlns="" id="{DC4E48AF-4835-42DB-9ECA-69DEC8CD6775}"/>
              </a:ext>
            </a:extLst>
          </p:cNvPr>
          <p:cNvSpPr txBox="1">
            <a:spLocks/>
          </p:cNvSpPr>
          <p:nvPr/>
        </p:nvSpPr>
        <p:spPr bwMode="auto">
          <a:xfrm>
            <a:off x="777240" y="1611836"/>
            <a:ext cx="10591486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Умерло в дневном стационаре при подразделениях медицинских организаций, оказывающих медицинскую помощь: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стационарных условиях 1 _________, 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них: детей 2 ____________,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амбулаторных условиях, включая стационары на дому 3 _______, </a:t>
            </a:r>
          </a:p>
          <a:p>
            <a:pPr marL="0" indent="0" eaLnBrk="1" hangingPunct="1">
              <a:buFont typeface="Arial" panose="020B0604020202020204" pitchFamily="34" charset="0"/>
              <a:buNone/>
            </a:pPr>
            <a:r>
              <a:rPr lang="ru-RU" alt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них: детей 4 ____________.</a:t>
            </a:r>
          </a:p>
        </p:txBody>
      </p:sp>
    </p:spTree>
    <p:extLst>
      <p:ext uri="{BB962C8B-B14F-4D97-AF65-F5344CB8AC3E}">
        <p14:creationId xmlns:p14="http://schemas.microsoft.com/office/powerpoint/2010/main" val="406150091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Подтабличная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 строка 2500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:a16="http://schemas.microsoft.com/office/drawing/2014/main" xmlns="" id="{DC4E48AF-4835-42DB-9ECA-69DEC8CD6775}"/>
              </a:ext>
            </a:extLst>
          </p:cNvPr>
          <p:cNvSpPr txBox="1">
            <a:spLocks/>
          </p:cNvSpPr>
          <p:nvPr/>
        </p:nvSpPr>
        <p:spPr bwMode="auto">
          <a:xfrm>
            <a:off x="914400" y="1611836"/>
            <a:ext cx="10454326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По каждому умершему в дневном стационаре медицинской организации, оказывающей помощь в стационарных, амбулаторных условиях и на дому следует предоставить пояснительную записку.</a:t>
            </a:r>
          </a:p>
        </p:txBody>
      </p:sp>
    </p:spTree>
    <p:extLst>
      <p:ext uri="{BB962C8B-B14F-4D97-AF65-F5344CB8AC3E}">
        <p14:creationId xmlns:p14="http://schemas.microsoft.com/office/powerpoint/2010/main" val="36966887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Подтабличная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 строка 2600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10" name="Содержимое 2">
            <a:extLst>
              <a:ext uri="{FF2B5EF4-FFF2-40B4-BE49-F238E27FC236}">
                <a16:creationId xmlns:a16="http://schemas.microsoft.com/office/drawing/2014/main" xmlns="" id="{DD7544A8-C3CD-411D-B5EB-B6440A3CC062}"/>
              </a:ext>
            </a:extLst>
          </p:cNvPr>
          <p:cNvSpPr txBox="1">
            <a:spLocks/>
          </p:cNvSpPr>
          <p:nvPr/>
        </p:nvSpPr>
        <p:spPr bwMode="auto">
          <a:xfrm>
            <a:off x="841248" y="1769265"/>
            <a:ext cx="10570463" cy="485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выписанных сельских жителей из дневных стационаров медицинских организаций, оказывающих медицинскую помощь: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стационарных условиях 1 _________,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амбулаторных условиях, включая стационары на дому 2 __.</a:t>
            </a:r>
          </a:p>
        </p:txBody>
      </p:sp>
    </p:spTree>
    <p:extLst>
      <p:ext uri="{BB962C8B-B14F-4D97-AF65-F5344CB8AC3E}">
        <p14:creationId xmlns:p14="http://schemas.microsoft.com/office/powerpoint/2010/main" val="37517722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8259" y="240812"/>
            <a:ext cx="571429" cy="66951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94A62CF2-284C-4CC6-9608-83D0A6119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7320" y="1106996"/>
            <a:ext cx="9802368" cy="559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9" name="Содержимое 2">
            <a:extLst>
              <a:ext uri="{FF2B5EF4-FFF2-40B4-BE49-F238E27FC236}">
                <a16:creationId xmlns:a16="http://schemas.microsoft.com/office/drawing/2014/main" xmlns="" id="{B1B72889-4CCF-4379-A48D-88CD27678904}"/>
              </a:ext>
            </a:extLst>
          </p:cNvPr>
          <p:cNvSpPr txBox="1">
            <a:spLocks/>
          </p:cNvSpPr>
          <p:nvPr/>
        </p:nvSpPr>
        <p:spPr bwMode="auto">
          <a:xfrm>
            <a:off x="1574718" y="1266137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  </a:t>
            </a: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n-ea"/>
                <a:cs typeface="Times New Roman" pitchFamily="18" charset="0"/>
              </a:rPr>
              <a:t>Движение пациентов в дневных стационарах, сроки и исходы лечения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sz="4400" b="1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 pitchFamily="18" charset="0"/>
              </a:rPr>
              <a:t>(таблицы 3000 и 3500)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Times New Roman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53463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7"/>
            <a:ext cx="12192000" cy="108228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857839" y="229074"/>
            <a:ext cx="9997686" cy="845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3000 «Дневные стационары для взрослых»</a:t>
            </a:r>
          </a:p>
        </p:txBody>
      </p:sp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xmlns="" id="{1F924C47-F479-42D5-AB10-8138DA1186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9372446"/>
              </p:ext>
            </p:extLst>
          </p:nvPr>
        </p:nvGraphicFramePr>
        <p:xfrm>
          <a:off x="546755" y="1124220"/>
          <a:ext cx="11262724" cy="5453573"/>
        </p:xfrm>
        <a:graphic>
          <a:graphicData uri="http://schemas.openxmlformats.org/drawingml/2006/table">
            <a:tbl>
              <a:tblPr/>
              <a:tblGrid>
                <a:gridCol w="362545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7420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1625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1669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0602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4582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26622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10602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10602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158586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классов МКБ-10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95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условиях, включая стационары на дому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1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дней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дней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28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542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Всего, в том числе: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А00-Т98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073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некоторые инфекционные и паразитарные болезни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А00-В99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76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новообразования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С00-D48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646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крови, кроветворных органов и отдельные нарушения, вовлекающие иммунный механизм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D50-D89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эндокринной системы, расстройства питания и нарушения обмена веществ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Е00-Е90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00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психические расстройства и расстройства поведения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F00-F99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76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нервной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G00-G99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76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глаза и его придаточного аппарата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H00-H59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76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уха и сосцевидного отростка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H60-H95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888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системы кровообращения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I00-I99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888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дыхания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J00-J99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691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пищеварения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K00-K93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888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кожи и подкожной клетчатки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L00-L98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791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костно-мышечной системы и соединительной ткани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M00-M99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76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мочеполовой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N00-N99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7620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беременность, роды и послеродовой период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O00-O99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31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врожденные аномалии, пороки развития, деформации и хромосомные нарушения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Q00-Q99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3114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симптомы, признаки и отклонения от нормы, выявленные при клинических и лабораторных исследованиях, не классифицированные в других  рубриках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R00-R99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3140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травмы, отравления и некоторые другие последствия воздействия внешних причин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S00-T98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2326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того: факторы, влияющие на состояние здоровья и обращения в учреждения здравоохранения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00-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5699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COVID-19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U07.1-U07.2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57753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16712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930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</a:t>
            </a:r>
            <a:r>
              <a:rPr kumimoji="0" lang="en-US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</a:t>
            </a: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000</a:t>
            </a: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xmlns="" id="{7004A8DB-D3AC-44E9-8BD5-F4931B112FF1}"/>
              </a:ext>
            </a:extLst>
          </p:cNvPr>
          <p:cNvSpPr txBox="1">
            <a:spLocks/>
          </p:cNvSpPr>
          <p:nvPr/>
        </p:nvSpPr>
        <p:spPr bwMode="auto">
          <a:xfrm>
            <a:off x="763571" y="1396199"/>
            <a:ext cx="10737130" cy="502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 (всего) должна быть равна сумме строк со 2 по 19 по графам с 4 по </a:t>
            </a:r>
            <a:r>
              <a:rPr lang="en-US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altLang="ru-RU" sz="3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строке 21 указываются сведения о пациентах с коронавирусной инфекцией (</a:t>
            </a:r>
            <a:r>
              <a:rPr lang="en-US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COVID-19)</a:t>
            </a: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 eaLnBrk="1" hangingPunct="1"/>
            <a:r>
              <a:rPr lang="en-US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U07.1 </a:t>
            </a: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Коронавирусная инфекция </a:t>
            </a:r>
            <a:r>
              <a:rPr lang="en-US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COVID-19</a:t>
            </a: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(вирус идентифицирован);</a:t>
            </a:r>
          </a:p>
          <a:p>
            <a:pPr marL="0" indent="0" algn="just" eaLnBrk="1" hangingPunct="1"/>
            <a:r>
              <a:rPr lang="en-US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U07.</a:t>
            </a: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Коронавирусная инфекция </a:t>
            </a:r>
            <a:r>
              <a:rPr lang="en-US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COVID-19</a:t>
            </a:r>
            <a:r>
              <a:rPr lang="ru-RU" altLang="ru-RU" sz="3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(вирус не идентифицирован).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endParaRPr lang="ru-RU" altLang="ru-RU" sz="34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71711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16712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192180"/>
            <a:ext cx="10160581" cy="930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</a:t>
            </a:r>
            <a:r>
              <a:rPr kumimoji="0" lang="en-US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</a:t>
            </a: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000</a:t>
            </a: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xmlns="" id="{7004A8DB-D3AC-44E9-8BD5-F4931B112FF1}"/>
              </a:ext>
            </a:extLst>
          </p:cNvPr>
          <p:cNvSpPr txBox="1">
            <a:spLocks/>
          </p:cNvSpPr>
          <p:nvPr/>
        </p:nvSpPr>
        <p:spPr bwMode="auto">
          <a:xfrm>
            <a:off x="763571" y="1396199"/>
            <a:ext cx="10737130" cy="502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ru-RU" altLang="ru-RU" sz="3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заполнении строки 20 «Кроме того: факторы, влияющие на состояние здоровья и обращения в учреждения здравоохранения» (</a:t>
            </a:r>
            <a:r>
              <a:rPr lang="en-US" altLang="ru-RU" sz="3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Z00-Z99)</a:t>
            </a:r>
            <a:r>
              <a:rPr lang="ru-RU" altLang="ru-RU" sz="3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следует предоставить пояснительную записку с указанием причин лечения взрослых в дневных стационарах и стационарах на дому по данному классу болезней.</a:t>
            </a:r>
            <a:endParaRPr kumimoji="0" lang="ru-RU" altLang="ru-RU" sz="3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3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20995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7"/>
            <a:ext cx="12192000" cy="1082284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857839" y="229074"/>
            <a:ext cx="9997686" cy="845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3500 «Дневные стационары для детей»</a:t>
            </a:r>
          </a:p>
        </p:txBody>
      </p:sp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xmlns="" id="{175D41DE-BBE9-4ADA-BB50-D615CB4BB9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956656"/>
              </p:ext>
            </p:extLst>
          </p:nvPr>
        </p:nvGraphicFramePr>
        <p:xfrm>
          <a:off x="514349" y="1274462"/>
          <a:ext cx="11295126" cy="5406320"/>
        </p:xfrm>
        <a:graphic>
          <a:graphicData uri="http://schemas.openxmlformats.org/drawingml/2006/table">
            <a:tbl>
              <a:tblPr/>
              <a:tblGrid>
                <a:gridCol w="35929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066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3391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1654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1985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1489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7882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165744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165744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285048"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классов МКБ-10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50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стационарных условиях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условиях, включая стационары на дому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757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дней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дней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44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402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Всего, в том числе: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А00-Т98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4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некоторые инфекционные и паразитарные болезни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А00-В99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новообразования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С00-D48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891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крови, кроветворных органов и отдельные нарушения, вовлекающие иммунный механизм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D50-D89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194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эндокринной системы, расстройства питания и нарушения обмена веществ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Е00-Е90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941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психические расстройства и расстройства поведения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F00-F99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4603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нервной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G00-G99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глаза и его придаточного аппарата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H00-H59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882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уха и сосцевидного отростка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H60-H95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системы кровообращения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I00-I99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дыхания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J00-J99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715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пищеварения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K00-K93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кожи и подкожной клетчатки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L00-L98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149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костно-мышечной системы и соединительной ткани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M00-M99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мочеполовой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N00-N99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4252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беременность, роды и послеродовой период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O00-O99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919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отдельные состояния, возникающие в перинатальном периоде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P00-P96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2194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врожденные аномалии, пороки развития, деформации и хромосомные нарушения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Q00-Q99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3841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симптомы, признаки и отклонения от нормы, выявленные при клинических и лабораторных исследованиях, не классифицированные в других  рубриках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R00-R99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2194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травмы, отравления и некоторые другие последствия воздействия внешних причин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S00-T98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2456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того: факторы, влияющие на состояние здоровья и обращения в учреждения здравоохранения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00-</a:t>
                      </a: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402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COVID-19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U07.1-U07.2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6599937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16712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694944" y="229074"/>
            <a:ext cx="10160581" cy="930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</a:t>
            </a:r>
            <a:r>
              <a:rPr kumimoji="0" lang="en-US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</a:t>
            </a:r>
            <a:r>
              <a:rPr lang="ru-RU" sz="3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00</a:t>
            </a: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xmlns="" id="{7004A8DB-D3AC-44E9-8BD5-F4931B112FF1}"/>
              </a:ext>
            </a:extLst>
          </p:cNvPr>
          <p:cNvSpPr txBox="1">
            <a:spLocks/>
          </p:cNvSpPr>
          <p:nvPr/>
        </p:nvSpPr>
        <p:spPr bwMode="auto">
          <a:xfrm>
            <a:off x="763571" y="1396199"/>
            <a:ext cx="10737130" cy="502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Строка 1 (всего) должна быть равна сумме строк со 2 по 21 по графам с 4 по </a:t>
            </a: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9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</a:t>
            </a:r>
            <a:endParaRPr kumimoji="0" lang="en-US" altLang="ru-RU" sz="3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В строке 22 указываются сведения о пациентах с коронавирусной инфекцией (</a:t>
            </a: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COVID-19)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U07.1 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Коронавирусная инфекция </a:t>
            </a: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COVID-19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(вирус идентифицирован);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U07.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2</a:t>
            </a: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Коронавирусная инфекция </a:t>
            </a: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COVID-19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(вирус не идентифицирован).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3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22145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16712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626ACD4D-332C-486B-9002-21310EF340DD}"/>
              </a:ext>
            </a:extLst>
          </p:cNvPr>
          <p:cNvSpPr txBox="1">
            <a:spLocks/>
          </p:cNvSpPr>
          <p:nvPr/>
        </p:nvSpPr>
        <p:spPr bwMode="auto">
          <a:xfrm>
            <a:off x="538734" y="229074"/>
            <a:ext cx="10160581" cy="930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Таблица </a:t>
            </a:r>
            <a:r>
              <a:rPr kumimoji="0" lang="en-US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3</a:t>
            </a:r>
            <a:r>
              <a:rPr lang="ru-RU" sz="3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00</a:t>
            </a: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xmlns="" id="{7004A8DB-D3AC-44E9-8BD5-F4931B112FF1}"/>
              </a:ext>
            </a:extLst>
          </p:cNvPr>
          <p:cNvSpPr txBox="1">
            <a:spLocks/>
          </p:cNvSpPr>
          <p:nvPr/>
        </p:nvSpPr>
        <p:spPr bwMode="auto">
          <a:xfrm>
            <a:off x="763571" y="1396199"/>
            <a:ext cx="10737130" cy="5024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 заполнении строки 21 «Кроме того: факторы, влияющие на состояние здоровья и обращения в учреждения здравоохранения» (</a:t>
            </a:r>
            <a:r>
              <a:rPr kumimoji="0" lang="en-US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Z00-Z99)</a:t>
            </a:r>
            <a:r>
              <a:rPr kumimoji="0" lang="ru-RU" altLang="ru-RU" sz="3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следует предоставить пояснительную записку с указанием причин лечения детей в дневных стационарах и стационарах на дому по данному классу болезней.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3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26706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411681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F2A7E58-46EC-7E4A-886F-D0B73D8BCA6A}"/>
              </a:ext>
            </a:extLst>
          </p:cNvPr>
          <p:cNvSpPr txBox="1"/>
          <p:nvPr/>
        </p:nvSpPr>
        <p:spPr>
          <a:xfrm>
            <a:off x="1504260" y="303953"/>
            <a:ext cx="845012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Дневные стационары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9E2DD838-DD7D-438F-8EAA-5CDEFF6350BE}"/>
              </a:ext>
            </a:extLst>
          </p:cNvPr>
          <p:cNvSpPr txBox="1"/>
          <p:nvPr/>
        </p:nvSpPr>
        <p:spPr>
          <a:xfrm>
            <a:off x="1181064" y="1852961"/>
            <a:ext cx="10012751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kumimoji="0" lang="ru-RU" altLang="ru-RU" sz="3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структурные подразделения лечебно-профилактических учреждений, в том числе амбулаторно-поликлинических, больничных учреждений, клиник медицинских научно-исследовательских институтов и образовательных учреждений.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593686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Подтабличная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 строка 4000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:a16="http://schemas.microsoft.com/office/drawing/2014/main" xmlns="" id="{CDC44CB8-E743-4681-91F2-327B25EDAA87}"/>
              </a:ext>
            </a:extLst>
          </p:cNvPr>
          <p:cNvSpPr txBox="1">
            <a:spLocks/>
          </p:cNvSpPr>
          <p:nvPr/>
        </p:nvSpPr>
        <p:spPr bwMode="auto">
          <a:xfrm>
            <a:off x="537327" y="1643063"/>
            <a:ext cx="1110477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общего числа выписанных (гр. 4 и 7 таблиц 3000 и 3500):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направлены райвоенкоматом 1 _________ </a:t>
            </a:r>
          </a:p>
        </p:txBody>
      </p:sp>
    </p:spTree>
    <p:extLst>
      <p:ext uri="{BB962C8B-B14F-4D97-AF65-F5344CB8AC3E}">
        <p14:creationId xmlns:p14="http://schemas.microsoft.com/office/powerpoint/2010/main" val="21551938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Подтабличная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 строка 4100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xmlns="" id="{632B6E64-003F-4B59-9EE5-56261F695E99}"/>
              </a:ext>
            </a:extLst>
          </p:cNvPr>
          <p:cNvSpPr txBox="1">
            <a:spLocks/>
          </p:cNvSpPr>
          <p:nvPr/>
        </p:nvSpPr>
        <p:spPr bwMode="auto">
          <a:xfrm>
            <a:off x="584462" y="1643063"/>
            <a:ext cx="1065358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Лица госпитализированные для обследования и оказавшиеся здоровыми: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взрослые 1 _________, 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них: призывники 2 __________,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3 ________________,</a:t>
            </a:r>
          </a:p>
          <a:p>
            <a:pPr marL="0" indent="0" algn="just" eaLnBrk="1" hangingPunct="1">
              <a:buFont typeface="Arial" panose="020B0604020202020204" pitchFamily="34" charset="0"/>
              <a:buNone/>
            </a:pPr>
            <a:r>
              <a:rPr lang="ru-RU" alt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них: призывники 4 __________.</a:t>
            </a:r>
          </a:p>
        </p:txBody>
      </p:sp>
    </p:spTree>
    <p:extLst>
      <p:ext uri="{BB962C8B-B14F-4D97-AF65-F5344CB8AC3E}">
        <p14:creationId xmlns:p14="http://schemas.microsoft.com/office/powerpoint/2010/main" val="396824360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8259" y="240812"/>
            <a:ext cx="571429" cy="66951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94A62CF2-284C-4CC6-9608-83D0A6119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7320" y="1106996"/>
            <a:ext cx="9802368" cy="559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10" name="Содержимое 2">
            <a:extLst>
              <a:ext uri="{FF2B5EF4-FFF2-40B4-BE49-F238E27FC236}">
                <a16:creationId xmlns:a16="http://schemas.microsoft.com/office/drawing/2014/main" xmlns="" id="{5CCDD222-1E22-46EC-BF1C-9868FD713580}"/>
              </a:ext>
            </a:extLst>
          </p:cNvPr>
          <p:cNvSpPr txBox="1">
            <a:spLocks/>
          </p:cNvSpPr>
          <p:nvPr/>
        </p:nvSpPr>
        <p:spPr bwMode="auto">
          <a:xfrm>
            <a:off x="1716120" y="1247726"/>
            <a:ext cx="8229600" cy="480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32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  </a:t>
            </a:r>
            <a:r>
              <a:rPr kumimoji="0" lang="ru-RU" alt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+mn-cs"/>
              </a:rPr>
              <a:t>Дополнительные </a:t>
            </a:r>
            <a:r>
              <a:rPr kumimoji="0" lang="ru-RU" alt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сведения о показателях работы дневных стационаров медицинских организаций, оказывающих помощь на дому </a:t>
            </a:r>
          </a:p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ru-RU" alt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n-ea"/>
                <a:cs typeface="Times New Roman" panose="02020603050405020304" pitchFamily="18" charset="0"/>
              </a:rPr>
              <a:t>(стационаров на дому)</a:t>
            </a:r>
          </a:p>
        </p:txBody>
      </p:sp>
    </p:spTree>
    <p:extLst>
      <p:ext uri="{BB962C8B-B14F-4D97-AF65-F5344CB8AC3E}">
        <p14:creationId xmlns:p14="http://schemas.microsoft.com/office/powerpoint/2010/main" val="247631139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Стационар на дому для взрослых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xmlns="" id="{632B6E64-003F-4B59-9EE5-56261F695E99}"/>
              </a:ext>
            </a:extLst>
          </p:cNvPr>
          <p:cNvSpPr txBox="1">
            <a:spLocks/>
          </p:cNvSpPr>
          <p:nvPr/>
        </p:nvSpPr>
        <p:spPr bwMode="auto">
          <a:xfrm>
            <a:off x="584462" y="1643063"/>
            <a:ext cx="11057641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kumimoji="0" lang="ru-RU" alt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Министерства здравоохранения и социального развития Российской Федерации от 7 декабря 2005 г. № 765 «Организация деятельности врача-терапевта участкового».</a:t>
            </a:r>
          </a:p>
          <a:p>
            <a:pPr algn="just" eaLnBrk="1" hangingPunct="1"/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здравоохранения и социального развития Российской Федерации от 15 мая 2012 г. № 543н «Об утверждении Положения об организации оказания первичной медико-санитарной помощи взрослому населению».</a:t>
            </a: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682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Стационар на дому для взрослых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xmlns="" id="{632B6E64-003F-4B59-9EE5-56261F695E99}"/>
              </a:ext>
            </a:extLst>
          </p:cNvPr>
          <p:cNvSpPr txBox="1">
            <a:spLocks/>
          </p:cNvSpPr>
          <p:nvPr/>
        </p:nvSpPr>
        <p:spPr bwMode="auto">
          <a:xfrm>
            <a:off x="584462" y="1489435"/>
            <a:ext cx="11057641" cy="47256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None/>
              <a:tabLst/>
              <a:defRPr/>
            </a:pPr>
            <a:r>
              <a:rPr lang="ru-RU" sz="3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организуется для оказания медицинской помощи пациентам с острыми хроническими заболеваниями и их обострениями, нуждающимся в стационарном лечении, но не направленным для оказания стационарной медицинской помощи в медицинскую организацию, в том случае если состояние здоровья пациента и его домашние условия позволяют организовать медицинскую помощь и уход на дому</a:t>
            </a:r>
            <a:r>
              <a:rPr lang="ru-RU" sz="3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ru-RU" altLang="ru-RU" sz="3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503291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16FBB1EA-FFE9-4413-B9A9-665D56E1FA02}"/>
              </a:ext>
            </a:extLst>
          </p:cNvPr>
          <p:cNvSpPr txBox="1">
            <a:spLocks/>
          </p:cNvSpPr>
          <p:nvPr/>
        </p:nvSpPr>
        <p:spPr bwMode="auto">
          <a:xfrm>
            <a:off x="1407933" y="249692"/>
            <a:ext cx="8229600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Стационар на дому для детей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j-ea"/>
              <a:cs typeface="+mj-cs"/>
            </a:endParaRPr>
          </a:p>
        </p:txBody>
      </p:sp>
      <p:sp>
        <p:nvSpPr>
          <p:cNvPr id="9" name="Содержимое 2">
            <a:extLst>
              <a:ext uri="{FF2B5EF4-FFF2-40B4-BE49-F238E27FC236}">
                <a16:creationId xmlns:a16="http://schemas.microsoft.com/office/drawing/2014/main" xmlns="" id="{A77DC411-6049-4103-AD9E-51C40B4F8D4E}"/>
              </a:ext>
            </a:extLst>
          </p:cNvPr>
          <p:cNvSpPr txBox="1">
            <a:spLocks/>
          </p:cNvSpPr>
          <p:nvPr/>
        </p:nvSpPr>
        <p:spPr bwMode="auto">
          <a:xfrm>
            <a:off x="584462" y="1643063"/>
            <a:ext cx="11104775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 eaLnBrk="1" hangingPunct="1"/>
            <a:r>
              <a:rPr kumimoji="0" lang="ru-RU" altLang="ru-RU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Приказ Министерства здравоохранения и социального развития Российской Федерации от 23 января 2007 г. № 56 «Об утверждении примерного Порядка организации деятельности и структуры детской поликлиники».</a:t>
            </a:r>
          </a:p>
          <a:p>
            <a:pPr algn="just" eaLnBrk="1" hangingPunct="1"/>
            <a:r>
              <a:rPr lang="ru-RU" alt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Министерства здравоохранения и социального развития Российской Федерации от 16 апреля 2012 г. № 366н «Об утверждении Порядка оказания педиатрической помощи».</a:t>
            </a:r>
            <a:endParaRPr kumimoji="0" lang="ru-RU" altLang="ru-RU" sz="3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683482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79450" y="360306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6E2EBD2A-61B9-48D4-83B5-66138AED1D38}"/>
              </a:ext>
            </a:extLst>
          </p:cNvPr>
          <p:cNvSpPr txBox="1">
            <a:spLocks/>
          </p:cNvSpPr>
          <p:nvPr/>
        </p:nvSpPr>
        <p:spPr bwMode="auto">
          <a:xfrm>
            <a:off x="506897" y="473427"/>
            <a:ext cx="11034296" cy="1138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ru-RU" altLang="ru-RU" sz="1800" b="1" dirty="0">
                <a:latin typeface="New York" charset="0"/>
                <a:ea typeface="Times New Roman" panose="02020603050405020304" pitchFamily="18" charset="0"/>
                <a:cs typeface="New York" charset="0"/>
              </a:rPr>
              <a:t/>
            </a:r>
            <a:br>
              <a:rPr lang="ru-RU" altLang="ru-RU" sz="1800" b="1" dirty="0">
                <a:latin typeface="New York" charset="0"/>
                <a:ea typeface="Times New Roman" panose="02020603050405020304" pitchFamily="18" charset="0"/>
                <a:cs typeface="New York" charset="0"/>
              </a:rPr>
            </a:br>
            <a:r>
              <a:rPr lang="ru-RU" altLang="ru-RU" sz="1800" b="1" dirty="0">
                <a:latin typeface="New York" charset="0"/>
                <a:ea typeface="Times New Roman" panose="02020603050405020304" pitchFamily="18" charset="0"/>
                <a:cs typeface="New York" charset="0"/>
              </a:rPr>
              <a:t/>
            </a:r>
            <a:br>
              <a:rPr lang="ru-RU" altLang="ru-RU" sz="1800" b="1" dirty="0">
                <a:latin typeface="New York" charset="0"/>
                <a:ea typeface="Times New Roman" panose="02020603050405020304" pitchFamily="18" charset="0"/>
                <a:cs typeface="New York" charset="0"/>
              </a:rPr>
            </a:br>
            <a:r>
              <a:rPr lang="ru-RU" alt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Наименование субъекта Российской Федерации ___________________________</a:t>
            </a:r>
            <a:br>
              <a:rPr lang="ru-RU" alt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ПОКАЗАТЕЛИ РАБОТЫ ДНЕВНЫХ СТАЦИОНАРОВ МЕДИЦИНСКИХ ОРГАНИЗАЦИЙ, ОКАЗЫВАЮЩИХ МЕДИЦИНСКУЮ ПОМОЩЬ НА ДОМУ</a:t>
            </a:r>
            <a:br>
              <a:rPr lang="ru-RU" alt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Использование коек дневных стационаров медицинских организаций, оказывающих медицинскую помощь на дому</a:t>
            </a:r>
            <a:r>
              <a:rPr lang="ru-RU" alt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6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6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xmlns="" id="{F6DA0A23-60E8-41B0-841F-56C42DB4AF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5496828"/>
              </p:ext>
            </p:extLst>
          </p:nvPr>
        </p:nvGraphicFramePr>
        <p:xfrm>
          <a:off x="868679" y="1798983"/>
          <a:ext cx="10405779" cy="3443046"/>
        </p:xfrm>
        <a:graphic>
          <a:graphicData uri="http://schemas.openxmlformats.org/drawingml/2006/table">
            <a:tbl>
              <a:tblPr/>
              <a:tblGrid>
                <a:gridCol w="204428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498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6293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5138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4933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4356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0259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3946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643191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602224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725128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725128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667773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583789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</a:tblGrid>
              <a:tr h="288234"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 </a:t>
                      </a:r>
                      <a:r>
                        <a:rPr kumimoji="0" lang="ru-RU" altLang="ru-RU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коек </a:t>
                      </a:r>
                      <a:endParaRPr kumimoji="0" lang="ru-RU" alt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rowSpan="5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стр.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gridSpan="1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Дневные стационары медицинских организаций, оказывающих медицинскую помощь на дому</a:t>
                      </a: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81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коек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Выписано пациентов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Проведено пациенто-дней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206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взрослых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 детей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взрослых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0-17 лет включи-</a:t>
                      </a:r>
                      <a:r>
                        <a:rPr kumimoji="0" lang="ru-RU" altLang="ru-RU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тельно</a:t>
                      </a:r>
                      <a:endParaRPr kumimoji="0" lang="ru-RU" alt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взрослы</a:t>
                      </a:r>
                      <a:r>
                        <a:rPr kumimoji="0" lang="en-US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ми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rowSpan="3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детьми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0-17 лет включи-тельно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71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лиц старше трудоспособного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возраста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лицами старше трудоспособного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возраста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6991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среднего-</a:t>
                      </a:r>
                      <a:r>
                        <a:rPr kumimoji="0" lang="ru-RU" altLang="ru-RU" sz="9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довых</a:t>
                      </a:r>
                      <a:endParaRPr kumimoji="0" lang="ru-RU" alt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конец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среднего-довых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 до 3 лет</a:t>
                      </a: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детьми до 3 лет</a:t>
                      </a: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716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891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8891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ew York" charset="0"/>
                        </a:rPr>
                        <a:t>терапевтические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New York" charset="0"/>
                        <a:ea typeface="Times New Roman" panose="02020603050405020304" pitchFamily="18" charset="0"/>
                        <a:cs typeface="New York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8891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New York" charset="0"/>
                        </a:rPr>
                        <a:t>педиатрические</a:t>
                      </a:r>
                      <a:endParaRPr kumimoji="0" lang="ru-RU" altLang="ru-RU" sz="10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New York" charset="0"/>
                        <a:ea typeface="Times New Roman" panose="02020603050405020304" pitchFamily="18" charset="0"/>
                        <a:cs typeface="New York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8891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кардиологические </a:t>
                      </a:r>
                      <a:endParaRPr kumimoji="0" lang="ru-RU" alt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BrowalliaUPC" pitchFamily="34" charset="-34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8891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Times New Roman" panose="02020603050405020304" pitchFamily="18" charset="0"/>
                          <a:cs typeface="Times New Roman" pitchFamily="18" charset="0"/>
                        </a:rPr>
                        <a:t>указать другие  профили коек стационаров на дому</a:t>
                      </a:r>
                      <a:endParaRPr kumimoji="0" lang="ru-RU" alt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8891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New York" charset="0"/>
                        <a:ea typeface="Times New Roman" panose="02020603050405020304" pitchFamily="18" charset="0"/>
                        <a:cs typeface="New York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8891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New York" charset="0"/>
                        <a:ea typeface="Times New Roman" panose="02020603050405020304" pitchFamily="18" charset="0"/>
                        <a:cs typeface="New York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8891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New York" charset="0"/>
                        <a:ea typeface="Times New Roman" panose="02020603050405020304" pitchFamily="18" charset="0"/>
                        <a:cs typeface="New York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8891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New York" charset="0"/>
                        <a:ea typeface="Times New Roman" panose="02020603050405020304" pitchFamily="18" charset="0"/>
                        <a:cs typeface="New York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76213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7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New York" charset="0"/>
                        <a:ea typeface="Times New Roman" panose="02020603050405020304" pitchFamily="18" charset="0"/>
                        <a:cs typeface="New York" charset="0"/>
                      </a:endParaRPr>
                    </a:p>
                  </a:txBody>
                  <a:tcPr marL="51435" marR="51435" marT="0" marB="0" anchor="b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anchor="ctr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xmlns="" id="{D9E06C8A-8CD7-42A5-9BD1-DA3031243E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2674021"/>
              </p:ext>
            </p:extLst>
          </p:nvPr>
        </p:nvGraphicFramePr>
        <p:xfrm>
          <a:off x="917542" y="5392375"/>
          <a:ext cx="10405779" cy="502920"/>
        </p:xfrm>
        <a:graphic>
          <a:graphicData uri="http://schemas.openxmlformats.org/drawingml/2006/table">
            <a:tbl>
              <a:tblPr/>
              <a:tblGrid>
                <a:gridCol w="1511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6724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85732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367572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4918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04800">
                <a:tc gridSpan="4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Умерло в дневном стационаре при  подразделениях медицинских организаций, оказывающих медицинскую помощь  на дому всего 1 ______,  из них: детей 2 _________________</a:t>
                      </a:r>
                    </a:p>
                  </a:txBody>
                  <a:tcPr marL="51435" marR="5143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1" i="0" u="none" strike="noStrike" cap="none" normalizeH="0" baseline="0" dirty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New York" charset="0"/>
                        <a:ea typeface="Times New Roman" panose="02020603050405020304" pitchFamily="18" charset="0"/>
                        <a:cs typeface="New York" charset="0"/>
                      </a:endParaRPr>
                    </a:p>
                  </a:txBody>
                  <a:tcPr marL="51435" marR="51435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6525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35" marR="5143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New York" charset="0"/>
                        <a:ea typeface="Times New Roman" panose="02020603050405020304" pitchFamily="18" charset="0"/>
                        <a:cs typeface="New York" charset="0"/>
                      </a:endParaRPr>
                    </a:p>
                  </a:txBody>
                  <a:tcPr marL="51435" marR="51435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Arial" panose="020B0604020202020204" pitchFamily="34" charset="0"/>
                        </a:rPr>
                        <a:t> </a:t>
                      </a:r>
                      <a:endParaRPr kumimoji="0" lang="ru-RU" altLang="ru-RU" sz="9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New York" charset="0"/>
                        <a:ea typeface="Times New Roman" panose="02020603050405020304" pitchFamily="18" charset="0"/>
                        <a:cs typeface="New York" charset="0"/>
                      </a:endParaRPr>
                    </a:p>
                  </a:txBody>
                  <a:tcPr marL="51435" marR="5143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9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New York" charset="0"/>
                        <a:ea typeface="Times New Roman" panose="02020603050405020304" pitchFamily="18" charset="0"/>
                        <a:cs typeface="New York" charset="0"/>
                      </a:endParaRPr>
                    </a:p>
                  </a:txBody>
                  <a:tcPr marL="0" marR="0" marT="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xmlns="" id="{37A8D2D2-7013-4341-B74C-88B6FDFE404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931404"/>
              </p:ext>
            </p:extLst>
          </p:nvPr>
        </p:nvGraphicFramePr>
        <p:xfrm>
          <a:off x="917542" y="5895295"/>
          <a:ext cx="10356916" cy="365125"/>
        </p:xfrm>
        <a:graphic>
          <a:graphicData uri="http://schemas.openxmlformats.org/drawingml/2006/table">
            <a:tbl>
              <a:tblPr/>
              <a:tblGrid>
                <a:gridCol w="103569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65125">
                <a:tc>
                  <a:txBody>
                    <a:bodyPr/>
                    <a:lstStyle>
                      <a:lvl1pPr marL="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1pPr>
                      <a:lvl2pPr marL="742950" indent="-28575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4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2pPr>
                      <a:lvl3pPr marL="11430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20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3pPr>
                      <a:lvl4pPr marL="16002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4pPr>
                      <a:lvl5pPr marL="2057400" indent="-228600" algn="l" defTabSz="914400" rtl="0" eaLnBrk="1" latinLnBrk="0" hangingPunct="1">
                        <a:spcBef>
                          <a:spcPct val="20000"/>
                        </a:spcBef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5pPr>
                      <a:lvl6pPr marL="25146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6pPr>
                      <a:lvl7pPr marL="29718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7pPr>
                      <a:lvl8pPr marL="34290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8pPr>
                      <a:lvl9pPr marL="3886200" indent="-228600" algn="l" defTabSz="914400" rtl="0" eaLnBrk="0" fontAlgn="base" latinLnBrk="0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Font typeface="Arial" panose="020B0604020202020204" pitchFamily="34" charset="0"/>
                        <a:defRPr sz="1800" kern="12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выписанных сельских жителей из дневных стационаров медицинских организаций, оказывающих медицинскую помощь  на дому  1 _________</a:t>
                      </a:r>
                    </a:p>
                  </a:txBody>
                  <a:tcPr marL="51435" marR="51435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837234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F2A7E58-46EC-7E4A-886F-D0B73D8BCA6A}"/>
              </a:ext>
            </a:extLst>
          </p:cNvPr>
          <p:cNvSpPr txBox="1"/>
          <p:nvPr/>
        </p:nvSpPr>
        <p:spPr>
          <a:xfrm>
            <a:off x="832034" y="100093"/>
            <a:ext cx="934891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Состав пациентов в дневных стационарах медицинских организаций, оказывающих медицинскую помощь на дому, сроки и исходы лечения</a:t>
            </a:r>
            <a:b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Взрослые (18 лет и старше)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E7E4724F-AD68-40CB-B4C2-53798B1430A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184284"/>
              </p:ext>
            </p:extLst>
          </p:nvPr>
        </p:nvGraphicFramePr>
        <p:xfrm>
          <a:off x="316993" y="1061502"/>
          <a:ext cx="11558014" cy="5688950"/>
        </p:xfrm>
        <a:graphic>
          <a:graphicData uri="http://schemas.openxmlformats.org/drawingml/2006/table">
            <a:tbl>
              <a:tblPr firstRow="1"/>
              <a:tblGrid>
                <a:gridCol w="496446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0216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9149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92065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90824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37099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32619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классов МКБ-10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 на дому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8238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</a:t>
                      </a: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дней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12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29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Всего, в том числе: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А00-Т98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691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некоторые инфекционные и паразитарные болезни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А00-В99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829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новообразования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С00-D48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659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крови, кроветворных органов и отдельные нарушения, вовлекающие иммунный механизм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D50-D89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1914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эндокринной системы, расстройства питания и нарушения обмена веществ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Е00-Е90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1334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психические расстройства и расстройства поведения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F00-F99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829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нервной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G00-G99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829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глаза и его придаточного аппарата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H00-H59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829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уха и сосцевидного отростка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H60-H95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829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системы кровообращения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I00-I99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829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дыхания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J00-J99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606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пищеварения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K00-K93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829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кожи и подкожной клетчатки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L00-L98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6631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костно-мышечной системы и соединительной ткани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M00-M99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829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мочеполовой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N00-N99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9116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беременность, роды и послеродовой период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O00-O99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4577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врожденные аномалии, пороки развития, деформации и хромосомные нарушения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Q00-Q99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40819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симптомы, признаки и отклонения от нормы, выявленные при клинических и лабораторных исследованиях, не классифицированные в других  рубриках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R00-R99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9921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травмы, отравления и некоторые другие последствия воздействия внешних причин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S00-T98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3659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того: факторы, влияющие на состояние здоровья и обращения в учреждения здравоохранения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00-</a:t>
                      </a: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8296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COVID-19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U07.1-U07.2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526256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3B55EBBC-BA18-4845-8DED-861B1812458F}"/>
              </a:ext>
            </a:extLst>
          </p:cNvPr>
          <p:cNvSpPr txBox="1">
            <a:spLocks/>
          </p:cNvSpPr>
          <p:nvPr/>
        </p:nvSpPr>
        <p:spPr bwMode="auto">
          <a:xfrm>
            <a:off x="428624" y="142875"/>
            <a:ext cx="10289652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ru-RU" sz="2000" b="1" dirty="0">
                <a:latin typeface="New York"/>
                <a:ea typeface="Times New Roman" panose="02020603050405020304" pitchFamily="18" charset="0"/>
                <a:cs typeface="New York"/>
              </a:rPr>
              <a:t>Состав пациентов в дневных стационарах медицинских организаций, оказывающих медицинскую помощь на дому, сроки и исходы лечения </a:t>
            </a:r>
            <a:br>
              <a:rPr lang="ru-RU" sz="2000" b="1" dirty="0">
                <a:latin typeface="New York"/>
                <a:ea typeface="Times New Roman" panose="02020603050405020304" pitchFamily="18" charset="0"/>
                <a:cs typeface="New York"/>
              </a:rPr>
            </a:br>
            <a:r>
              <a:rPr lang="ru-RU" sz="2000" b="1" dirty="0">
                <a:latin typeface="New York"/>
                <a:ea typeface="Times New Roman" panose="02020603050405020304" pitchFamily="18" charset="0"/>
                <a:cs typeface="New York"/>
              </a:rPr>
              <a:t>Дети (0-17 лет включительно)</a:t>
            </a:r>
            <a:endParaRPr lang="ru-RU" sz="2000" dirty="0">
              <a:latin typeface="New York"/>
              <a:ea typeface="Times New Roman" panose="02020603050405020304" pitchFamily="18" charset="0"/>
              <a:cs typeface="New York"/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xmlns="" id="{4A5F6370-675D-4F2E-9934-FAA2AEE4856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4866308"/>
              </p:ext>
            </p:extLst>
          </p:nvPr>
        </p:nvGraphicFramePr>
        <p:xfrm>
          <a:off x="310897" y="1079046"/>
          <a:ext cx="11498580" cy="5669128"/>
        </p:xfrm>
        <a:graphic>
          <a:graphicData uri="http://schemas.openxmlformats.org/drawingml/2006/table">
            <a:tbl>
              <a:tblPr/>
              <a:tblGrid>
                <a:gridCol w="48837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030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0611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1222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67143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2203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313041"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классов МКБ-10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МКБ-10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 медицинских организаций, оказывающих медицинскую помощь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35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Выписано пациентов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</a:t>
                      </a:r>
                      <a:r>
                        <a:rPr kumimoji="0" 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пациенто</a:t>
                      </a: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дней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Умерло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075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565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Всего, в том числе: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А00-Т98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31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некоторые инфекционные и паразитарные болезни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А00-В99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65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новообразования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С00-D48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48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крови, кроветворных органов и отдельные нарушения, вовлекающие иммунный механизм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D50-D89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2720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эндокринной системы, расстройства питания и нарушения обмена веществ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Е00-Е90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2415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психические расстройства и расстройства поведения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F00-F99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нервной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G00-G99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глаза и его придаточного аппарата 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H00-H59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уха и сосцевидного отростка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H60-H95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565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системы кровообращения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I00-I99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565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дыхания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J00-J99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068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органов пищеварения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K00-K93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5652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кожи и подкожной клетчатки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L00-L98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  <a:tab pos="2636838" algn="ctr"/>
                          <a:tab pos="5273675" algn="r"/>
                        </a:tabLst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костно-мышечной системы и соединительной ткани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M00-M99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068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болезни мочеполовой системы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N00-N99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беременность, роды и послеродовой период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O00-O99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52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отдельные состояния, возникающие в перинатальном периоде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P00-P96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3048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врожденные аномалии, пороки развития, деформации и хромосомные нарушения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Q00-Q99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3132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симптомы, признаки и отклонения от нормы, выявленные при клинических и лабораторных исследованиях, не классифицированные в других  рубриках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R00-R99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3048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травмы, отравления и некоторые другие последствия воздействия внешних причин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S00-T98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3352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того: факторы, влияющие на состояние здоровья и обращения в учреждения здравоохранения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00-</a:t>
                      </a: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Z</a:t>
                      </a: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676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8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COVID-19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U07.1-U07.2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3751" marR="43751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7182883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86003" y="348947"/>
            <a:ext cx="571429" cy="66951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1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1128AD7-1979-4E4F-A307-1586F891C387}"/>
              </a:ext>
            </a:extLst>
          </p:cNvPr>
          <p:cNvSpPr txBox="1"/>
          <p:nvPr/>
        </p:nvSpPr>
        <p:spPr>
          <a:xfrm>
            <a:off x="1225296" y="1512343"/>
            <a:ext cx="10122408" cy="24314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Приказ Министерства здравоохранения Российской Федерации от 30 декабря </a:t>
            </a:r>
            <a:r>
              <a:rPr lang="ru-RU" sz="3800" b="1" dirty="0"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/>
                <a:ea typeface="+mj-ea"/>
                <a:cs typeface="+mj-cs"/>
              </a:rPr>
              <a:t>2002</a:t>
            </a: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 г. № 413  «Об утверждении учетной и отчетной медицинской документации»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333414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54382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F2A7E58-46EC-7E4A-886F-D0B73D8BCA6A}"/>
              </a:ext>
            </a:extLst>
          </p:cNvPr>
          <p:cNvSpPr txBox="1"/>
          <p:nvPr/>
        </p:nvSpPr>
        <p:spPr>
          <a:xfrm>
            <a:off x="855036" y="225673"/>
            <a:ext cx="97245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Приказ Министерства здравоохранения Российской Федерации от 30 декабря 2002 г. № 413 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0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:a16="http://schemas.microsoft.com/office/drawing/2014/main" xmlns="" id="{63DC7D66-B351-4115-A56D-77BEB960CFEF}"/>
              </a:ext>
            </a:extLst>
          </p:cNvPr>
          <p:cNvSpPr txBox="1">
            <a:spLocks/>
          </p:cNvSpPr>
          <p:nvPr/>
        </p:nvSpPr>
        <p:spPr bwMode="auto">
          <a:xfrm>
            <a:off x="1211652" y="1719071"/>
            <a:ext cx="10099476" cy="4891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Учетная форма № 007/у-02 «Листок ежедневного учета движения больных и коечного фонда стационара круглосуточного пребывания, дневного стационара при больничном учреждении».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Учетная форма № 016/у-02 «Сводная ведомость движения больных и коечного фонда по стационару, отделению или профилю коек стационара круглосуточного пребывания, дневного стационара при больничном учреждении».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Учетная форма № 007дс/у-02 «Листок ежедневного учета движения больных и коечного фонда дневного стационара при амбулаторно-поликлиническом учреждении, стационара на дому».</a:t>
            </a:r>
          </a:p>
        </p:txBody>
      </p:sp>
    </p:spTree>
    <p:extLst>
      <p:ext uri="{BB962C8B-B14F-4D97-AF65-F5344CB8AC3E}">
        <p14:creationId xmlns:p14="http://schemas.microsoft.com/office/powerpoint/2010/main" val="229996045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54382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0348" y="292764"/>
            <a:ext cx="571429" cy="6695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F2A7E58-46EC-7E4A-886F-D0B73D8BCA6A}"/>
              </a:ext>
            </a:extLst>
          </p:cNvPr>
          <p:cNvSpPr txBox="1"/>
          <p:nvPr/>
        </p:nvSpPr>
        <p:spPr>
          <a:xfrm>
            <a:off x="758952" y="225673"/>
            <a:ext cx="98572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Приказ Министерства здравоохранения Российской Федерации от 30 декабря 2002 г. № 413 </a:t>
            </a:r>
            <a:endParaRPr lang="ru-RU" sz="3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0"/>
            </a:endParaRPr>
          </a:p>
        </p:txBody>
      </p:sp>
      <p:sp>
        <p:nvSpPr>
          <p:cNvPr id="7" name="Содержимое 2">
            <a:extLst>
              <a:ext uri="{FF2B5EF4-FFF2-40B4-BE49-F238E27FC236}">
                <a16:creationId xmlns:a16="http://schemas.microsoft.com/office/drawing/2014/main" xmlns="" id="{63DC7D66-B351-4115-A56D-77BEB960CFEF}"/>
              </a:ext>
            </a:extLst>
          </p:cNvPr>
          <p:cNvSpPr txBox="1">
            <a:spLocks/>
          </p:cNvSpPr>
          <p:nvPr/>
        </p:nvSpPr>
        <p:spPr bwMode="auto">
          <a:xfrm>
            <a:off x="1211652" y="1719071"/>
            <a:ext cx="9495972" cy="4891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25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8" name="Содержимое 2">
            <a:extLst>
              <a:ext uri="{FF2B5EF4-FFF2-40B4-BE49-F238E27FC236}">
                <a16:creationId xmlns:a16="http://schemas.microsoft.com/office/drawing/2014/main" xmlns="" id="{6DBBC5FC-7D4D-4C39-867C-488C3C375662}"/>
              </a:ext>
            </a:extLst>
          </p:cNvPr>
          <p:cNvSpPr txBox="1">
            <a:spLocks/>
          </p:cNvSpPr>
          <p:nvPr/>
        </p:nvSpPr>
        <p:spPr bwMode="auto">
          <a:xfrm>
            <a:off x="758953" y="1836584"/>
            <a:ext cx="10389108" cy="4757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Учетная форма № 066/у-02 «Статистическая карта выбывшего из стационара круглосуточного пребывания, дневного стационара при больничном учреждении, дневного стационара при амбулаторно-поликлиническом учреждении, стационара на дому».</a:t>
            </a:r>
          </a:p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ru-RU" altLang="ru-RU" sz="2900" dirty="0">
                <a:solidFill>
                  <a:sysClr val="windowText" lastClr="000000"/>
                </a:solidFill>
                <a:latin typeface="Times New Roman"/>
              </a:rPr>
              <a:t>Форма отраслевого статистического наблюдения </a:t>
            </a:r>
            <a:r>
              <a:rPr kumimoji="0" lang="ru-RU" altLang="ru-RU" sz="29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№ 14дс «Сведения о деятельности дневных стационаров лечебно-профилактического учреждения».</a:t>
            </a:r>
          </a:p>
        </p:txBody>
      </p:sp>
    </p:spTree>
    <p:extLst>
      <p:ext uri="{BB962C8B-B14F-4D97-AF65-F5344CB8AC3E}">
        <p14:creationId xmlns:p14="http://schemas.microsoft.com/office/powerpoint/2010/main" val="198194782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48259" y="240812"/>
            <a:ext cx="571429" cy="66951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xmlns="" id="{94A62CF2-284C-4CC6-9608-83D0A61191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53312" y="553207"/>
            <a:ext cx="9802368" cy="559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Форма отраслевого статистического наблюдения № 14дс </a:t>
            </a:r>
            <a:b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3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«Сведения о деятельности дневных стационаров медицинских организаций» </a:t>
            </a:r>
            <a: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/>
            </a:r>
            <a:br>
              <a:rPr kumimoji="0" lang="ru-RU" sz="40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</a:br>
            <a:r>
              <a:rPr kumimoji="0" lang="ru-RU" sz="36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Times New Roman"/>
                <a:ea typeface="+mj-ea"/>
                <a:cs typeface="+mj-cs"/>
              </a:rPr>
              <a:t>(утверждена приказом Министерства здравоохранения Российской Федерации от 30.12.2002 г. № 413)</a:t>
            </a:r>
          </a:p>
        </p:txBody>
      </p:sp>
    </p:spTree>
    <p:extLst>
      <p:ext uri="{BB962C8B-B14F-4D97-AF65-F5344CB8AC3E}">
        <p14:creationId xmlns:p14="http://schemas.microsoft.com/office/powerpoint/2010/main" val="16362477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54382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BAD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Содержимое 2">
            <a:extLst>
              <a:ext uri="{FF2B5EF4-FFF2-40B4-BE49-F238E27FC236}">
                <a16:creationId xmlns:a16="http://schemas.microsoft.com/office/drawing/2014/main" xmlns="" id="{63DC7D66-B351-4115-A56D-77BEB960CFEF}"/>
              </a:ext>
            </a:extLst>
          </p:cNvPr>
          <p:cNvSpPr txBox="1">
            <a:spLocks/>
          </p:cNvSpPr>
          <p:nvPr/>
        </p:nvSpPr>
        <p:spPr bwMode="auto">
          <a:xfrm>
            <a:off x="1211652" y="1719071"/>
            <a:ext cx="9495972" cy="4891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25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  <p:sp>
        <p:nvSpPr>
          <p:cNvPr id="8" name="Rectangle 1027">
            <a:extLst>
              <a:ext uri="{FF2B5EF4-FFF2-40B4-BE49-F238E27FC236}">
                <a16:creationId xmlns:a16="http://schemas.microsoft.com/office/drawing/2014/main" xmlns="" id="{2D168911-6178-4DDA-B872-8A052A7FC351}"/>
              </a:ext>
            </a:extLst>
          </p:cNvPr>
          <p:cNvSpPr txBox="1">
            <a:spLocks/>
          </p:cNvSpPr>
          <p:nvPr/>
        </p:nvSpPr>
        <p:spPr bwMode="auto">
          <a:xfrm>
            <a:off x="740664" y="1869111"/>
            <a:ext cx="10890504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just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ru-RU" altLang="ru-RU" sz="35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   </a:t>
            </a:r>
            <a:r>
              <a:rPr kumimoji="0" lang="ru-RU" altLang="ru-RU" sz="35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t>Приказ Министерства здравоохранения  Российской Федерации от 13 ноября 2003 г. № 548  «Об утверждении инструкции по заполнению отчетной формы по дневным стационарам».</a:t>
            </a:r>
            <a:endParaRPr kumimoji="0" lang="ru-RU" altLang="ru-RU" sz="35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4585410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228600" y="197918"/>
            <a:ext cx="12192000" cy="1219402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F2A7E58-46EC-7E4A-886F-D0B73D8BCA6A}"/>
              </a:ext>
            </a:extLst>
          </p:cNvPr>
          <p:cNvSpPr txBox="1"/>
          <p:nvPr/>
        </p:nvSpPr>
        <p:spPr>
          <a:xfrm>
            <a:off x="379548" y="298056"/>
            <a:ext cx="1047597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ru-RU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/>
                <a:ea typeface="+mj-ea"/>
                <a:cs typeface="Times New Roman" pitchFamily="18" charset="0"/>
              </a:rPr>
              <a:t>Таблица 1000 «Должности и физические лица дневных стационаров медицинской организации»</a:t>
            </a: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0"/>
            </a:endParaRPr>
          </a:p>
        </p:txBody>
      </p:sp>
      <p:graphicFrame>
        <p:nvGraphicFramePr>
          <p:cNvPr id="5" name="Содержимое 3">
            <a:extLst>
              <a:ext uri="{FF2B5EF4-FFF2-40B4-BE49-F238E27FC236}">
                <a16:creationId xmlns:a16="http://schemas.microsoft.com/office/drawing/2014/main" xmlns="" id="{835CEF5A-E9ED-4CC1-BA8D-D7A35BDA9FA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90029687"/>
              </p:ext>
            </p:extLst>
          </p:nvPr>
        </p:nvGraphicFramePr>
        <p:xfrm>
          <a:off x="411551" y="1713178"/>
          <a:ext cx="11018451" cy="4879646"/>
        </p:xfrm>
        <a:graphic>
          <a:graphicData uri="http://schemas.openxmlformats.org/drawingml/2006/table">
            <a:tbl>
              <a:tblPr firstRow="1" bandRow="1"/>
              <a:tblGrid>
                <a:gridCol w="173571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4871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27368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668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6683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6683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466836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466836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548602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Наименование должностей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indent="0"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indent="0"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стр.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Дневные стационары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медицинских организаций, оказывающих медицинскую помощь: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181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 стационарных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условиях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 амбулаторных условиях, включая стационары на дому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47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Число должностей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физические лица</a:t>
                      </a:r>
                    </a:p>
                  </a:txBody>
                  <a:tcPr marT="45709" marB="4570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Число должностей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физические лица</a:t>
                      </a:r>
                    </a:p>
                  </a:txBody>
                  <a:tcPr marT="45709" marB="45709">
                    <a:lnL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771"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штатные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занятые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штатные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занятые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5905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786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Врачи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7771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Средние</a:t>
                      </a:r>
                      <a:r>
                        <a:rPr lang="ru-RU" sz="1600" baseline="0" dirty="0">
                          <a:latin typeface="Times New Roman" pitchFamily="18" charset="0"/>
                          <a:cs typeface="Times New Roman" pitchFamily="18" charset="0"/>
                        </a:rPr>
                        <a:t> медицинские работники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7771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Младший медицинский персонал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341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Прочий персонал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dirty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ap="flat" cmpd="sng" algn="ctr">
                      <a:solidFill>
                        <a:sysClr val="windowText" lastClr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4297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pPr algn="ctr"/>
                      <a:r>
                        <a:rPr lang="ru-RU" sz="1600" b="1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Times New Roman"/>
                        </a:defRPr>
                      </a:lvl9pPr>
                    </a:lstStyle>
                    <a:p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09" marB="45709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07671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3729</TotalTime>
  <Words>2701</Words>
  <Application>Microsoft Office PowerPoint</Application>
  <PresentationFormat>Произвольный</PresentationFormat>
  <Paragraphs>642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Егорова</cp:lastModifiedBy>
  <cp:revision>158</cp:revision>
  <cp:lastPrinted>2021-12-03T14:25:42Z</cp:lastPrinted>
  <dcterms:created xsi:type="dcterms:W3CDTF">2020-11-29T07:52:22Z</dcterms:created>
  <dcterms:modified xsi:type="dcterms:W3CDTF">2021-12-17T11:43:20Z</dcterms:modified>
</cp:coreProperties>
</file>