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3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4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5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16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theme/theme17.xml" ContentType="application/vnd.openxmlformats-officedocument.theme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4" r:id="rId1"/>
    <p:sldMasterId id="2147483687" r:id="rId2"/>
    <p:sldMasterId id="2147483699" r:id="rId3"/>
    <p:sldMasterId id="2147483711" r:id="rId4"/>
    <p:sldMasterId id="2147483723" r:id="rId5"/>
    <p:sldMasterId id="2147483735" r:id="rId6"/>
    <p:sldMasterId id="2147483747" r:id="rId7"/>
    <p:sldMasterId id="2147483759" r:id="rId8"/>
    <p:sldMasterId id="2147483771" r:id="rId9"/>
    <p:sldMasterId id="2147483783" r:id="rId10"/>
    <p:sldMasterId id="2147483795" r:id="rId11"/>
    <p:sldMasterId id="2147483807" r:id="rId12"/>
    <p:sldMasterId id="2147483819" r:id="rId13"/>
    <p:sldMasterId id="2147483843" r:id="rId14"/>
    <p:sldMasterId id="2147483855" r:id="rId15"/>
    <p:sldMasterId id="2147483867" r:id="rId16"/>
    <p:sldMasterId id="2147483879" r:id="rId17"/>
    <p:sldMasterId id="2147483891" r:id="rId18"/>
  </p:sldMasterIdLst>
  <p:notesMasterIdLst>
    <p:notesMasterId r:id="rId51"/>
  </p:notesMasterIdLst>
  <p:handoutMasterIdLst>
    <p:handoutMasterId r:id="rId52"/>
  </p:handoutMasterIdLst>
  <p:sldIdLst>
    <p:sldId id="343" r:id="rId19"/>
    <p:sldId id="344" r:id="rId20"/>
    <p:sldId id="346" r:id="rId21"/>
    <p:sldId id="348" r:id="rId22"/>
    <p:sldId id="349" r:id="rId23"/>
    <p:sldId id="351" r:id="rId24"/>
    <p:sldId id="350" r:id="rId25"/>
    <p:sldId id="369" r:id="rId26"/>
    <p:sldId id="301" r:id="rId27"/>
    <p:sldId id="332" r:id="rId28"/>
    <p:sldId id="370" r:id="rId29"/>
    <p:sldId id="303" r:id="rId30"/>
    <p:sldId id="328" r:id="rId31"/>
    <p:sldId id="304" r:id="rId32"/>
    <p:sldId id="310" r:id="rId33"/>
    <p:sldId id="324" r:id="rId34"/>
    <p:sldId id="325" r:id="rId35"/>
    <p:sldId id="316" r:id="rId36"/>
    <p:sldId id="326" r:id="rId37"/>
    <p:sldId id="352" r:id="rId38"/>
    <p:sldId id="357" r:id="rId39"/>
    <p:sldId id="353" r:id="rId40"/>
    <p:sldId id="355" r:id="rId41"/>
    <p:sldId id="358" r:id="rId42"/>
    <p:sldId id="359" r:id="rId43"/>
    <p:sldId id="361" r:id="rId44"/>
    <p:sldId id="362" r:id="rId45"/>
    <p:sldId id="364" r:id="rId46"/>
    <p:sldId id="365" r:id="rId47"/>
    <p:sldId id="366" r:id="rId48"/>
    <p:sldId id="367" r:id="rId49"/>
    <p:sldId id="368" r:id="rId50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liana R" initials="U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900"/>
    <a:srgbClr val="99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83" autoAdjust="0"/>
    <p:restoredTop sz="94364" autoAdjust="0"/>
  </p:normalViewPr>
  <p:slideViewPr>
    <p:cSldViewPr>
      <p:cViewPr>
        <p:scale>
          <a:sx n="125" d="100"/>
          <a:sy n="125" d="100"/>
        </p:scale>
        <p:origin x="-1224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8.xml"/><Relationship Id="rId39" Type="http://schemas.openxmlformats.org/officeDocument/2006/relationships/slide" Target="slides/slide21.xml"/><Relationship Id="rId21" Type="http://schemas.openxmlformats.org/officeDocument/2006/relationships/slide" Target="slides/slide3.xml"/><Relationship Id="rId34" Type="http://schemas.openxmlformats.org/officeDocument/2006/relationships/slide" Target="slides/slide16.xml"/><Relationship Id="rId42" Type="http://schemas.openxmlformats.org/officeDocument/2006/relationships/slide" Target="slides/slide24.xml"/><Relationship Id="rId47" Type="http://schemas.openxmlformats.org/officeDocument/2006/relationships/slide" Target="slides/slide29.xml"/><Relationship Id="rId50" Type="http://schemas.openxmlformats.org/officeDocument/2006/relationships/slide" Target="slides/slide32.xml"/><Relationship Id="rId55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7.xml"/><Relationship Id="rId33" Type="http://schemas.openxmlformats.org/officeDocument/2006/relationships/slide" Target="slides/slide15.xml"/><Relationship Id="rId38" Type="http://schemas.openxmlformats.org/officeDocument/2006/relationships/slide" Target="slides/slide20.xml"/><Relationship Id="rId46" Type="http://schemas.openxmlformats.org/officeDocument/2006/relationships/slide" Target="slides/slide28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" Target="slides/slide2.xml"/><Relationship Id="rId29" Type="http://schemas.openxmlformats.org/officeDocument/2006/relationships/slide" Target="slides/slide11.xml"/><Relationship Id="rId41" Type="http://schemas.openxmlformats.org/officeDocument/2006/relationships/slide" Target="slides/slide23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6.xml"/><Relationship Id="rId32" Type="http://schemas.openxmlformats.org/officeDocument/2006/relationships/slide" Target="slides/slide14.xml"/><Relationship Id="rId37" Type="http://schemas.openxmlformats.org/officeDocument/2006/relationships/slide" Target="slides/slide19.xml"/><Relationship Id="rId40" Type="http://schemas.openxmlformats.org/officeDocument/2006/relationships/slide" Target="slides/slide22.xml"/><Relationship Id="rId45" Type="http://schemas.openxmlformats.org/officeDocument/2006/relationships/slide" Target="slides/slide27.xml"/><Relationship Id="rId53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5.xml"/><Relationship Id="rId28" Type="http://schemas.openxmlformats.org/officeDocument/2006/relationships/slide" Target="slides/slide10.xml"/><Relationship Id="rId36" Type="http://schemas.openxmlformats.org/officeDocument/2006/relationships/slide" Target="slides/slide18.xml"/><Relationship Id="rId49" Type="http://schemas.openxmlformats.org/officeDocument/2006/relationships/slide" Target="slides/slide31.xml"/><Relationship Id="rId57" Type="http://schemas.openxmlformats.org/officeDocument/2006/relationships/tableStyles" Target="tableStyles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1.xml"/><Relationship Id="rId31" Type="http://schemas.openxmlformats.org/officeDocument/2006/relationships/slide" Target="slides/slide13.xml"/><Relationship Id="rId44" Type="http://schemas.openxmlformats.org/officeDocument/2006/relationships/slide" Target="slides/slide26.xml"/><Relationship Id="rId52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4.xml"/><Relationship Id="rId27" Type="http://schemas.openxmlformats.org/officeDocument/2006/relationships/slide" Target="slides/slide9.xml"/><Relationship Id="rId30" Type="http://schemas.openxmlformats.org/officeDocument/2006/relationships/slide" Target="slides/slide12.xml"/><Relationship Id="rId35" Type="http://schemas.openxmlformats.org/officeDocument/2006/relationships/slide" Target="slides/slide17.xml"/><Relationship Id="rId43" Type="http://schemas.openxmlformats.org/officeDocument/2006/relationships/slide" Target="slides/slide25.xml"/><Relationship Id="rId48" Type="http://schemas.openxmlformats.org/officeDocument/2006/relationships/slide" Target="slides/slide30.xml"/><Relationship Id="rId56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0T00:23:56.257" idx="1">
    <p:pos x="10" y="10"/>
    <p:text/>
    <p:extLst>
      <p:ext uri="{C676402C-5697-4E1C-873F-D02D1690AC5C}">
        <p15:threadingInfo xmlns:p15="http://schemas.microsoft.com/office/powerpoint/2012/main" xmlns="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EACFF-97B2-4867-9681-B40FE3CF59C6}" type="datetimeFigureOut">
              <a:rPr lang="ru-RU" smtClean="0"/>
              <a:t>17.12.2021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80E7B-471D-4422-ADAD-350AF788A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920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21308C-60ED-44D4-9AA7-E55F77AE0495}" type="datetimeFigureOut">
              <a:rPr lang="ru-RU"/>
              <a:pPr>
                <a:defRPr/>
              </a:pPr>
              <a:t>17.12.2021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69CB73-940E-446F-88BF-28D3B523F5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464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6A674E-44A5-4B7E-B51D-F736BCCC8F60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427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613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2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B67B95-04B4-4B88-90D5-A9201E55D310}" type="datetimeFigureOut">
              <a:rPr lang="ru-RU" smtClean="0"/>
              <a:pPr>
                <a:defRPr/>
              </a:pPr>
              <a:t>17.12.2021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2DA2E3-0522-43B9-B2F8-E76A4ECA7EC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9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72D59-FF9D-4740-A6A0-9DEBD1FC01E3}" type="datetimeFigureOut">
              <a:rPr lang="ru-RU" smtClean="0"/>
              <a:pPr>
                <a:defRPr/>
              </a:pPr>
              <a:t>17.12.2021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398C9-1160-4542-8529-31C5869EDC1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917135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09329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590940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09904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290556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847623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601445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110470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77453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188064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081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B09100-697E-462B-A116-6271E78FF2AD}" type="datetimeFigureOut">
              <a:rPr lang="ru-RU" smtClean="0"/>
              <a:pPr>
                <a:defRPr/>
              </a:pPr>
              <a:t>17.12.2021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56398-10F7-46B5-A0C5-DEF426AE078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46795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790351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2598809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069974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21773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079548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81098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62234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378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78394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831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D99A7-441E-417C-BFAD-951F206B7E3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60732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85304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002115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442488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96046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163692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646523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285261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200919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4312054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335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DEEE-A4C8-4F19-8D3C-195B9B951F4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70852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67729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862024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66984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276355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949062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897572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631316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4768361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332600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428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7654A-3DBB-4DA6-8C90-BB89758B41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77182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1120036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077015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959949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1409756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62962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32039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35729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037108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47322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6756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FBD9-75F0-492F-9DDB-519801245F2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728402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001944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893838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9925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268357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97392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830055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62075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935249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921163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635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15DA-F457-4F0F-8703-446C2C09C2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970716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363994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753591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00076"/>
      </p:ext>
    </p:extLst>
  </p:cSld>
  <p:clrMapOvr>
    <a:masterClrMapping/>
  </p:clrMapOvr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651610"/>
      </p:ext>
    </p:extLst>
  </p:cSld>
  <p:clrMapOvr>
    <a:masterClrMapping/>
  </p:clrMapOvr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994550"/>
      </p:ext>
    </p:extLst>
  </p:cSld>
  <p:clrMapOvr>
    <a:masterClrMapping/>
  </p:clrMapOvr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18964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240523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549377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139653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6135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B8824-2DAF-4477-BA00-38D6F65452F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74780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68533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112300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91249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827859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04494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0087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029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321057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896690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5478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D0671-03BB-46A0-B4DE-7C72FBEDAD7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165383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358589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64002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170875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6199011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86285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2985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1055948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447884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370184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61490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DF96-2B3A-4B2F-887A-13483B09B92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905043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735946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01356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080316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6488140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729821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691042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804044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0310441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7565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E17B80-F7F3-4889-9472-B1F35B8EECC6}" type="datetimeFigureOut">
              <a:rPr lang="ru-RU" smtClean="0"/>
              <a:pPr>
                <a:defRPr/>
              </a:pPr>
              <a:t>17.12.2021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E1786-B8D3-497E-813E-0222EE3194F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5588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AD91-8F93-4C0B-835C-EA1322D36E0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4475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7C51-523B-4A7E-AE92-730B52776FA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273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C0FD-7A0A-492F-A163-F62F88E0E84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687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12597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2918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59232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55345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6913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41376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590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D8AF28-D5BA-4103-8FA5-D7DCB6FCA4E0}" type="datetimeFigureOut">
              <a:rPr lang="ru-RU" smtClean="0"/>
              <a:pPr>
                <a:defRPr/>
              </a:pPr>
              <a:t>17.12.2021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31E09-E514-4C73-9208-F3F5C9CFAA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2821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3344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88097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83261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63523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124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345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773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165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51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41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1FBBA6-101E-4B4B-AFD8-DE14840BB22C}" type="datetimeFigureOut">
              <a:rPr lang="ru-RU" smtClean="0"/>
              <a:pPr>
                <a:defRPr/>
              </a:pPr>
              <a:t>17.12.2021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0DE70-716E-4FA8-A955-97E0B936D25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0927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2715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646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0437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0437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007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1247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3458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7730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1654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51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51C624-B057-4284-BED2-B48108B88DC0}" type="datetimeFigureOut">
              <a:rPr lang="ru-RU" smtClean="0"/>
              <a:pPr>
                <a:defRPr/>
              </a:pPr>
              <a:t>17.12.2021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F4FCB7-B9D7-45D2-B795-890B89015AB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38408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41278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27158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6465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043771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043745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0071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74858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57823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768332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20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D73928-812A-4CBE-BAA5-22A29AC54749}" type="datetimeFigureOut">
              <a:rPr lang="ru-RU" smtClean="0"/>
              <a:pPr>
                <a:defRPr/>
              </a:pPr>
              <a:t>17.12.2021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9387B5-16E2-4833-9065-0ECA2913844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5145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35876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251254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33700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07107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04181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31561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726023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3971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87392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704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0D4704-FECE-4E78-8CD7-AD580D8CB281}" type="datetimeFigureOut">
              <a:rPr lang="ru-RU" smtClean="0"/>
              <a:pPr>
                <a:defRPr/>
              </a:pPr>
              <a:t>17.12.2021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0B7A7-ADCB-4F8B-BC03-ECA2C5BF9B8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73428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379188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494715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402430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54078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444520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97852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25794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20401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721369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381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BF96043-6678-4581-8209-F22D97D7C660}" type="datetimeFigureOut">
              <a:rPr lang="ru-RU" smtClean="0"/>
              <a:pPr>
                <a:defRPr/>
              </a:pPr>
              <a:t>17.12.2021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4494988-FC16-4314-9643-70F68890E2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414327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08280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198957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34860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049963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866115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6045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66160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4828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62018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563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DB7F7F-E0CB-4BD3-B5BF-A9CD1A27FCC5}" type="datetimeFigureOut">
              <a:rPr lang="ru-RU" smtClean="0"/>
              <a:pPr>
                <a:defRPr/>
              </a:pPr>
              <a:t>17.12.2021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914040-67CD-427C-B15B-34F0B93D7C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51281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069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04067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3434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71449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60054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10948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873399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31930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96529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17.12.2021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865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0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35.xml"/><Relationship Id="rId7" Type="http://schemas.openxmlformats.org/officeDocument/2006/relationships/slideLayout" Target="../slideLayouts/slideLayout139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4.xml"/><Relationship Id="rId1" Type="http://schemas.openxmlformats.org/officeDocument/2006/relationships/slideLayout" Target="../slideLayouts/slideLayout133.xml"/><Relationship Id="rId6" Type="http://schemas.openxmlformats.org/officeDocument/2006/relationships/slideLayout" Target="../slideLayouts/slideLayout138.xml"/><Relationship Id="rId11" Type="http://schemas.openxmlformats.org/officeDocument/2006/relationships/slideLayout" Target="../slideLayouts/slideLayout143.xml"/><Relationship Id="rId5" Type="http://schemas.openxmlformats.org/officeDocument/2006/relationships/slideLayout" Target="../slideLayouts/slideLayout137.xml"/><Relationship Id="rId10" Type="http://schemas.openxmlformats.org/officeDocument/2006/relationships/slideLayout" Target="../slideLayouts/slideLayout142.xml"/><Relationship Id="rId4" Type="http://schemas.openxmlformats.org/officeDocument/2006/relationships/slideLayout" Target="../slideLayouts/slideLayout136.xml"/><Relationship Id="rId9" Type="http://schemas.openxmlformats.org/officeDocument/2006/relationships/slideLayout" Target="../slideLayouts/slideLayout141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slideLayout" Target="../slideLayouts/slideLayout187.xml"/><Relationship Id="rId5" Type="http://schemas.openxmlformats.org/officeDocument/2006/relationships/slideLayout" Target="../slideLayouts/slideLayout181.xml"/><Relationship Id="rId10" Type="http://schemas.openxmlformats.org/officeDocument/2006/relationships/slideLayout" Target="../slideLayouts/slideLayout186.xml"/><Relationship Id="rId4" Type="http://schemas.openxmlformats.org/officeDocument/2006/relationships/slideLayout" Target="../slideLayouts/slideLayout180.xml"/><Relationship Id="rId9" Type="http://schemas.openxmlformats.org/officeDocument/2006/relationships/slideLayout" Target="../slideLayouts/slideLayout18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5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90.xml"/><Relationship Id="rId7" Type="http://schemas.openxmlformats.org/officeDocument/2006/relationships/slideLayout" Target="../slideLayouts/slideLayout194.xml"/><Relationship Id="rId12" Type="http://schemas.openxmlformats.org/officeDocument/2006/relationships/theme" Target="../theme/theme18.xml"/><Relationship Id="rId2" Type="http://schemas.openxmlformats.org/officeDocument/2006/relationships/slideLayout" Target="../slideLayouts/slideLayout189.xml"/><Relationship Id="rId1" Type="http://schemas.openxmlformats.org/officeDocument/2006/relationships/slideLayout" Target="../slideLayouts/slideLayout188.xml"/><Relationship Id="rId6" Type="http://schemas.openxmlformats.org/officeDocument/2006/relationships/slideLayout" Target="../slideLayouts/slideLayout193.xml"/><Relationship Id="rId11" Type="http://schemas.openxmlformats.org/officeDocument/2006/relationships/slideLayout" Target="../slideLayouts/slideLayout198.xml"/><Relationship Id="rId5" Type="http://schemas.openxmlformats.org/officeDocument/2006/relationships/slideLayout" Target="../slideLayouts/slideLayout192.xml"/><Relationship Id="rId10" Type="http://schemas.openxmlformats.org/officeDocument/2006/relationships/slideLayout" Target="../slideLayouts/slideLayout197.xml"/><Relationship Id="rId4" Type="http://schemas.openxmlformats.org/officeDocument/2006/relationships/slideLayout" Target="../slideLayouts/slideLayout191.xml"/><Relationship Id="rId9" Type="http://schemas.openxmlformats.org/officeDocument/2006/relationships/slideLayout" Target="../slideLayouts/slideLayout196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 smtClean="0"/>
              <a:pPr>
                <a:defRPr/>
              </a:pPr>
              <a:t>17.12.2021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58AFD66-DBE4-4F60-957E-3E2E4164F8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392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1265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495246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5479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59009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940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563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634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57902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3670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2" r:id="rId1"/>
    <p:sldLayoutId id="2147483893" r:id="rId2"/>
    <p:sldLayoutId id="2147483894" r:id="rId3"/>
    <p:sldLayoutId id="2147483895" r:id="rId4"/>
    <p:sldLayoutId id="2147483896" r:id="rId5"/>
    <p:sldLayoutId id="2147483897" r:id="rId6"/>
    <p:sldLayoutId id="2147483898" r:id="rId7"/>
    <p:sldLayoutId id="2147483899" r:id="rId8"/>
    <p:sldLayoutId id="2147483900" r:id="rId9"/>
    <p:sldLayoutId id="2147483901" r:id="rId10"/>
    <p:sldLayoutId id="214748390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C469B01-FE5E-4CC2-BF09-032BF437FD13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8002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89750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120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120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911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443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058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17.12.2021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1026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8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52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4634" y="2395436"/>
            <a:ext cx="7910228" cy="2617740"/>
          </a:xfrm>
        </p:spPr>
        <p:txBody>
          <a:bodyPr>
            <a:noAutofit/>
          </a:bodyPr>
          <a:lstStyle/>
          <a:p>
            <a:pPr lvl="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ИНФОРМАЦИЯ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ПО ЗАПОЛНЕНИЮ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ФОРМ ФЕДЕРАЛЬНОГО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СТАТИСТИЧЕСКОГО </a:t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НАБЛЮДЕНИЯ:</a:t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ФСН 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№ 32 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«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Сведения о медицинской помощи беременным, роженицам и родильницам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»,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вкладыш </a:t>
            </a: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к  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форме </a:t>
            </a: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ФСН № 32 (232)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«Сведения о регионализации акушерской и перинатальной помощи в родильных  домах (отделениях) и перинатальных центрах»</a:t>
            </a:r>
            <a:br>
              <a:rPr lang="ru-RU" sz="18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96" y="4581128"/>
            <a:ext cx="9108504" cy="1152128"/>
          </a:xfrm>
        </p:spPr>
        <p:txBody>
          <a:bodyPr>
            <a:no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spcBef>
                <a:spcPts val="0"/>
              </a:spcBef>
            </a:pPr>
            <a:r>
              <a:rPr lang="ru-RU" sz="1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1200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707904" y="5589240"/>
            <a:ext cx="301692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prstClr val="white"/>
              </a:solidFill>
              <a:latin typeface="Calibri" pitchFamily="34" charset="0"/>
              <a:cs typeface="Calibri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 2021 год </a:t>
            </a:r>
            <a:endParaRPr lang="ru-RU" sz="1600" dirty="0">
              <a:solidFill>
                <a:prstClr val="white"/>
              </a:solidFill>
              <a:latin typeface="Calibri" pitchFamily="34" charset="0"/>
              <a:cs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9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451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0" y="1412776"/>
            <a:ext cx="8892480" cy="47085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Т</a:t>
            </a:r>
            <a:r>
              <a:rPr lang="ru-RU" sz="2200" b="1" dirty="0" smtClean="0">
                <a:latin typeface="Times New Roman" pitchFamily="18" charset="0"/>
              </a:rPr>
              <a:t>абл. 2250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  <a:r>
              <a:rPr lang="ru-RU" sz="2200" b="1" dirty="0" smtClean="0">
                <a:latin typeface="Times New Roman" pitchFamily="18" charset="0"/>
              </a:rPr>
              <a:t>КОНТРОЛЬ:</a:t>
            </a:r>
            <a:r>
              <a:rPr lang="ru-RU" sz="2200" dirty="0" smtClean="0">
                <a:latin typeface="Times New Roman" pitchFamily="18" charset="0"/>
              </a:rPr>
              <a:t> Число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 </a:t>
            </a:r>
            <a:r>
              <a:rPr lang="ru-RU" sz="2200" dirty="0" err="1" smtClean="0">
                <a:latin typeface="Times New Roman" pitchFamily="18" charset="0"/>
              </a:rPr>
              <a:t>гр</a:t>
            </a:r>
            <a:r>
              <a:rPr lang="ru-RU" sz="2200" dirty="0" smtClean="0">
                <a:latin typeface="Times New Roman" pitchFamily="18" charset="0"/>
              </a:rPr>
              <a:t> 1 +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 </a:t>
            </a:r>
            <a:r>
              <a:rPr lang="ru-RU" sz="2200" dirty="0" err="1" smtClean="0">
                <a:latin typeface="Times New Roman" pitchFamily="18" charset="0"/>
              </a:rPr>
              <a:t>гр</a:t>
            </a:r>
            <a:r>
              <a:rPr lang="ru-RU" sz="2200" dirty="0" smtClean="0">
                <a:latin typeface="Times New Roman" pitchFamily="18" charset="0"/>
              </a:rPr>
              <a:t> 2) </a:t>
            </a:r>
            <a:r>
              <a:rPr lang="ru-RU" sz="2200" b="1" dirty="0" smtClean="0">
                <a:latin typeface="Times New Roman" pitchFamily="18" charset="0"/>
              </a:rPr>
              <a:t>= </a:t>
            </a:r>
            <a:r>
              <a:rPr lang="ru-RU" sz="2200" dirty="0" smtClean="0">
                <a:latin typeface="Times New Roman" pitchFamily="18" charset="0"/>
              </a:rPr>
              <a:t>число нормальных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 </a:t>
            </a:r>
            <a:r>
              <a:rPr lang="ru-RU" sz="2200" dirty="0" err="1" smtClean="0">
                <a:latin typeface="Times New Roman" pitchFamily="18" charset="0"/>
              </a:rPr>
              <a:t>гр</a:t>
            </a:r>
            <a:r>
              <a:rPr lang="ru-RU" sz="2200" dirty="0" smtClean="0">
                <a:latin typeface="Times New Roman" pitchFamily="18" charset="0"/>
              </a:rPr>
              <a:t> 5) + 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2215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 </a:t>
            </a:r>
            <a:r>
              <a:rPr lang="ru-RU" sz="2200" dirty="0" err="1" smtClean="0">
                <a:latin typeface="Times New Roman" pitchFamily="18" charset="0"/>
              </a:rPr>
              <a:t>гр</a:t>
            </a:r>
            <a:r>
              <a:rPr lang="ru-RU" sz="2200" dirty="0" smtClean="0">
                <a:latin typeface="Times New Roman" pitchFamily="18" charset="0"/>
              </a:rPr>
              <a:t> 1 (Число женщин, у которых зарегистрированы заболевания  и  патологические состояния, осложнившие роды и послеродовый период).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В случае расхождения в контроле необходимо представить пояснение с указанием причин.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200" dirty="0" smtClean="0"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88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569325" cy="2349500"/>
          </a:xfrm>
        </p:spPr>
        <p:txBody>
          <a:bodyPr/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определению ВОЗ  недоношенными  считаются рожденные при сроке  22-36 недель 6 дней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что составляет интервал от 154 до 258 полных дней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154 и более дней, но менее 259»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Новорожденный является доношенным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259 дня.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349500"/>
            <a:ext cx="9144000" cy="34893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целях сохранения единообразного подхода необходимо  учитывать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беременность/срок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«до 22 недель» - как: </a:t>
            </a:r>
          </a:p>
          <a:p>
            <a:pPr marL="0" indent="85725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 «менее 154 полных дней»;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«22-27 недель» -154-195 полных дней (менее 196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«28-37 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едель» -196-258 полных дней (менее 259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.)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849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>
          <a:xfrm>
            <a:off x="251521" y="260350"/>
            <a:ext cx="8892480" cy="93640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340768"/>
            <a:ext cx="8784975" cy="4896544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err="1" smtClean="0">
                <a:latin typeface="Times New Roman" pitchFamily="18" charset="0"/>
              </a:rPr>
              <a:t>Табл</a:t>
            </a:r>
            <a:r>
              <a:rPr lang="ru-RU" sz="2000" b="1" dirty="0" smtClean="0">
                <a:latin typeface="Times New Roman" pitchFamily="18" charset="0"/>
              </a:rPr>
              <a:t> 2245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</a:rPr>
              <a:t>Дети, родившиеся с массой тела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менее 500 </a:t>
            </a:r>
            <a:r>
              <a:rPr lang="ru-RU" sz="2000" dirty="0" smtClean="0">
                <a:latin typeface="Times New Roman" pitchFamily="18" charset="0"/>
              </a:rPr>
              <a:t>г в срок </a:t>
            </a:r>
            <a:r>
              <a:rPr lang="ru-RU" sz="2000" dirty="0" err="1" smtClean="0">
                <a:latin typeface="Times New Roman" pitchFamily="18" charset="0"/>
              </a:rPr>
              <a:t>гестации</a:t>
            </a:r>
            <a:r>
              <a:rPr lang="ru-RU" sz="2000" dirty="0" smtClean="0">
                <a:latin typeface="Times New Roman" pitchFamily="18" charset="0"/>
              </a:rPr>
              <a:t> 22 недели и более (СЗРП, двойни, тройни и т.д.) 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</a:rPr>
              <a:t>НЕ </a:t>
            </a:r>
            <a:r>
              <a:rPr lang="ru-RU" sz="2000" dirty="0" smtClean="0">
                <a:latin typeface="Times New Roman" pitchFamily="18" charset="0"/>
              </a:rPr>
              <a:t>вносятся в </a:t>
            </a:r>
            <a:r>
              <a:rPr lang="ru-RU" sz="2000" u="sng" dirty="0" smtClean="0">
                <a:latin typeface="Times New Roman" pitchFamily="18" charset="0"/>
              </a:rPr>
              <a:t>гр. 3, 13, 14 </a:t>
            </a:r>
            <a:r>
              <a:rPr lang="ru-RU" sz="2000" dirty="0" smtClean="0">
                <a:latin typeface="Times New Roman" pitchFamily="18" charset="0"/>
              </a:rPr>
              <a:t>по всем строкам.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Разница в числе родов и детей может быть за счет этих новорожденных. В случаях расхождений – предоставить пояснительные записки.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число родившихся недоношенных табл. 2245 строка 1 гр. 13 = табл. 2250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4+табл 2260 стр.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5.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По аналогии проводится контроль умерших недоношенных табл. 2245 стр. 2 гр. 13 и табл. 2250 стр. 1 гр. 5+табл 2260 стр. 1 гр. 7.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2 и стр. 3 идентичны – представить пояснение.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5 и стр. 6 идентичны – представить пояснение.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в табл. 2245 представлена информация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обо всех новорожденных</a:t>
            </a:r>
            <a:r>
              <a:rPr lang="ru-RU" sz="2000" dirty="0" smtClean="0">
                <a:latin typeface="Times New Roman" pitchFamily="18" charset="0"/>
              </a:rPr>
              <a:t>. Во вкл. </a:t>
            </a:r>
            <a:r>
              <a:rPr lang="ru-RU" dirty="0">
                <a:latin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</a:rPr>
              <a:t> Ф- № 32 представлена информация о детях, получивших помощь в учреждениях родовспоможения (родившихся и доставленных).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Поэтому во вкладыше 32 детей может быть меньше.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	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32656"/>
            <a:ext cx="6840759" cy="607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4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539552" y="260350"/>
            <a:ext cx="8604448" cy="93640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539552" y="1456871"/>
            <a:ext cx="8229600" cy="540112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2247  </a:t>
            </a:r>
            <a:r>
              <a:rPr lang="ru-RU" sz="2400" dirty="0" smtClean="0">
                <a:latin typeface="Times New Roman" pitchFamily="18" charset="0"/>
              </a:rPr>
              <a:t>Учитываются межгоспитальные переводы (в другие стационары).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Объем дополнительной информации по переводам будет представлен ниже.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2250.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5 = сумма строк 2-4 (по графе 4).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2260 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7 = сумма строк 2-6 (по графам 4 и 5).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404664"/>
            <a:ext cx="8820472" cy="144016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Заслуживает внимания проблема правомерности применения термина «здоровый недоношенный ребенок»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2132856"/>
            <a:ext cx="8352928" cy="3993307"/>
          </a:xfrm>
        </p:spPr>
        <p:txBody>
          <a:bodyPr>
            <a:normAutofit/>
          </a:bodyPr>
          <a:lstStyle/>
          <a:p>
            <a:pPr marL="185738" indent="-185738"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установлении в медицинской документации диагноза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«Недоношенность 34-36 недель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07.3,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07.2,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07.1,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07.0) эти дети должны учитываться в ФСН № 32 табл. 2260 (стр.1 «всего новорожденных», стр. 4 «отдельные состояния, возникающие в перинатальном периоде» с кодом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96). </a:t>
            </a:r>
          </a:p>
          <a:p>
            <a:pPr marL="185738" indent="-185738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Диагноз: «Недоношенность» является в данном случае правомерным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1153038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</a:rPr>
              <a:t>Вкладыш в Ф-№ 32 (232) «Сведения </a:t>
            </a:r>
            <a:r>
              <a:rPr lang="ru-RU" sz="2400" b="1" dirty="0">
                <a:latin typeface="Times New Roman" pitchFamily="18" charset="0"/>
              </a:rPr>
              <a:t>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  <p:sp>
        <p:nvSpPr>
          <p:cNvPr id="67587" name="Rectangle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</a:rPr>
              <a:t>Табл. 100</a:t>
            </a:r>
          </a:p>
          <a:p>
            <a:r>
              <a:rPr lang="ru-RU" sz="2800" dirty="0" smtClean="0">
                <a:latin typeface="Times New Roman" pitchFamily="18" charset="0"/>
              </a:rPr>
              <a:t>Стр. 2.1 и 2.2.заполняются согласно срокам </a:t>
            </a:r>
            <a:r>
              <a:rPr lang="ru-RU" sz="2800" dirty="0" err="1" smtClean="0">
                <a:latin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</a:rPr>
              <a:t> в ф № 32 (22-27 недель, 28-37 недель)</a:t>
            </a:r>
          </a:p>
          <a:p>
            <a:r>
              <a:rPr lang="ru-RU" sz="2800" dirty="0" smtClean="0">
                <a:latin typeface="Times New Roman" pitchFamily="18" charset="0"/>
              </a:rPr>
              <a:t>Стр. 2-2.6 учитываются роды, произошедшие только в учреждениях родовспоможения (не СМП, не домашние, не на непрофильных койках)</a:t>
            </a:r>
          </a:p>
          <a:p>
            <a:r>
              <a:rPr lang="ru-RU" sz="2800" dirty="0" smtClean="0">
                <a:latin typeface="Times New Roman" pitchFamily="18" charset="0"/>
              </a:rPr>
              <a:t>Стр.3-6.4.1 учитываются дети, получившие медицинскую помощь в организациях родовспоможения (родились или доставлены)</a:t>
            </a: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2701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</a:rPr>
              <a:t>Критические акушерские состояния (стр. 7-7.4)</a:t>
            </a:r>
          </a:p>
        </p:txBody>
      </p:sp>
      <p:sp>
        <p:nvSpPr>
          <p:cNvPr id="6861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Понятие «Критические акушерские состояния»: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это - не сумма всех случаев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преэклампсии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эклампсии, сепсиса и акушерских кровотечений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ФСН № 32,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случаи отобранные, с наиболее  тяжелыми проявлениями,  нарушениями  жизненно важных функций, требующие специальных мер  реанимации и выхаживания, применения ИВЛ, трансфузии крови, вазоактивных препаратов, гемодиализа,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гистерэктомии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777875"/>
          </a:xfrm>
        </p:spPr>
        <p:txBody>
          <a:bodyPr/>
          <a:lstStyle/>
          <a:p>
            <a:pPr algn="ctr" eaLnBrk="1" hangingPunct="1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Учет акушерских операций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966789"/>
            <a:ext cx="7762056" cy="57023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100 </a:t>
            </a:r>
            <a:r>
              <a:rPr lang="ru-RU" b="1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(стр. 8-8.5.1)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Строка 8 вкладыша № 32 содержит все акушерские операции с 22 недель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акушерских стационарах.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операций должен проводиться единообразно в ФСН № 14 и во вкладыше Ф-№ 32.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сравнивать данные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вкладыша Ф-№ 32 (232):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стр. 8.1. и  ф. №14.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стр. 14.4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(Кесарево Сечение)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8.2. 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(наложение акушерских щипцов)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8.3.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(вакуум-экстракция)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8.4.и ф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14.7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плодоразрушающие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операции)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8.5. и ф.№14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14.8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(экстирпация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надвлаг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ампут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матки)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вкладыше № 32  строки 8.1.1.и 8.5.1 (сроки 22-27 недель) не имеют аналогов в ф. № 14 табл. 4000.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некоторых операций в строках ф. № 14 таб. 4000 может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быть больше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чем во вкладыше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счет операций, проведенных вне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акушерского стационара.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</a:rPr>
              <a:t>Вызовы бригад реанимационной помощи (стр. 11-11.3)</a:t>
            </a:r>
          </a:p>
        </p:txBody>
      </p:sp>
      <p:sp>
        <p:nvSpPr>
          <p:cNvPr id="69635" name="Rectangle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Учитывается число выездов реанимационных бригад на 1 уровень (гр. 5), на 2 уровень (гр.6), на 3 уровень (гр. 7).</a:t>
            </a: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9589"/>
            <a:ext cx="9289315" cy="20694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7"/>
            <a:ext cx="8229600" cy="1267544"/>
          </a:xfrm>
          <a:solidFill>
            <a:srgbClr val="CC9900"/>
          </a:solidFill>
        </p:spPr>
        <p:txBody>
          <a:bodyPr>
            <a:normAutofit fontScale="90000"/>
          </a:bodyPr>
          <a:lstStyle/>
          <a:p>
            <a:r>
              <a:rPr lang="ru-RU" sz="36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 32 </a:t>
            </a:r>
            <a:r>
              <a:rPr lang="ru-RU" sz="36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основной источник сведений для оценки</a:t>
            </a:r>
            <a:r>
              <a:rPr lang="ru-RU" sz="43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ru-RU" sz="18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Рождаемости</a:t>
            </a:r>
            <a:endParaRPr lang="ru-RU" sz="18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Состояния здоровья женщин и их потомства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Тенденций улучшения или ухудшения их здоровья во времени 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Смертности и летальности женщин и детей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Медико-социальной оценки состояния общества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Правильности  организационных принципов акушерской и </a:t>
            </a:r>
            <a:r>
              <a:rPr lang="ru-RU" sz="18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неонатологической</a:t>
            </a: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помощи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Качества оказываемой медицинской помощи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Результативности проводимых медико-социальных программ, направленных на увеличение рождаемости, снижение смертности, повышение качества жизни и улучшение здоровья населения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2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Межформенный</a:t>
            </a:r>
            <a:r>
              <a:rPr lang="ru-RU" sz="3200" b="1" dirty="0" smtClean="0">
                <a:solidFill>
                  <a:schemeClr val="bg1"/>
                </a:solidFill>
              </a:rPr>
              <a:t> контроль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При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сдаче годовых отчетов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межформенный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контроль проводится между формами № 32 и вкладышем к 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форме № 32 (232),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а также с формами: № 14, № 30, № 47, № 61</a:t>
            </a:r>
          </a:p>
        </p:txBody>
      </p:sp>
    </p:spTree>
    <p:extLst>
      <p:ext uri="{BB962C8B-B14F-4D97-AF65-F5344CB8AC3E}">
        <p14:creationId xmlns:p14="http://schemas.microsoft.com/office/powerpoint/2010/main" val="11170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деятельности подразделений медицинской организации, оказывающих медицинскую помощь в стационарных условиях</a:t>
            </a:r>
            <a:endParaRPr lang="ru-RU" sz="18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2200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(умерло 0-168 ч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2400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(материнская смертность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3000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(состав новорожденных с заболеваниями, поступившими в возрасте 0-6 дней жизни, и исходы их лечения).   Учитываются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дети, поступившие в отделения детских стационаров или в перинатальные центры из других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организаций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4000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стр.14.0-14.9, гр.3  (акушерские операции)</a:t>
            </a:r>
          </a:p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893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медицинской организации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3100,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стр. 4 и 5 (койки беременных и рожениц, патологии беременности)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должны совпадать. </a:t>
            </a:r>
          </a:p>
          <a:p>
            <a:pPr mar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5503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 4 и 5; 12 и 13 (патолого-анатомические вскрытия) – информацию по данной таблице сравниваем с табл. 2245 формы ФСН № 32. При наличии расхождений по вскрытиям мертворожденных (всего и 22-27 недель </a:t>
            </a:r>
            <a:r>
              <a:rPr lang="ru-RU" sz="2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), умерших  новорожденных 0-6 суток, родившихся в 22-27 недель) – представить объяснения.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ВАЖНО!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Срок 22-27 недель – это срок до начала 28 недели (табл. 2245 гр. 14)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5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914" y="342107"/>
            <a:ext cx="8229600" cy="1143000"/>
          </a:xfrm>
          <a:solidFill>
            <a:srgbClr val="CC9900"/>
          </a:solidFill>
        </p:spPr>
        <p:txBody>
          <a:bodyPr>
            <a:noAutofit/>
          </a:bodyPr>
          <a:lstStyle/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ФСН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№47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ФСН №61 </a:t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ФСН №47 </a:t>
            </a: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1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Сведения о сети и деятельности медицинских организаций</a:t>
            </a:r>
            <a:endParaRPr lang="ru-RU" sz="16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0100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стр.21, гр.3 (родильные дома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0600,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стр.19,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гр.3 (перинатальные центры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sz="24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0700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стр.4 и 5 гр. 11 5 (койки беременных и рожениц, патологии беременности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 – должны совпадать.</a:t>
            </a:r>
            <a:endParaRPr lang="ru-RU" sz="24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ФСН № 61</a:t>
            </a:r>
          </a:p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Сведения о ВИЧ-Инфекции</a:t>
            </a:r>
            <a:endParaRPr lang="ru-RU" sz="16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5000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стр.2 и 25 (роды у женщин с ВИЧ и родившиеся живыми дети у матерей с ВИЧ)</a:t>
            </a:r>
          </a:p>
          <a:p>
            <a:pPr marL="0" lvl="0" indent="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случае расхождений по контролям, необходимо представить пояснения.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28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ДОПОЛНИТЕЛЬНАЯ ИНФОРМАЦИЯ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Дети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, родившиеся на сроке </a:t>
            </a: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гестации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 22 недели и более, с массой тела менее 500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г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Пояснительные записки на случаи материнской смерти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родах вне родильного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отделения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Сведения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 переводах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новорожденных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Роды у девочек до 14 лет включительно</a:t>
            </a: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endParaRPr lang="ru-RU" sz="20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514350" indent="-51435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+mj-lt"/>
              <a:buAutoNum type="romanUcPeriod"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Данные анкетирования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2202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новорожденных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массой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тела менее 500 г при сроке </a:t>
            </a:r>
            <a:r>
              <a:rPr lang="ru-RU" sz="2400" b="1" spc="-5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22 недели </a:t>
            </a:r>
            <a:r>
              <a:rPr lang="ru-RU" sz="24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более:</a:t>
            </a:r>
            <a:endParaRPr lang="ru-RU" sz="24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Arial" charset="0"/>
              <a:buAutoNum type="arabicPeriod"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indent="450215">
              <a:spcAft>
                <a:spcPts val="0"/>
              </a:spcAft>
            </a:pPr>
            <a:endParaRPr lang="ru-RU" sz="2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Территория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 Уровень медицинской организации, где родился ребенок (1,2, 3 уровень)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 Возраст матери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 Соматическое и гинекологическое здоровье матери, паритет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 Наличие вредностей (профессиональные, экологические; вредные привычки)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 Состояла ли на учете в женской консультации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 Срок </a:t>
            </a:r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гестации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8. Масса тела и рост ребенка (плода)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9. Родился живым-мертвым (уточнить антенатально, интранатально)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10. Выжил или умер (уточнить в первые 24 ч., 168 ч, или более)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11. Клинический диагноз заболевания ребенка (основной, сопутствующий, осложнения)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450215">
              <a:spcAft>
                <a:spcPts val="0"/>
              </a:spcAft>
            </a:pP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12. При вскрытии – патологоанатомический диагноз.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ru-RU" sz="2400" b="1" dirty="0">
                <a:latin typeface="Times New Roman" panose="02020603050405020304" pitchFamily="18" charset="0"/>
                <a:ea typeface="Calibri" panose="020F0502020204030204" pitchFamily="34" charset="0"/>
              </a:rPr>
              <a:t> </a:t>
            </a:r>
            <a:endParaRPr lang="ru-RU" sz="14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ru-RU" sz="21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744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 на случай </a:t>
            </a:r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№ Истории болезни, возраст матери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жительства (регион);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Место наблюдения за беременной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постановки на учет в женской консультации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Дата и место родов, уровень медицинской организации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Срок беременности на момент родов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Беременность и роды по счету (исходы предыдущих </a:t>
            </a: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беременностей)</a:t>
            </a:r>
            <a:endParaRPr lang="ru-RU" sz="1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Репродуктивное здоровье матери: бесплодие, ЭКО, неразвивающаяся беременность, привычные выкидыши, внематочная беременность, кесарево сечение в анамнезе </a:t>
            </a: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 др.</a:t>
            </a:r>
            <a:endParaRPr lang="ru-RU" sz="18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Экстрагенитальная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патология, в том числе социально-значимые заболевания</a:t>
            </a:r>
          </a:p>
          <a:p>
            <a:pPr lvl="0">
              <a:buSzPts val="1400"/>
              <a:buFont typeface="+mj-lt"/>
              <a:buAutoNum type="arabicPeriod"/>
            </a:pP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Гинекологические заболевания </a:t>
            </a:r>
            <a:r>
              <a:rPr lang="ru-RU" sz="1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(воспалительные заболевания, кисты, миомы матки, </a:t>
            </a:r>
            <a:r>
              <a:rPr lang="ru-RU" sz="18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эндометриоз</a:t>
            </a:r>
            <a:r>
              <a:rPr lang="ru-RU" sz="1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и др.)</a:t>
            </a:r>
            <a:endParaRPr lang="ru-RU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35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12871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Пояснительная записка на случай материнской смерти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20221"/>
            <a:ext cx="8229600" cy="4641379"/>
          </a:xfrm>
        </p:spPr>
        <p:txBody>
          <a:bodyPr>
            <a:noAutofit/>
          </a:bodyPr>
          <a:lstStyle/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11.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данной беременности: Многоплодие (БХБА, МХБА), Многоводие, маловодие, </a:t>
            </a:r>
            <a:r>
              <a:rPr lang="ru-RU" sz="16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ангидроз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угроза прерывания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беременности и др. 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12. Метод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родоразрешения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13. Оперативные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вмешательства (вид, дата,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342900" algn="l"/>
                <a:tab pos="450215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14 Течение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данных родов (без осложнений, кровотечение, септические проявления у матери, гипоксия-асфиксия плода)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15. Заключительный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клинический диагноз (основной, осложнения, сопутствующий)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16. Дата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место смерти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17. Патологоанатомический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диагноз (основной, фоновое заболевание, осложнения)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18. Первоначальная причина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 и ее код по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МКБ-10: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1-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прямая акушерская причина , или 2 - косвенная акушерская причина 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19. </a:t>
            </a:r>
            <a:r>
              <a:rPr lang="ru-RU" sz="1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предотвратимость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смерти: 1– предотвратимая, 2 – условно предотвратимая, 3 – непредотвратимая</a:t>
            </a: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20.Масса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длина тела ребенка, </a:t>
            </a: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21. Пол </a:t>
            </a:r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lvl="0" indent="0">
              <a:lnSpc>
                <a:spcPts val="1920"/>
              </a:lnSpc>
              <a:spcBef>
                <a:spcPts val="0"/>
              </a:spcBef>
              <a:buSzPts val="1400"/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22. Диагноз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МКБ-10 (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Фетоплацентарная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недостаточность (компенсированная, декомпенсированная), Хронические воспалительные очаги (хр. тонзиллит, пиелит-пиелонефрит и др.), носительство патогенной флоры</a:t>
            </a:r>
          </a:p>
          <a:p>
            <a:pPr marL="0" indent="0">
              <a:lnSpc>
                <a:spcPts val="1920"/>
              </a:lnSpc>
              <a:spcBef>
                <a:spcPts val="0"/>
              </a:spcBef>
              <a:buNone/>
              <a:tabLst>
                <a:tab pos="228600" algn="l"/>
                <a:tab pos="342900" algn="l"/>
              </a:tabLst>
            </a:pPr>
            <a:r>
              <a:rPr lang="ru-RU" sz="16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23. Исходы</a:t>
            </a:r>
            <a:r>
              <a:rPr lang="ru-RU" sz="1600" b="1" dirty="0">
                <a:latin typeface="Times New Roman" panose="02020603050405020304" pitchFamily="18" charset="0"/>
                <a:ea typeface="Calibri" panose="020F0502020204030204" pitchFamily="34" charset="0"/>
              </a:rPr>
              <a:t>: родился живым (умер в первые 24ч., 168 ч., после 168 ч.), родился мертвым (умер антенатально, интранатально)</a:t>
            </a:r>
          </a:p>
          <a:p>
            <a:pPr marL="0" indent="450215">
              <a:lnSpc>
                <a:spcPts val="1920"/>
              </a:lnSpc>
              <a:spcBef>
                <a:spcPts val="0"/>
              </a:spcBef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b="1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660232" y="6309320"/>
            <a:ext cx="2133600" cy="365125"/>
          </a:xfrm>
        </p:spPr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09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Прямые и косвенные причины материнской смерти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spc="-5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Имеются </a:t>
            </a:r>
            <a: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разночтения и при характеристике случаев смерти </a:t>
            </a:r>
            <a:b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причинам и их распределении </a:t>
            </a:r>
            <a:b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прямые и косвенные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33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Примеры прямых причин материнской смерти: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эмболия околоплодными водами; 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тяжелая преэклампсия 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эклампсия;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разрыв матки и маточных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труб;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массивные кровотечения  -  маточные и при отслойке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плаценты;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септические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ятрогенные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17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 anchor="ctr">
            <a:norm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</a:rPr>
              <a:t>женщинам (нововведения с 2020г)</a:t>
            </a: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484784"/>
            <a:ext cx="8640960" cy="4824536"/>
          </a:xfrm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</a:pPr>
            <a:endParaRPr lang="ru-RU" b="1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7200" b="1" dirty="0" smtClean="0">
                <a:latin typeface="Times New Roman" pitchFamily="18" charset="0"/>
              </a:rPr>
              <a:t>Табл</a:t>
            </a:r>
            <a:r>
              <a:rPr lang="ru-RU" sz="7200" b="1" dirty="0">
                <a:latin typeface="Times New Roman" pitchFamily="18" charset="0"/>
              </a:rPr>
              <a:t>. </a:t>
            </a:r>
            <a:r>
              <a:rPr lang="ru-RU" sz="7200" b="1" dirty="0" smtClean="0">
                <a:latin typeface="Times New Roman" pitchFamily="18" charset="0"/>
              </a:rPr>
              <a:t>2120                                                                         </a:t>
            </a:r>
            <a:r>
              <a:rPr lang="ru-RU" sz="5600" dirty="0" smtClean="0">
                <a:latin typeface="Times New Roman" pitchFamily="18" charset="0"/>
              </a:rPr>
              <a:t>Код по ОКЕИ: человек-792  </a:t>
            </a:r>
            <a:r>
              <a:rPr lang="ru-RU" sz="7200" b="1" dirty="0" smtClean="0">
                <a:latin typeface="Times New Roman" pitchFamily="18" charset="0"/>
              </a:rPr>
              <a:t>                                                              </a:t>
            </a:r>
          </a:p>
          <a:p>
            <a:pPr>
              <a:buFont typeface="Arial" charset="0"/>
              <a:buNone/>
            </a:pPr>
            <a:endParaRPr lang="ru-RU" sz="7200" b="1" dirty="0">
              <a:latin typeface="Times New Roman" pitchFamily="18" charset="0"/>
            </a:endParaRPr>
          </a:p>
          <a:p>
            <a:pPr marL="0" indent="0" algn="just">
              <a:lnSpc>
                <a:spcPct val="120000"/>
              </a:lnSpc>
              <a:spcAft>
                <a:spcPts val="0"/>
              </a:spcAft>
              <a:buNone/>
            </a:pP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женщин, поступивших под наблюдение женской консультации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 сроке беременности до 14 недель </a:t>
            </a: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…………………………………………………………..11____</a:t>
            </a:r>
            <a:endParaRPr lang="ru-RU" sz="5600" dirty="0">
              <a:latin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 них: прошедших оценку антенатального развития плода при </a:t>
            </a: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сроке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беременности 11-14 недель - ультразвуковое исследование и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 материнских сывороточных маркеров (связанного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 беременностью плазменного протеина и свободной субъединицы</a:t>
            </a: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хронического гонадотропина)..…………………………………………………………….12____</a:t>
            </a:r>
            <a:endParaRPr lang="ru-RU" sz="5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из </a:t>
            </a: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стр. 12 выявлено: хромосомных аномалий и(или) пороков </a:t>
            </a: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 плода ………..13____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из них: прервано беременностей…………………………………………………………..14____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(из стр. 12) Риск задержки роста плода………………………………………………………...15____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Риск </a:t>
            </a:r>
            <a:r>
              <a:rPr lang="ru-RU" sz="5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преждевременных родов</a:t>
            </a: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……………………………………………………..16____</a:t>
            </a:r>
            <a:endParaRPr lang="ru-RU" sz="5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Риск </a:t>
            </a:r>
            <a:r>
              <a:rPr lang="ru-RU" sz="5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преэклампсии</a:t>
            </a:r>
            <a:r>
              <a:rPr lang="ru-RU" sz="5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………………………………………………………………….17____</a:t>
            </a:r>
            <a:endParaRPr lang="ru-RU" sz="5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Число женщин, прошедших оценку антенатального развития плода при </a:t>
            </a:r>
            <a:r>
              <a:rPr lang="ru-RU" sz="5600" dirty="0" smtClean="0">
                <a:latin typeface="Times New Roman" pitchFamily="18" charset="0"/>
              </a:rPr>
              <a:t>сроке </a:t>
            </a:r>
            <a:endParaRPr lang="ru-RU" sz="5600" dirty="0"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б</a:t>
            </a:r>
            <a:r>
              <a:rPr lang="ru-RU" sz="5600" dirty="0" smtClean="0">
                <a:latin typeface="Times New Roman" pitchFamily="18" charset="0"/>
              </a:rPr>
              <a:t>еременности </a:t>
            </a:r>
            <a:r>
              <a:rPr lang="ru-RU" sz="5600" dirty="0">
                <a:latin typeface="Times New Roman" pitchFamily="18" charset="0"/>
              </a:rPr>
              <a:t>от 19 до 21 недели – ультразвуковое исследование</a:t>
            </a:r>
            <a:r>
              <a:rPr lang="ru-RU" sz="5600" dirty="0" smtClean="0">
                <a:latin typeface="Times New Roman" pitchFamily="18" charset="0"/>
              </a:rPr>
              <a:t>………………………......18____</a:t>
            </a:r>
            <a:endParaRPr lang="ru-RU" sz="5600" dirty="0"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из них: выявлено хромосомных аномалий и (или) пороков развития плода</a:t>
            </a:r>
            <a:r>
              <a:rPr lang="ru-RU" sz="5600" dirty="0" smtClean="0">
                <a:latin typeface="Times New Roman" pitchFamily="18" charset="0"/>
              </a:rPr>
              <a:t>……………...19____</a:t>
            </a:r>
            <a:endParaRPr lang="ru-RU" sz="5600" dirty="0"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                из них: прервано беременностей………………………………………………………</a:t>
            </a:r>
            <a:r>
              <a:rPr lang="ru-RU" sz="5600" dirty="0" smtClean="0">
                <a:latin typeface="Times New Roman" pitchFamily="18" charset="0"/>
              </a:rPr>
              <a:t>20____</a:t>
            </a:r>
            <a:endParaRPr lang="ru-RU" sz="5600" dirty="0">
              <a:latin typeface="Times New Roman" pitchFamily="18" charset="0"/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       из строки </a:t>
            </a:r>
            <a:r>
              <a:rPr lang="ru-RU" sz="5600" dirty="0" smtClean="0">
                <a:latin typeface="Times New Roman" pitchFamily="18" charset="0"/>
              </a:rPr>
              <a:t>18: </a:t>
            </a:r>
            <a:r>
              <a:rPr lang="ru-RU" sz="5600" dirty="0">
                <a:latin typeface="Times New Roman" pitchFamily="18" charset="0"/>
              </a:rPr>
              <a:t>число женщин, поступивших под наблюдение женской консультации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dirty="0">
                <a:latin typeface="Times New Roman" pitchFamily="18" charset="0"/>
              </a:rPr>
              <a:t>                               при сроке беременности более 14 недель</a:t>
            </a:r>
            <a:r>
              <a:rPr lang="ru-RU" sz="5600" dirty="0" smtClean="0">
                <a:latin typeface="Times New Roman" pitchFamily="18" charset="0"/>
              </a:rPr>
              <a:t>......................................................21____</a:t>
            </a:r>
            <a:endParaRPr lang="ru-RU" sz="5600" dirty="0">
              <a:latin typeface="Times New Roman" pitchFamily="18" charset="0"/>
            </a:endParaRPr>
          </a:p>
          <a:p>
            <a:pPr>
              <a:lnSpc>
                <a:spcPct val="120000"/>
              </a:lnSpc>
              <a:buFont typeface="Arial" charset="0"/>
              <a:buNone/>
            </a:pPr>
            <a:r>
              <a:rPr lang="ru-RU" sz="5600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  <a:p>
            <a:endParaRPr lang="ru-RU" sz="4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46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2800" b="1" spc="-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косвенных </a:t>
            </a:r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причин материнской смерти: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кстрагенитальные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заболевания;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роническая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патология мочеполовой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системы;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ВИЧ-инфицирование;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Туберкулез;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Онкология;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Полинаркомания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ромбоэмболия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артерии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Тромбозы иной локализации.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9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Информация о родивших вне </a:t>
            </a: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родильного отделения: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Ф. 32. табл. 2200 стр.2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1.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непрофильных стационарах (на терапевтических, инфекционных и пр. койках) 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2. В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транспорте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3.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– с последующим поступлением в акушерский стационар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4. На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дому без последующей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госпитализации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5. Другое (указать что)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671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Переводы новорожденных </a:t>
            </a:r>
            <a:b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к табл. 2247 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0383948"/>
              </p:ext>
            </p:extLst>
          </p:nvPr>
        </p:nvGraphicFramePr>
        <p:xfrm>
          <a:off x="755576" y="2132856"/>
          <a:ext cx="7293865" cy="3384374"/>
        </p:xfrm>
        <a:graphic>
          <a:graphicData uri="http://schemas.openxmlformats.org/drawingml/2006/table">
            <a:tbl>
              <a:tblPr/>
              <a:tblGrid>
                <a:gridCol w="1226680"/>
                <a:gridCol w="1604940"/>
                <a:gridCol w="1604940"/>
                <a:gridCol w="1415810"/>
                <a:gridCol w="116920"/>
                <a:gridCol w="1324575"/>
              </a:tblGrid>
              <a:tr h="270440">
                <a:tc grid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переводов недоношенных и новорожденных на этап выхаживания и лечения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6197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Межгоспитальные (из роддома в дет.стационар или ПЦ)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=ф32т2247с1г1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5126">
                <a:tc gridSpan="5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Внутригоспитальные (отделения патологии новорожденных, реанимации и интенсивной терапии внутри учреждения)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197"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Коечный фонд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 row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реанимации новорожденных детей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койки патологии недоношенных и новорожденных детей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69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 этап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(акушерский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стационар)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 этап (детский стационар или ПЦ)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04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Всего: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9452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на 3-м уровне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088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</a:rPr>
              <a:t>Раздел 2. </a:t>
            </a:r>
            <a:r>
              <a:rPr lang="ru-RU" sz="3200" b="1" spc="-50" dirty="0" smtClean="0">
                <a:solidFill>
                  <a:schemeClr val="bg1"/>
                </a:solidFill>
                <a:latin typeface="Times New Roman" pitchFamily="18" charset="0"/>
              </a:rPr>
              <a:t>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(нововведения с 2020г)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2.1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Родовспоможение на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дому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2400 </a:t>
            </a:r>
            <a:r>
              <a:rPr lang="ru-RU" sz="1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перенесена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из Ф-30)</a:t>
            </a:r>
            <a:r>
              <a:rPr lang="ru-RU" sz="1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Необходимо </a:t>
            </a:r>
            <a:r>
              <a:rPr lang="ru-RU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учитывать только роды, которые произошли </a:t>
            </a:r>
            <a:r>
              <a:rPr lang="ru-RU" sz="1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дома. Роды </a:t>
            </a:r>
            <a:r>
              <a:rPr lang="ru-RU" sz="1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 СМП, на непрофильных койках, ФАП-ах, на улице –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нужно включать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14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(2200)                                                                                                                Код по ОКЕИ:642; человек - 792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2832103"/>
              </p:ext>
            </p:extLst>
          </p:nvPr>
        </p:nvGraphicFramePr>
        <p:xfrm>
          <a:off x="467544" y="2492896"/>
          <a:ext cx="8187248" cy="3662269"/>
        </p:xfrm>
        <a:graphic>
          <a:graphicData uri="http://schemas.openxmlformats.org/drawingml/2006/table">
            <a:tbl>
              <a:tblPr firstRow="1" firstCol="1" bandRow="1"/>
              <a:tblGrid>
                <a:gridCol w="5915000"/>
                <a:gridCol w="1180843"/>
                <a:gridCol w="1091405"/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строки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на дому, всего,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принято врачами и средним медицинским персоналом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без последующей госпитализации родильниц (из стр. 1), </a:t>
                      </a:r>
                      <a:r>
                        <a:rPr lang="ru-RU" sz="14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Закончили беременность на дому  в сроки 22 – 27 недель (из стр. 1),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детей, родившихся на дому, всего,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94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Родилось детей без последующей госпитализации родильниц, чел: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живыми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800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</a:t>
                      </a:r>
                      <a:r>
                        <a:rPr lang="ru-RU" sz="14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мертвыми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вакцинировано против туберкулеза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3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63" y="260648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prstClr val="white"/>
                </a:solidFill>
                <a:latin typeface="Times New Roman" pitchFamily="18" charset="0"/>
              </a:rPr>
              <a:t>Раздел 2. 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(нововведения с 2020г)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5501" y="213285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200" b="1" spc="-5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+mj-cs"/>
              </a:rPr>
              <a:t>2ю2222ю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822767"/>
              </p:ext>
            </p:extLst>
          </p:nvPr>
        </p:nvGraphicFramePr>
        <p:xfrm>
          <a:off x="323528" y="2348880"/>
          <a:ext cx="8208912" cy="2746551"/>
        </p:xfrm>
        <a:graphic>
          <a:graphicData uri="http://schemas.openxmlformats.org/drawingml/2006/table">
            <a:tbl>
              <a:tblPr firstRow="1" firstCol="1" bandRow="1"/>
              <a:tblGrid>
                <a:gridCol w="6246039"/>
                <a:gridCol w="1021499"/>
                <a:gridCol w="941374"/>
              </a:tblGrid>
              <a:tr h="541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33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наблюдением на конец года женщин, 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имеющих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внутриматочные спирали,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использующих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гормональную контрацепцию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297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Введено внутриматочных спиралей (в подразделениях, оказывающих медицинскую </a:t>
                      </a: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 в 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амбулаторных и стационарных условиях), </a:t>
                      </a:r>
                      <a:r>
                        <a:rPr lang="ru-RU" sz="1600" b="1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31479" y="1628800"/>
            <a:ext cx="82089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2.2. Контрацепция</a:t>
            </a:r>
          </a:p>
          <a:p>
            <a:pPr marL="0" indent="0">
              <a:buNone/>
            </a:pP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2200) </a:t>
            </a:r>
            <a:r>
              <a:rPr lang="ru-RU" sz="1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Код по ОКЕИ:642; человек - 792</a:t>
            </a:r>
          </a:p>
        </p:txBody>
      </p:sp>
    </p:spTree>
    <p:extLst>
      <p:ext uri="{BB962C8B-B14F-4D97-AF65-F5344CB8AC3E}">
        <p14:creationId xmlns:p14="http://schemas.microsoft.com/office/powerpoint/2010/main" val="990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Таблица 101 (вкладыш к ф-32 (232))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dirty="0">
                <a:solidFill>
                  <a:schemeClr val="bg1"/>
                </a:solidFill>
                <a:latin typeface="Times New Roman" pitchFamily="18" charset="0"/>
              </a:rPr>
              <a:t>(нововведения с 2020г)</a:t>
            </a:r>
            <a:endParaRPr lang="ru-RU" sz="3200" b="1" dirty="0" smtClean="0">
              <a:solidFill>
                <a:srgbClr val="FF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36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Таблица 101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36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Обратите </a:t>
            </a:r>
            <a:r>
              <a:rPr lang="ru-RU" sz="36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внимание: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«из гр. 5 стр.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1 (таблица 100)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число медицинских организаций I уровня,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состоящие только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из ургентного родильного зала: 1____, число </a:t>
            </a:r>
            <a:r>
              <a:rPr lang="ru-RU" sz="2800" b="1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принятых в 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</a:rPr>
              <a:t>них родов: 2 ____.».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7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женщинам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/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b="1" dirty="0" smtClean="0">
                <a:latin typeface="Times New Roman" pitchFamily="18" charset="0"/>
              </a:rPr>
              <a:t>Табл. 2120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 smtClean="0">
                <a:latin typeface="Times New Roman" pitchFamily="18" charset="0"/>
              </a:rPr>
              <a:t>КОНТРОЛЬ </a:t>
            </a:r>
            <a:endParaRPr lang="ru-RU" sz="1800" dirty="0"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ОБРАЩАЙТЕ ВНИМАНИЕ (в 2019 году была строка 15 – число плодов у которых выявлены врожденные пороки развития)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стр. 13 + стр. </a:t>
            </a:r>
            <a:r>
              <a:rPr lang="ru-RU" sz="1800" dirty="0" smtClean="0">
                <a:latin typeface="Times New Roman" pitchFamily="18" charset="0"/>
              </a:rPr>
              <a:t>19 </a:t>
            </a:r>
            <a:r>
              <a:rPr lang="ru-RU" sz="1800" dirty="0">
                <a:latin typeface="Times New Roman" pitchFamily="18" charset="0"/>
              </a:rPr>
              <a:t>(число плодов, у которых выявлены врожденные пороки развития и хромосомные аномалии – всего) может быть равно или меньше число выявленных плодов с врожденными аномалиями и пороками развития ФСН № 30, Табл. 5116, стр. 1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6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  <a:solidFill>
            <a:srgbClr val="CC9900"/>
          </a:solidFill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fontScale="47500" lnSpcReduction="20000"/>
          </a:bodyPr>
          <a:lstStyle/>
          <a:p>
            <a:r>
              <a:rPr lang="ru-RU" b="1" u="sng" dirty="0"/>
              <a:t>Пункт 2. Медицинскими критериями рождения являются: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1</a:t>
            </a:r>
            <a:r>
              <a:rPr lang="ru-RU" dirty="0"/>
              <a:t>) срок беременности 22 недели и более при массе тела ребенка при рождении 500 грамм и более (</a:t>
            </a:r>
            <a:r>
              <a:rPr lang="ru-RU" u="sng" dirty="0"/>
              <a:t>или менее 500 грамм при многоплодных родах</a:t>
            </a:r>
            <a:r>
              <a:rPr lang="ru-RU" dirty="0"/>
              <a:t>) или в случае, если масса тела ребенка при рождении неизвестна, при длине тела ребенка при рождении 25 см и более;</a:t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2</a:t>
            </a:r>
            <a:r>
              <a:rPr lang="ru-RU" dirty="0"/>
              <a:t>) срок беременности </a:t>
            </a:r>
            <a:r>
              <a:rPr lang="ru-RU" u="sng" dirty="0"/>
              <a:t>менее 22 недель или масса тела ребенка при рождении менее 500 грамм</a:t>
            </a:r>
            <a:r>
              <a:rPr lang="ru-RU" dirty="0"/>
              <a:t>, или в случае, если масса тела ребенка при рождении неизвестна, длина тела ребенка при рождении менее 25 см - при продолжительности жизни более 168 часов после рождения (7 суток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1 .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</a:t>
            </a:r>
            <a:r>
              <a:rPr lang="ru-RU" dirty="0" smtClean="0"/>
              <a:t>22 недели и более </a:t>
            </a:r>
            <a:r>
              <a:rPr lang="ru-RU" dirty="0"/>
              <a:t>, масса тела более 500 г  - </a:t>
            </a:r>
            <a:r>
              <a:rPr lang="ru-RU" b="1" dirty="0">
                <a:solidFill>
                  <a:srgbClr val="FF0000"/>
                </a:solidFill>
              </a:rPr>
              <a:t>вносим в т </a:t>
            </a:r>
            <a:r>
              <a:rPr lang="ru-RU" b="1" dirty="0" smtClean="0">
                <a:solidFill>
                  <a:srgbClr val="FF0000"/>
                </a:solidFill>
              </a:rPr>
              <a:t>2245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2.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</a:t>
            </a:r>
            <a:r>
              <a:rPr lang="ru-RU" dirty="0" smtClean="0"/>
              <a:t>22 недели и более </a:t>
            </a:r>
            <a:r>
              <a:rPr lang="ru-RU" dirty="0"/>
              <a:t>, менее 500 г (многоплодная беременность)  - </a:t>
            </a:r>
            <a:r>
              <a:rPr lang="ru-RU" b="1" dirty="0" smtClean="0">
                <a:solidFill>
                  <a:srgbClr val="FF0000"/>
                </a:solidFill>
              </a:rPr>
              <a:t>не вносим в табл. 2245</a:t>
            </a:r>
            <a:r>
              <a:rPr lang="ru-RU" b="1" dirty="0" smtClean="0"/>
              <a:t>. </a:t>
            </a:r>
            <a:r>
              <a:rPr lang="ru-RU" dirty="0" smtClean="0"/>
              <a:t>Но </a:t>
            </a:r>
            <a:r>
              <a:rPr lang="ru-RU" dirty="0"/>
              <a:t>сведения по детям </a:t>
            </a:r>
            <a:r>
              <a:rPr lang="ru-RU" dirty="0" smtClean="0"/>
              <a:t>предоставляем отдельно</a:t>
            </a:r>
            <a:r>
              <a:rPr lang="ru-RU" dirty="0"/>
              <a:t>, так как роды с 22 недель </a:t>
            </a:r>
            <a:r>
              <a:rPr lang="ru-RU" dirty="0" err="1"/>
              <a:t>гестации</a:t>
            </a:r>
            <a:r>
              <a:rPr lang="ru-RU" dirty="0"/>
              <a:t> прошли, но по массе тела ребенок </a:t>
            </a:r>
            <a:r>
              <a:rPr lang="ru-RU" b="1" dirty="0">
                <a:solidFill>
                  <a:srgbClr val="FF0000"/>
                </a:solidFill>
              </a:rPr>
              <a:t>не может быть занесен в </a:t>
            </a:r>
            <a:r>
              <a:rPr lang="ru-RU" b="1" dirty="0" err="1" smtClean="0">
                <a:solidFill>
                  <a:srgbClr val="FF0000"/>
                </a:solidFill>
              </a:rPr>
              <a:t>табл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2245</a:t>
            </a:r>
            <a:r>
              <a:rPr lang="ru-RU" dirty="0"/>
              <a:t>. </a:t>
            </a:r>
            <a:r>
              <a:rPr lang="ru-RU" b="1" dirty="0">
                <a:solidFill>
                  <a:srgbClr val="FF0000"/>
                </a:solidFill>
              </a:rPr>
              <a:t>Будет разница в контроле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4200" b="1" dirty="0" smtClean="0">
                <a:solidFill>
                  <a:srgbClr val="FF0000"/>
                </a:solidFill>
              </a:rPr>
              <a:t>3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 срок </a:t>
            </a:r>
            <a:r>
              <a:rPr lang="ru-RU" dirty="0" err="1"/>
              <a:t>гестации</a:t>
            </a:r>
            <a:r>
              <a:rPr lang="ru-RU" dirty="0"/>
              <a:t> менее 22 недель, масса тела менее 500 г, прожил более 168 ч – считаем новорожденным. </a:t>
            </a:r>
            <a:r>
              <a:rPr lang="ru-RU" b="1" dirty="0">
                <a:solidFill>
                  <a:srgbClr val="FF0000"/>
                </a:solidFill>
              </a:rPr>
              <a:t>Предоставляем информацию по таким </a:t>
            </a:r>
            <a:r>
              <a:rPr lang="ru-RU" b="1" dirty="0" smtClean="0">
                <a:solidFill>
                  <a:srgbClr val="FF0000"/>
                </a:solidFill>
              </a:rPr>
              <a:t>детям отдельно. </a:t>
            </a:r>
            <a:r>
              <a:rPr lang="ru-RU" b="1" dirty="0">
                <a:solidFill>
                  <a:srgbClr val="FF0000"/>
                </a:solidFill>
              </a:rPr>
              <a:t>В табл. 2245 не вносим. </a:t>
            </a:r>
            <a:r>
              <a:rPr lang="ru-RU" b="1" dirty="0" smtClean="0">
                <a:solidFill>
                  <a:srgbClr val="FF0000"/>
                </a:solidFill>
              </a:rPr>
              <a:t>Разница </a:t>
            </a:r>
            <a:r>
              <a:rPr lang="ru-RU" b="1" dirty="0">
                <a:solidFill>
                  <a:srgbClr val="FF0000"/>
                </a:solidFill>
              </a:rPr>
              <a:t>по родам и детям будет.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65146" y="4039032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68237" y="4574491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568237" y="5445224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9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43800" cy="105416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202372" y="1844824"/>
            <a:ext cx="8784976" cy="13681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32500" lnSpcReduction="2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</a:rPr>
              <a:t>	</a:t>
            </a:r>
            <a:r>
              <a:rPr lang="ru-RU" sz="8000" b="1" dirty="0" err="1" smtClean="0">
                <a:latin typeface="Times New Roman" pitchFamily="18" charset="0"/>
              </a:rPr>
              <a:t>Табл</a:t>
            </a:r>
            <a:r>
              <a:rPr lang="ru-RU" sz="8000" b="1" dirty="0" smtClean="0">
                <a:latin typeface="Times New Roman" pitchFamily="18" charset="0"/>
              </a:rPr>
              <a:t> 2210</a:t>
            </a:r>
            <a:br>
              <a:rPr lang="ru-RU" sz="8000" b="1" dirty="0" smtClean="0">
                <a:latin typeface="Times New Roman" pitchFamily="18" charset="0"/>
              </a:rPr>
            </a:br>
            <a:r>
              <a:rPr lang="ru-RU" sz="4300" dirty="0" smtClean="0"/>
              <a:t>Принято родов (с </a:t>
            </a:r>
            <a:r>
              <a:rPr lang="ru-RU" sz="4300" dirty="0"/>
              <a:t>22 недель) - всего 1 </a:t>
            </a:r>
            <a:r>
              <a:rPr lang="ru-RU" sz="4300" dirty="0" smtClean="0"/>
              <a:t>___, кроме того, поступило родивших вне </a:t>
            </a:r>
            <a:r>
              <a:rPr lang="ru-RU" sz="4300" dirty="0"/>
              <a:t>родильного </a:t>
            </a:r>
            <a:r>
              <a:rPr lang="ru-RU" sz="4300" dirty="0" smtClean="0"/>
              <a:t>отделения </a:t>
            </a:r>
            <a:r>
              <a:rPr lang="ru-RU" sz="4300" dirty="0"/>
              <a:t>2  </a:t>
            </a:r>
            <a:r>
              <a:rPr lang="ru-RU" sz="4300" dirty="0" smtClean="0"/>
              <a:t>___.  </a:t>
            </a:r>
            <a:br>
              <a:rPr lang="ru-RU" sz="4300" dirty="0" smtClean="0"/>
            </a:br>
            <a:r>
              <a:rPr lang="ru-RU" sz="4300" dirty="0" smtClean="0"/>
              <a:t>Из  </a:t>
            </a:r>
            <a:r>
              <a:rPr lang="ru-RU" sz="4300" dirty="0"/>
              <a:t>общего числа родов</a:t>
            </a:r>
            <a:r>
              <a:rPr lang="ru-RU" sz="4300" dirty="0" smtClean="0"/>
              <a:t>: принято </a:t>
            </a:r>
            <a:r>
              <a:rPr lang="ru-RU" sz="4300" dirty="0"/>
              <a:t>родов у  детей  до 14 лет 3 </a:t>
            </a:r>
            <a:r>
              <a:rPr lang="ru-RU" sz="4300" dirty="0" smtClean="0"/>
              <a:t>______, </a:t>
            </a:r>
            <a:r>
              <a:rPr lang="ru-RU" sz="4300" dirty="0"/>
              <a:t>у ВИЧ-инфицированных </a:t>
            </a:r>
            <a:r>
              <a:rPr lang="ru-RU" sz="4300" dirty="0" smtClean="0"/>
              <a:t>женщин 4 ______. </a:t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общего числа родов: нормальные 5 ___________, </a:t>
            </a:r>
            <a:r>
              <a:rPr lang="ru-RU" sz="4300" dirty="0" smtClean="0"/>
              <a:t>многоплодные 6 </a:t>
            </a:r>
            <a:r>
              <a:rPr lang="ru-RU" sz="4300" dirty="0"/>
              <a:t>_________,   из них двоен 7 _________,  троен 8 _________, четыре и </a:t>
            </a:r>
            <a:r>
              <a:rPr lang="ru-RU" sz="4300" dirty="0" smtClean="0"/>
              <a:t>более ребенка 9 _________. Принято родов  у женщин, не состоявших под наблюдением в   женской консультации 10 _________, из них у  ВИЧ-инфицированных  женщин 11 </a:t>
            </a:r>
            <a:r>
              <a:rPr lang="ru-RU" sz="4300" dirty="0"/>
              <a:t>________. </a:t>
            </a: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гр. 1 - принято родов в сроки 22 - </a:t>
            </a:r>
            <a:r>
              <a:rPr lang="ru-RU" sz="4300" dirty="0">
                <a:solidFill>
                  <a:srgbClr val="FF0000"/>
                </a:solidFill>
              </a:rPr>
              <a:t>28</a:t>
            </a:r>
            <a:r>
              <a:rPr lang="ru-RU" sz="4300" dirty="0"/>
              <a:t> недель 12 </a:t>
            </a:r>
            <a:r>
              <a:rPr lang="ru-RU" sz="4300" dirty="0" smtClean="0"/>
              <a:t>_______, из  </a:t>
            </a:r>
            <a:r>
              <a:rPr lang="ru-RU" sz="4300" dirty="0"/>
              <a:t>них  у женщин, не состоявших под  наблюдением  в  женской  </a:t>
            </a:r>
            <a:r>
              <a:rPr lang="ru-RU" sz="4300" dirty="0" smtClean="0"/>
              <a:t>консультации 13 ___. </a:t>
            </a:r>
            <a:br>
              <a:rPr lang="ru-RU" sz="4300" dirty="0" smtClean="0"/>
            </a:br>
            <a:r>
              <a:rPr lang="ru-RU" sz="4300" dirty="0" smtClean="0"/>
              <a:t>Число  </a:t>
            </a:r>
            <a:r>
              <a:rPr lang="ru-RU" sz="4300" dirty="0"/>
              <a:t>преждевременных  родов 22 - 37 </a:t>
            </a:r>
            <a:r>
              <a:rPr lang="ru-RU" sz="4300" dirty="0" smtClean="0"/>
              <a:t>недель 14______, в  </a:t>
            </a:r>
            <a:r>
              <a:rPr lang="ru-RU" sz="4300" dirty="0" err="1"/>
              <a:t>т.ч</a:t>
            </a:r>
            <a:r>
              <a:rPr lang="ru-RU" sz="4300" dirty="0"/>
              <a:t>. в перинатальных центрах 15 </a:t>
            </a:r>
            <a:r>
              <a:rPr lang="ru-RU" sz="4300" dirty="0" smtClean="0"/>
              <a:t>______.</a:t>
            </a:r>
            <a:endParaRPr lang="ru-RU" sz="4300" b="1" dirty="0" smtClean="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3284984"/>
            <a:ext cx="853244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 – учитывается число родов только родильном отделении</a:t>
            </a:r>
          </a:p>
          <a:p>
            <a:pPr algn="just"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Табл</a:t>
            </a:r>
            <a:r>
              <a:rPr lang="ru-RU" sz="1400" dirty="0">
                <a:latin typeface="Times New Roman" pitchFamily="18" charset="0"/>
              </a:rPr>
              <a:t> 2210 </a:t>
            </a:r>
            <a:r>
              <a:rPr lang="ru-RU" sz="1400" dirty="0" smtClean="0">
                <a:latin typeface="Times New Roman" pitchFamily="18" charset="0"/>
              </a:rPr>
              <a:t>стр. 1 гр. 1 </a:t>
            </a:r>
            <a:r>
              <a:rPr lang="ru-RU" sz="1400" dirty="0">
                <a:latin typeface="Times New Roman" pitchFamily="18" charset="0"/>
              </a:rPr>
              <a:t>= Вкл. </a:t>
            </a:r>
            <a:r>
              <a:rPr lang="ru-RU" sz="1400" dirty="0" smtClean="0">
                <a:latin typeface="Times New Roman" pitchFamily="18" charset="0"/>
              </a:rPr>
              <a:t>№32 табл. </a:t>
            </a:r>
            <a:r>
              <a:rPr lang="ru-RU" sz="1400" dirty="0">
                <a:latin typeface="Times New Roman" pitchFamily="18" charset="0"/>
              </a:rPr>
              <a:t>100, стр.2 </a:t>
            </a:r>
            <a:r>
              <a:rPr lang="ru-RU" sz="1400" dirty="0" smtClean="0">
                <a:latin typeface="Times New Roman" pitchFamily="18" charset="0"/>
              </a:rPr>
              <a:t>гр. </a:t>
            </a:r>
            <a:r>
              <a:rPr lang="ru-RU" sz="1400" dirty="0">
                <a:latin typeface="Times New Roman" pitchFamily="18" charset="0"/>
              </a:rPr>
              <a:t>4. (число родов в организациях родовспоможения).</a:t>
            </a:r>
          </a:p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2  - включены роды вне родильного отделения </a:t>
            </a:r>
            <a:r>
              <a:rPr lang="ru-RU" sz="1400" dirty="0">
                <a:latin typeface="Times New Roman" pitchFamily="18" charset="0"/>
              </a:rPr>
              <a:t>(на непрофильных койках, в транспорте, дома (если были госпитализированы), СМП.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</a:t>
            </a:r>
            <a:r>
              <a:rPr lang="ru-RU" sz="1400" dirty="0">
                <a:latin typeface="Times New Roman" pitchFamily="18" charset="0"/>
              </a:rPr>
              <a:t> Обращать внимание </a:t>
            </a:r>
            <a:r>
              <a:rPr lang="ru-RU" sz="1400" b="1" dirty="0">
                <a:latin typeface="Times New Roman" pitchFamily="18" charset="0"/>
              </a:rPr>
              <a:t>на соответствие числа родов </a:t>
            </a:r>
            <a:r>
              <a:rPr lang="ru-RU" sz="1400" dirty="0">
                <a:latin typeface="Times New Roman" pitchFamily="18" charset="0"/>
              </a:rPr>
              <a:t>(с учетом рождения двоен, троен, четырех детей и более) </a:t>
            </a:r>
            <a:r>
              <a:rPr lang="ru-RU" sz="1400" b="1" dirty="0">
                <a:latin typeface="Times New Roman" pitchFamily="18" charset="0"/>
              </a:rPr>
              <a:t>числу родившихся детей. </a:t>
            </a:r>
            <a:r>
              <a:rPr lang="ru-RU" sz="1400" dirty="0">
                <a:latin typeface="Times New Roman" pitchFamily="18" charset="0"/>
              </a:rPr>
              <a:t>При расхождении предоставлять подробное объяснение за подписью ответственного за составление отчета.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dirty="0" smtClean="0">
                <a:latin typeface="Times New Roman" pitchFamily="18" charset="0"/>
              </a:rPr>
              <a:t>____________________________________________________________________________________________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12 принято родов срок 22-28 недель </a:t>
            </a:r>
            <a:r>
              <a:rPr lang="ru-RU" sz="1400" dirty="0">
                <a:latin typeface="Times New Roman" pitchFamily="18" charset="0"/>
              </a:rPr>
              <a:t>(от 154 дней, но менее 196 полных дней). </a:t>
            </a:r>
            <a:r>
              <a:rPr lang="ru-RU" sz="1400" dirty="0" smtClean="0">
                <a:latin typeface="Times New Roman" pitchFamily="18" charset="0"/>
              </a:rPr>
              <a:t>Ведется </a:t>
            </a:r>
            <a:r>
              <a:rPr lang="ru-RU" sz="1400" dirty="0">
                <a:latin typeface="Times New Roman" pitchFamily="18" charset="0"/>
              </a:rPr>
              <a:t>учет родов в родильном отделении (из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14 число преждевременных родов 22-37 </a:t>
            </a:r>
            <a:r>
              <a:rPr lang="ru-RU" sz="1400" dirty="0">
                <a:latin typeface="Times New Roman" pitchFamily="18" charset="0"/>
              </a:rPr>
              <a:t>недель (от 154 до 258 полных  дней, но менее 259 дней). </a:t>
            </a:r>
            <a:r>
              <a:rPr lang="ru-RU" sz="1400" dirty="0" smtClean="0">
                <a:latin typeface="Times New Roman" pitchFamily="18" charset="0"/>
              </a:rPr>
              <a:t> Ведется </a:t>
            </a:r>
            <a:r>
              <a:rPr lang="ru-RU" sz="1400" dirty="0">
                <a:latin typeface="Times New Roman" pitchFamily="18" charset="0"/>
              </a:rPr>
              <a:t>учет всех преждевременных родов</a:t>
            </a:r>
            <a:r>
              <a:rPr lang="ru-RU" sz="140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15</a:t>
            </a:r>
            <a:r>
              <a:rPr lang="ru-RU" sz="1400" dirty="0" smtClean="0">
                <a:latin typeface="Times New Roman" pitchFamily="18" charset="0"/>
              </a:rPr>
              <a:t>. </a:t>
            </a:r>
            <a:r>
              <a:rPr lang="ru-RU" sz="1400" dirty="0">
                <a:latin typeface="Times New Roman" pitchFamily="18" charset="0"/>
              </a:rPr>
              <a:t>учитываются преждевременные </a:t>
            </a:r>
            <a:r>
              <a:rPr lang="ru-RU" sz="1400" dirty="0" smtClean="0">
                <a:latin typeface="Times New Roman" pitchFamily="18" charset="0"/>
              </a:rPr>
              <a:t>роды в </a:t>
            </a:r>
            <a:r>
              <a:rPr lang="ru-RU" sz="1400" dirty="0">
                <a:latin typeface="Times New Roman" pitchFamily="18" charset="0"/>
              </a:rPr>
              <a:t>перинатальных центрах, а во вкладыше </a:t>
            </a:r>
            <a:r>
              <a:rPr lang="ru-RU" sz="1400" dirty="0" smtClean="0">
                <a:latin typeface="Times New Roman" pitchFamily="18" charset="0"/>
              </a:rPr>
              <a:t>Ф-32 </a:t>
            </a:r>
            <a:r>
              <a:rPr lang="ru-RU" sz="1400" dirty="0">
                <a:latin typeface="Times New Roman" pitchFamily="18" charset="0"/>
              </a:rPr>
              <a:t>в организациях родовспоможения 3 уровня  (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1. </a:t>
            </a:r>
            <a:r>
              <a:rPr lang="ru-RU" sz="1400" dirty="0" smtClean="0">
                <a:latin typeface="Times New Roman" pitchFamily="18" charset="0"/>
              </a:rPr>
              <a:t>гр.7)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 </a:t>
            </a:r>
            <a:r>
              <a:rPr lang="ru-RU" sz="1400" dirty="0">
                <a:latin typeface="Times New Roman" pitchFamily="18" charset="0"/>
              </a:rPr>
              <a:t>стр. 12 и стр. 14 имеется </a:t>
            </a:r>
            <a:r>
              <a:rPr lang="ru-RU" sz="1400" dirty="0" smtClean="0">
                <a:latin typeface="Times New Roman" pitchFamily="18" charset="0"/>
              </a:rPr>
              <a:t>межформенный контроль </a:t>
            </a:r>
            <a:r>
              <a:rPr lang="ru-RU" sz="1400" dirty="0">
                <a:latin typeface="Times New Roman" pitchFamily="18" charset="0"/>
              </a:rPr>
              <a:t>с вкладышем </a:t>
            </a:r>
            <a:r>
              <a:rPr lang="ru-RU" sz="1400" dirty="0" smtClean="0">
                <a:latin typeface="Times New Roman" pitchFamily="18" charset="0"/>
              </a:rPr>
              <a:t>Ф-32</a:t>
            </a:r>
            <a:r>
              <a:rPr lang="ru-RU" sz="1400" dirty="0">
                <a:latin typeface="Times New Roman" pitchFamily="18" charset="0"/>
              </a:rPr>
              <a:t>, в котором учитываются роды </a:t>
            </a:r>
            <a:r>
              <a:rPr lang="ru-RU" sz="1400" u="sng" dirty="0" smtClean="0">
                <a:latin typeface="Times New Roman" pitchFamily="18" charset="0"/>
              </a:rPr>
              <a:t>в </a:t>
            </a:r>
            <a:r>
              <a:rPr lang="ru-RU" sz="1400" u="sng" dirty="0">
                <a:latin typeface="Times New Roman" pitchFamily="18" charset="0"/>
              </a:rPr>
              <a:t>учреждениях родовспоможения</a:t>
            </a:r>
            <a:r>
              <a:rPr lang="ru-RU" sz="1400" dirty="0">
                <a:latin typeface="Times New Roman" pitchFamily="18" charset="0"/>
              </a:rPr>
              <a:t> по уровням </a:t>
            </a:r>
            <a:r>
              <a:rPr lang="ru-RU" sz="1400" dirty="0" smtClean="0">
                <a:latin typeface="Times New Roman" pitchFamily="18" charset="0"/>
              </a:rPr>
              <a:t>оказания медицинской </a:t>
            </a:r>
            <a:r>
              <a:rPr lang="ru-RU" sz="1400" dirty="0">
                <a:latin typeface="Times New Roman" pitchFamily="18" charset="0"/>
              </a:rPr>
              <a:t>помощи.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Табл.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</a:rPr>
              <a:t>2210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стр. 1 гр. 12 = Вкл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</a:rPr>
              <a:t>.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№ 32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</a:rPr>
              <a:t>,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табл. </a:t>
            </a:r>
            <a:r>
              <a:rPr lang="ru-RU" sz="1400" dirty="0">
                <a:solidFill>
                  <a:srgbClr val="FF0000"/>
                </a:solidFill>
                <a:latin typeface="Times New Roman" pitchFamily="18" charset="0"/>
              </a:rPr>
              <a:t>100, </a:t>
            </a:r>
            <a:r>
              <a:rPr lang="ru-RU" sz="1400" dirty="0" smtClean="0">
                <a:solidFill>
                  <a:srgbClr val="FF0000"/>
                </a:solidFill>
                <a:latin typeface="Times New Roman" pitchFamily="18" charset="0"/>
              </a:rPr>
              <a:t>стр. 2.1. гр. 4</a:t>
            </a:r>
            <a:endParaRPr lang="ru-RU" sz="1400" dirty="0">
              <a:solidFill>
                <a:srgbClr val="FF0000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3F1AAB62-24C6-49D2-8E01-B56FAC9A3DCD}"/>
    </a:ext>
  </a:extLst>
</a:theme>
</file>

<file path=ppt/theme/theme10.xml><?xml version="1.0" encoding="utf-8"?>
<a:theme xmlns:a="http://schemas.openxmlformats.org/drawingml/2006/main" name="6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2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5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6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7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8.xml><?xml version="1.0" encoding="utf-8"?>
<a:theme xmlns:a="http://schemas.openxmlformats.org/drawingml/2006/main" name="9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9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Шаблон презентации ЦНИИОИ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0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2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3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5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3610</TotalTime>
  <Words>2592</Words>
  <Application>Microsoft Office PowerPoint</Application>
  <PresentationFormat>Экран (4:3)</PresentationFormat>
  <Paragraphs>357</Paragraphs>
  <Slides>32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18</vt:i4>
      </vt:variant>
      <vt:variant>
        <vt:lpstr>Заголовки слайдов</vt:lpstr>
      </vt:variant>
      <vt:variant>
        <vt:i4>32</vt:i4>
      </vt:variant>
    </vt:vector>
  </HeadingPairs>
  <TitlesOfParts>
    <vt:vector size="50" baseType="lpstr">
      <vt:lpstr>Ретро</vt:lpstr>
      <vt:lpstr>1_Шаблон презентации ЦНИИОИЗ</vt:lpstr>
      <vt:lpstr>Тема Office</vt:lpstr>
      <vt:lpstr>Шаблон презентации ЦНИИОИЗ 4x3</vt:lpstr>
      <vt:lpstr>1_Шаблон презентации ЦНИИОИЗ 4x3</vt:lpstr>
      <vt:lpstr>2_Шаблон презентации ЦНИИОИЗ 4x3</vt:lpstr>
      <vt:lpstr>3_Шаблон презентации ЦНИИОИЗ 4x3</vt:lpstr>
      <vt:lpstr>4_Шаблон презентации ЦНИИОИЗ 4x3</vt:lpstr>
      <vt:lpstr>5_Шаблон презентации ЦНИИОИЗ 4x3</vt:lpstr>
      <vt:lpstr>6_Шаблон презентации ЦНИИОИЗ 4x3</vt:lpstr>
      <vt:lpstr>1_Тема Office</vt:lpstr>
      <vt:lpstr>2_Тема Office</vt:lpstr>
      <vt:lpstr>3_Тема Office</vt:lpstr>
      <vt:lpstr>5_Тема Office</vt:lpstr>
      <vt:lpstr>6_Тема Office</vt:lpstr>
      <vt:lpstr>7_Тема Office</vt:lpstr>
      <vt:lpstr>8_Тема Office</vt:lpstr>
      <vt:lpstr>9_Тема Office</vt:lpstr>
      <vt:lpstr> ИНФОРМАЦИЯ  ПО ЗАПОЛНЕНИЮ ФОРМ ФЕДЕРАЛЬНОГО СТАТИСТИЧЕСКОГО  НАБЛЮДЕНИЯ:  ФСН № 32  «Сведения о медицинской помощи беременным, роженицам и родильницам»,   вкладыш к  форме ФСН № 32 (232) «Сведения о регионализации акушерской и перинатальной помощи в родильных  домах (отделениях) и перинатальных центрах» </vt:lpstr>
      <vt:lpstr>ФСН № 32   основной источник сведений для оценки:</vt:lpstr>
      <vt:lpstr>Раздел 1. Медицинская помощь, оказанная беременным женщинам (нововведения с 2020г)</vt:lpstr>
      <vt:lpstr>Раздел 2. Родовспоможение (нововведения с 2020г)</vt:lpstr>
      <vt:lpstr>Раздел 2. Родовспоможение (нововведения с 2020г)</vt:lpstr>
      <vt:lpstr>Таблица 101 (вкладыш к ф-32 (232)) (нововведения с 2020г)</vt:lpstr>
      <vt:lpstr>Раздел 1. Медицинская помощь, оказанная беременным женщинам</vt:lpstr>
      <vt:lpstr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vt:lpstr>
      <vt:lpstr>Раздел 2. Родовспоможение</vt:lpstr>
      <vt:lpstr>Раздел 2. Родовспоможение</vt:lpstr>
      <vt:lpstr>По определению ВОЗ  недоношенными  считаются рожденные при сроке  22-36 недель 6 дней гестации, что составляет интервал от 154 до 258 полных дней «154 и более дней, но менее 259». Новорожденный является доношенным  с 259 дня.</vt:lpstr>
      <vt:lpstr>Раздел 3. Сведения о новорожденных</vt:lpstr>
      <vt:lpstr>Презентация PowerPoint</vt:lpstr>
      <vt:lpstr>Раздел 3. Сведения о новорожденных</vt:lpstr>
      <vt:lpstr>   Заслуживает внимания проблема правомерности применения термина «здоровый недоношенный ребенок»</vt:lpstr>
      <vt:lpstr>Вкладыш в Ф-№ 32 (232) «Сведения о регионализации акушерской и перинатальной помощи в родильных  домах (отделениях) и перинатальных центрах»</vt:lpstr>
      <vt:lpstr>Критические акушерские состояния (стр. 7-7.4)</vt:lpstr>
      <vt:lpstr>Учет акушерских операций </vt:lpstr>
      <vt:lpstr>Вызовы бригад реанимационной помощи (стр. 11-11.3)</vt:lpstr>
      <vt:lpstr>Межформенный контроль</vt:lpstr>
      <vt:lpstr>ФСН №14 сведения о деятельности подразделений медицинской организации, оказывающих медицинскую помощь в стационарных условиях</vt:lpstr>
      <vt:lpstr>ФСН №30 сведения о медицинской организации</vt:lpstr>
      <vt:lpstr> ФСН №47  ФСН №61  </vt:lpstr>
      <vt:lpstr>ДОПОЛНИТЕЛЬНАЯ ИНФОРМАЦИЯ</vt:lpstr>
      <vt:lpstr>Сведения о новорожденных с массой тела менее 500 г при сроке гестации 22 недели и более:</vt:lpstr>
      <vt:lpstr>Пояснительная записка на случай материнской смерти</vt:lpstr>
      <vt:lpstr>Пояснительная записка на случай материнской смерти</vt:lpstr>
      <vt:lpstr>Прямые и косвенные причины материнской смерти</vt:lpstr>
      <vt:lpstr>Примеры прямых причин материнской смерти:</vt:lpstr>
      <vt:lpstr>Примеры косвенных причин материнской смерти:</vt:lpstr>
      <vt:lpstr>Информация о родивших вне родильного отделения:</vt:lpstr>
      <vt:lpstr>Переводы новорожденных  к табл. 2247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Егорова</cp:lastModifiedBy>
  <cp:revision>299</cp:revision>
  <dcterms:created xsi:type="dcterms:W3CDTF">2016-11-26T20:08:14Z</dcterms:created>
  <dcterms:modified xsi:type="dcterms:W3CDTF">2021-12-17T11:34:37Z</dcterms:modified>
</cp:coreProperties>
</file>