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4"/>
  </p:notesMasterIdLst>
  <p:sldIdLst>
    <p:sldId id="256" r:id="rId2"/>
    <p:sldId id="394" r:id="rId3"/>
    <p:sldId id="395" r:id="rId4"/>
    <p:sldId id="396" r:id="rId5"/>
    <p:sldId id="418" r:id="rId6"/>
    <p:sldId id="397" r:id="rId7"/>
    <p:sldId id="399" r:id="rId8"/>
    <p:sldId id="400" r:id="rId9"/>
    <p:sldId id="401" r:id="rId10"/>
    <p:sldId id="402" r:id="rId11"/>
    <p:sldId id="403" r:id="rId12"/>
    <p:sldId id="404" r:id="rId13"/>
    <p:sldId id="405" r:id="rId14"/>
    <p:sldId id="406" r:id="rId15"/>
    <p:sldId id="389" r:id="rId16"/>
    <p:sldId id="259" r:id="rId17"/>
    <p:sldId id="382" r:id="rId18"/>
    <p:sldId id="263" r:id="rId19"/>
    <p:sldId id="385" r:id="rId20"/>
    <p:sldId id="407" r:id="rId21"/>
    <p:sldId id="419" r:id="rId22"/>
    <p:sldId id="408" r:id="rId23"/>
    <p:sldId id="409" r:id="rId24"/>
    <p:sldId id="410" r:id="rId25"/>
    <p:sldId id="411" r:id="rId26"/>
    <p:sldId id="412" r:id="rId27"/>
    <p:sldId id="413" r:id="rId28"/>
    <p:sldId id="414" r:id="rId29"/>
    <p:sldId id="415" r:id="rId30"/>
    <p:sldId id="416" r:id="rId31"/>
    <p:sldId id="417" r:id="rId32"/>
    <p:sldId id="361" r:id="rId3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>
      <p:ext uri="{19B8F6BF-5375-455C-9EA6-DF929625EA0E}">
        <p15:presenceInfo xmlns:p15="http://schemas.microsoft.com/office/powerpoint/2012/main" xmlns="" userId="S-1-5-21-1992835873-3863471969-972439449-3632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3809" autoAdjust="0"/>
  </p:normalViewPr>
  <p:slideViewPr>
    <p:cSldViewPr snapToGrid="0" snapToObjects="1">
      <p:cViewPr varScale="1">
        <p:scale>
          <a:sx n="110" d="100"/>
          <a:sy n="110" d="100"/>
        </p:scale>
        <p:origin x="-558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t>15.12.2021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763BBC-8354-A843-B87C-17E283176D15}"/>
              </a:ext>
            </a:extLst>
          </p:cNvPr>
          <p:cNvSpPr txBox="1"/>
          <p:nvPr/>
        </p:nvSpPr>
        <p:spPr>
          <a:xfrm>
            <a:off x="1510747" y="2059643"/>
            <a:ext cx="986063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latin typeface="Montserrat" pitchFamily="2" charset="0"/>
              </a:rPr>
              <a:t>Форма №30</a:t>
            </a:r>
            <a:br>
              <a:rPr lang="ru-RU" sz="3200" b="1" dirty="0">
                <a:latin typeface="Montserrat" pitchFamily="2" charset="0"/>
              </a:rPr>
            </a:br>
            <a:r>
              <a:rPr lang="ru-RU" sz="3200" b="1" dirty="0">
                <a:latin typeface="Montserrat" pitchFamily="2" charset="0"/>
              </a:rPr>
              <a:t>«Сведения о медицинской </a:t>
            </a:r>
            <a:r>
              <a:rPr lang="ru-RU" sz="3200" b="1" dirty="0" smtClean="0">
                <a:latin typeface="Montserrat" pitchFamily="2" charset="0"/>
              </a:rPr>
              <a:t>организации»</a:t>
            </a:r>
            <a:endParaRPr lang="ru-RU" sz="3200" dirty="0"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368186" y="2274094"/>
          <a:ext cx="9455628" cy="3454400"/>
        </p:xfrm>
        <a:graphic>
          <a:graphicData uri="http://schemas.openxmlformats.org/drawingml/2006/table">
            <a:tbl>
              <a:tblPr firstRow="1" firstCol="1" bandRow="1"/>
              <a:tblGrid>
                <a:gridCol w="5160882">
                  <a:extLst>
                    <a:ext uri="{9D8B030D-6E8A-4147-A177-3AD203B41FA5}">
                      <a16:colId xmlns:a16="http://schemas.microsoft.com/office/drawing/2014/main" xmlns="" val="3518007766"/>
                    </a:ext>
                  </a:extLst>
                </a:gridCol>
                <a:gridCol w="680805">
                  <a:extLst>
                    <a:ext uri="{9D8B030D-6E8A-4147-A177-3AD203B41FA5}">
                      <a16:colId xmlns:a16="http://schemas.microsoft.com/office/drawing/2014/main" xmlns="" val="3687408511"/>
                    </a:ext>
                  </a:extLst>
                </a:gridCol>
                <a:gridCol w="1163042">
                  <a:extLst>
                    <a:ext uri="{9D8B030D-6E8A-4147-A177-3AD203B41FA5}">
                      <a16:colId xmlns:a16="http://schemas.microsoft.com/office/drawing/2014/main" xmlns="" val="1066640238"/>
                    </a:ext>
                  </a:extLst>
                </a:gridCol>
                <a:gridCol w="1062813">
                  <a:extLst>
                    <a:ext uri="{9D8B030D-6E8A-4147-A177-3AD203B41FA5}">
                      <a16:colId xmlns:a16="http://schemas.microsoft.com/office/drawing/2014/main" xmlns="" val="1467405564"/>
                    </a:ext>
                  </a:extLst>
                </a:gridCol>
                <a:gridCol w="1388086">
                  <a:extLst>
                    <a:ext uri="{9D8B030D-6E8A-4147-A177-3AD203B41FA5}">
                      <a16:colId xmlns:a16="http://schemas.microsoft.com/office/drawing/2014/main" xmlns="" val="26789741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61591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843904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здоровья для детей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78608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медицины катастроф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97763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медицинской реабилитации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371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322883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паллиативной помощи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42822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охраны здоровья семьи и репродукции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78104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(отделения)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медико-социальной поддержки беременных женщин, оказавшихся в трудной жизненной ситуации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672612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в составе перинатальных центров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135.1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19381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профилактики и борьбы со СПИДом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9662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профпатологии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52670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Челюстно-лицевой хирургии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72349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Медицинского освидетельствования на состояние опьянения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619226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Эндокринологические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78794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Эндоскопии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74975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3849844"/>
                  </a:ext>
                </a:extLst>
              </a:tr>
            </a:tbl>
          </a:graphicData>
        </a:graphic>
      </p:graphicFrame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368425" y="2274888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443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2.1. Центры (отделения, кабинеты) амбулаторной онкологической помощи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6299847"/>
              </p:ext>
            </p:extLst>
          </p:nvPr>
        </p:nvGraphicFramePr>
        <p:xfrm>
          <a:off x="704850" y="2077991"/>
          <a:ext cx="8953500" cy="914400"/>
        </p:xfrm>
        <a:graphic>
          <a:graphicData uri="http://schemas.openxmlformats.org/drawingml/2006/table">
            <a:tbl>
              <a:tblPr firstRow="1" firstCol="1" bandRow="1"/>
              <a:tblGrid>
                <a:gridCol w="4272006">
                  <a:extLst>
                    <a:ext uri="{9D8B030D-6E8A-4147-A177-3AD203B41FA5}">
                      <a16:colId xmlns:a16="http://schemas.microsoft.com/office/drawing/2014/main" xmlns="" val="663238119"/>
                    </a:ext>
                  </a:extLst>
                </a:gridCol>
                <a:gridCol w="677401">
                  <a:extLst>
                    <a:ext uri="{9D8B030D-6E8A-4147-A177-3AD203B41FA5}">
                      <a16:colId xmlns:a16="http://schemas.microsoft.com/office/drawing/2014/main" xmlns="" val="5432683"/>
                    </a:ext>
                  </a:extLst>
                </a:gridCol>
                <a:gridCol w="730730">
                  <a:extLst>
                    <a:ext uri="{9D8B030D-6E8A-4147-A177-3AD203B41FA5}">
                      <a16:colId xmlns:a16="http://schemas.microsoft.com/office/drawing/2014/main" xmlns="" val="3311803507"/>
                    </a:ext>
                  </a:extLst>
                </a:gridCol>
                <a:gridCol w="1111648">
                  <a:extLst>
                    <a:ext uri="{9D8B030D-6E8A-4147-A177-3AD203B41FA5}">
                      <a16:colId xmlns:a16="http://schemas.microsoft.com/office/drawing/2014/main" xmlns="" val="1828146115"/>
                    </a:ext>
                  </a:extLst>
                </a:gridCol>
                <a:gridCol w="2161715">
                  <a:extLst>
                    <a:ext uri="{9D8B030D-6E8A-4147-A177-3AD203B41FA5}">
                      <a16:colId xmlns:a16="http://schemas.microsoft.com/office/drawing/2014/main" xmlns="" val="210298391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посещений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врачам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пациентов, получивших химиотерапию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87529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347282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онкологической помощи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214334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самостоятельные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5622534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амбулаторной онкологической помощи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87484475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815753" y="3194024"/>
            <a:ext cx="2258647" cy="226893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 гр.3 = таблице 1001 строке 124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гр. 4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Разницу пояснить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6342184" y="4190609"/>
            <a:ext cx="1813147" cy="10755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3 гр.3 = таблице 1001 строке 60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гр. 4+5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368419" y="14197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(1002)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268299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3. Передвижные подразделения и формы работы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990728"/>
              </p:ext>
            </p:extLst>
          </p:nvPr>
        </p:nvGraphicFramePr>
        <p:xfrm>
          <a:off x="742462" y="2153761"/>
          <a:ext cx="10167815" cy="3112402"/>
        </p:xfrm>
        <a:graphic>
          <a:graphicData uri="http://schemas.openxmlformats.org/drawingml/2006/table">
            <a:tbl>
              <a:tblPr firstRow="1" firstCol="1" bandRow="1"/>
              <a:tblGrid>
                <a:gridCol w="2420908">
                  <a:extLst>
                    <a:ext uri="{9D8B030D-6E8A-4147-A177-3AD203B41FA5}">
                      <a16:colId xmlns:a16="http://schemas.microsoft.com/office/drawing/2014/main" xmlns="" val="1547862080"/>
                    </a:ext>
                  </a:extLst>
                </a:gridCol>
                <a:gridCol w="1210882">
                  <a:extLst>
                    <a:ext uri="{9D8B030D-6E8A-4147-A177-3AD203B41FA5}">
                      <a16:colId xmlns:a16="http://schemas.microsoft.com/office/drawing/2014/main" xmlns="" val="4004126275"/>
                    </a:ext>
                  </a:extLst>
                </a:gridCol>
                <a:gridCol w="1815468">
                  <a:extLst>
                    <a:ext uri="{9D8B030D-6E8A-4147-A177-3AD203B41FA5}">
                      <a16:colId xmlns:a16="http://schemas.microsoft.com/office/drawing/2014/main" xmlns="" val="1857626418"/>
                    </a:ext>
                  </a:extLst>
                </a:gridCol>
                <a:gridCol w="1332141">
                  <a:extLst>
                    <a:ext uri="{9D8B030D-6E8A-4147-A177-3AD203B41FA5}">
                      <a16:colId xmlns:a16="http://schemas.microsoft.com/office/drawing/2014/main" xmlns="" val="137189043"/>
                    </a:ext>
                  </a:extLst>
                </a:gridCol>
                <a:gridCol w="1694208">
                  <a:extLst>
                    <a:ext uri="{9D8B030D-6E8A-4147-A177-3AD203B41FA5}">
                      <a16:colId xmlns:a16="http://schemas.microsoft.com/office/drawing/2014/main" xmlns="" val="561898501"/>
                    </a:ext>
                  </a:extLst>
                </a:gridCol>
                <a:gridCol w="1694208">
                  <a:extLst>
                    <a:ext uri="{9D8B030D-6E8A-4147-A177-3AD203B41FA5}">
                      <a16:colId xmlns:a16="http://schemas.microsoft.com/office/drawing/2014/main" xmlns="" val="2679989500"/>
                    </a:ext>
                  </a:extLst>
                </a:gridCol>
              </a:tblGrid>
              <a:tr h="52491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 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выездов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пациентов, принятых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выездах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15452201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18216543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Амбулатории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8888306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Стоматологические кабинеты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4534342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Флюорографические установки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6806727"/>
                  </a:ext>
                </a:extLst>
              </a:tr>
              <a:tr h="323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Клинико-диагностические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аборатории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03850923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Врачебные бригады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4559740"/>
                  </a:ext>
                </a:extLst>
              </a:tr>
              <a:tr h="48515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(бригады) выездной патронажной  паллиативной медицинской помощи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8088149"/>
                  </a:ext>
                </a:extLst>
              </a:tr>
              <a:tr h="32343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ФАПы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Фельдшерско-акушерские пункты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44030735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3951667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 установки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95521287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Мобильные медицинские бригады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44191177"/>
                  </a:ext>
                </a:extLst>
              </a:tr>
              <a:tr h="16171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Мобильные медицинские комплексы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2243571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4458676" y="3892996"/>
            <a:ext cx="1813147" cy="3058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Новая строка 6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10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3895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5. Региональные сосудистые центры, первичные сосудистые центры отделения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(1008)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1876216"/>
              </p:ext>
            </p:extLst>
          </p:nvPr>
        </p:nvGraphicFramePr>
        <p:xfrm>
          <a:off x="445477" y="1747468"/>
          <a:ext cx="10338377" cy="2816716"/>
        </p:xfrm>
        <a:graphic>
          <a:graphicData uri="http://schemas.openxmlformats.org/drawingml/2006/table">
            <a:tbl>
              <a:tblPr firstRow="1" firstCol="1" bandRow="1"/>
              <a:tblGrid>
                <a:gridCol w="5834980">
                  <a:extLst>
                    <a:ext uri="{9D8B030D-6E8A-4147-A177-3AD203B41FA5}">
                      <a16:colId xmlns:a16="http://schemas.microsoft.com/office/drawing/2014/main" xmlns="" val="1341088679"/>
                    </a:ext>
                  </a:extLst>
                </a:gridCol>
                <a:gridCol w="1865043">
                  <a:extLst>
                    <a:ext uri="{9D8B030D-6E8A-4147-A177-3AD203B41FA5}">
                      <a16:colId xmlns:a16="http://schemas.microsoft.com/office/drawing/2014/main" xmlns="" val="763424578"/>
                    </a:ext>
                  </a:extLst>
                </a:gridCol>
                <a:gridCol w="2638354">
                  <a:extLst>
                    <a:ext uri="{9D8B030D-6E8A-4147-A177-3AD203B41FA5}">
                      <a16:colId xmlns:a16="http://schemas.microsoft.com/office/drawing/2014/main" xmlns="" val="2510001184"/>
                    </a:ext>
                  </a:extLst>
                </a:gridCol>
              </a:tblGrid>
              <a:tr h="2011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90206380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20603195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Региональные сосудистые центры,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2659111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них: коек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19793960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Поступило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Выписано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пациентов, чел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05289774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мерло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3285429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в первые 24 часа после поступления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074335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проведено пациентами койко-дней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6833587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Первичные сосудистые отделения,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589643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них: коек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545679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Поступило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Выписано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пациентов, чел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1624210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мерло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02402707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540385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в первые 24 часа после поступления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8546011"/>
                  </a:ext>
                </a:extLst>
              </a:tr>
              <a:tr h="201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проведено пациентами койко-дней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5607105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72220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7. Численность обслуживаемого прикрепленного населения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(1050)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516210" y="3134096"/>
            <a:ext cx="1813147" cy="30587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Новая строка 3</a:t>
            </a: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811958"/>
              </p:ext>
            </p:extLst>
          </p:nvPr>
        </p:nvGraphicFramePr>
        <p:xfrm>
          <a:off x="579714" y="1892916"/>
          <a:ext cx="9375709" cy="1981200"/>
        </p:xfrm>
        <a:graphic>
          <a:graphicData uri="http://schemas.openxmlformats.org/drawingml/2006/table">
            <a:tbl>
              <a:tblPr firstRow="1" firstCol="1" bandRow="1"/>
              <a:tblGrid>
                <a:gridCol w="5291650">
                  <a:extLst>
                    <a:ext uri="{9D8B030D-6E8A-4147-A177-3AD203B41FA5}">
                      <a16:colId xmlns:a16="http://schemas.microsoft.com/office/drawing/2014/main" xmlns="" val="4143549772"/>
                    </a:ext>
                  </a:extLst>
                </a:gridCol>
                <a:gridCol w="1691378">
                  <a:extLst>
                    <a:ext uri="{9D8B030D-6E8A-4147-A177-3AD203B41FA5}">
                      <a16:colId xmlns:a16="http://schemas.microsoft.com/office/drawing/2014/main" xmlns="" val="2914192303"/>
                    </a:ext>
                  </a:extLst>
                </a:gridCol>
                <a:gridCol w="2392681">
                  <a:extLst>
                    <a:ext uri="{9D8B030D-6E8A-4147-A177-3AD203B41FA5}">
                      <a16:colId xmlns:a16="http://schemas.microsoft.com/office/drawing/2014/main" xmlns="" val="128054507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Численность прикрепленного населения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0469006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11184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617719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  <a:tabLst>
                          <a:tab pos="909955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детей 0 – 17 лет включительно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970827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из них: детей до 1 года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197851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из них до 1 мес.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436565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0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8906575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5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29787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детей 10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 лет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632089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Взрослые (18 лет и старше)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483254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782320" algn="l"/>
                        </a:tabLs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население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трудоспособного возраста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505959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</a:t>
                      </a:r>
                      <a:r>
                        <a:rPr lang="ru-RU" sz="10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население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старше трудоспособного возраста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30359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Сельское население (из стр.1)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14725124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0978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u="sng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Койка – это ресурс медицинской организации</a:t>
            </a: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31670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2800" dirty="0" smtClean="0"/>
              <a:t>Койка - это  </a:t>
            </a:r>
            <a:r>
              <a:rPr lang="ru-RU" sz="2800" dirty="0"/>
              <a:t>условная расчетная единица, отражающая возможность стационара лечебно-профилактического учреждения по размещению и лечению одного </a:t>
            </a:r>
            <a:r>
              <a:rPr lang="ru-RU" sz="2800" dirty="0" smtClean="0"/>
              <a:t>больного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b="1" dirty="0" smtClean="0"/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b="1" dirty="0" smtClean="0"/>
              <a:t>Коечный </a:t>
            </a:r>
            <a:r>
              <a:rPr lang="ru-RU" b="1" dirty="0"/>
              <a:t>фонд</a:t>
            </a:r>
            <a:r>
              <a:rPr lang="ru-RU" dirty="0"/>
              <a:t> - </a:t>
            </a:r>
            <a:r>
              <a:rPr lang="ru-RU" dirty="0" smtClean="0"/>
              <a:t>койки, предназначенные </a:t>
            </a:r>
            <a:r>
              <a:rPr lang="ru-RU" dirty="0"/>
              <a:t>для размещения пациента во время стационарного лечения. Койки могут делиться по </a:t>
            </a:r>
            <a:r>
              <a:rPr lang="ru-RU" dirty="0" smtClean="0"/>
              <a:t>профилям</a:t>
            </a:r>
            <a:endParaRPr lang="ru-RU" sz="2800" b="1" dirty="0" smtClean="0"/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/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2800" dirty="0"/>
              <a:t>Федеральный закон от 21.11.2011 №323-ФЗ «Об основах охраны здоровья граждан в Российской Федерации»</a:t>
            </a:r>
            <a:endParaRPr lang="ru-RU" sz="2800" dirty="0" smtClean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13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3666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:a16="http://schemas.microsoft.com/office/drawing/2014/main" xmlns="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xmlns="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3778102"/>
              </p:ext>
            </p:extLst>
          </p:nvPr>
        </p:nvGraphicFramePr>
        <p:xfrm>
          <a:off x="254443" y="1033669"/>
          <a:ext cx="10901236" cy="5445019"/>
        </p:xfrm>
        <a:graphic>
          <a:graphicData uri="http://schemas.openxmlformats.org/drawingml/2006/table">
            <a:tbl>
              <a:tblPr firstRow="1" firstCol="1" bandRow="1"/>
              <a:tblGrid>
                <a:gridCol w="3159709">
                  <a:extLst>
                    <a:ext uri="{9D8B030D-6E8A-4147-A177-3AD203B41FA5}">
                      <a16:colId xmlns:a16="http://schemas.microsoft.com/office/drawing/2014/main" xmlns="" val="64181981"/>
                    </a:ext>
                  </a:extLst>
                </a:gridCol>
                <a:gridCol w="771646">
                  <a:extLst>
                    <a:ext uri="{9D8B030D-6E8A-4147-A177-3AD203B41FA5}">
                      <a16:colId xmlns:a16="http://schemas.microsoft.com/office/drawing/2014/main" xmlns="" val="3439713143"/>
                    </a:ext>
                  </a:extLst>
                </a:gridCol>
                <a:gridCol w="991021">
                  <a:extLst>
                    <a:ext uri="{9D8B030D-6E8A-4147-A177-3AD203B41FA5}">
                      <a16:colId xmlns:a16="http://schemas.microsoft.com/office/drawing/2014/main" xmlns="" val="2973015329"/>
                    </a:ext>
                  </a:extLst>
                </a:gridCol>
                <a:gridCol w="991021">
                  <a:extLst>
                    <a:ext uri="{9D8B030D-6E8A-4147-A177-3AD203B41FA5}">
                      <a16:colId xmlns:a16="http://schemas.microsoft.com/office/drawing/2014/main" xmlns="" val="1587270373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xmlns="" val="3661597614"/>
                    </a:ext>
                  </a:extLst>
                </a:gridCol>
                <a:gridCol w="987539">
                  <a:extLst>
                    <a:ext uri="{9D8B030D-6E8A-4147-A177-3AD203B41FA5}">
                      <a16:colId xmlns:a16="http://schemas.microsoft.com/office/drawing/2014/main" xmlns="" val="2154284395"/>
                    </a:ext>
                  </a:extLst>
                </a:gridCol>
                <a:gridCol w="889344">
                  <a:extLst>
                    <a:ext uri="{9D8B030D-6E8A-4147-A177-3AD203B41FA5}">
                      <a16:colId xmlns:a16="http://schemas.microsoft.com/office/drawing/2014/main" xmlns="" val="130112359"/>
                    </a:ext>
                  </a:extLst>
                </a:gridCol>
                <a:gridCol w="1086431">
                  <a:extLst>
                    <a:ext uri="{9D8B030D-6E8A-4147-A177-3AD203B41FA5}">
                      <a16:colId xmlns:a16="http://schemas.microsoft.com/office/drawing/2014/main" xmlns="" val="1025718049"/>
                    </a:ext>
                  </a:extLst>
                </a:gridCol>
                <a:gridCol w="1036986">
                  <a:extLst>
                    <a:ext uri="{9D8B030D-6E8A-4147-A177-3AD203B41FA5}">
                      <a16:colId xmlns:a16="http://schemas.microsoft.com/office/drawing/2014/main" xmlns="" val="1486941793"/>
                    </a:ext>
                  </a:extLst>
                </a:gridCol>
              </a:tblGrid>
              <a:tr h="258712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 коек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2943615"/>
                  </a:ext>
                </a:extLst>
              </a:tr>
              <a:tr h="1890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располо</a:t>
                      </a: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женных</a:t>
                      </a: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средне-годовых 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2473465"/>
                  </a:ext>
                </a:extLst>
              </a:tr>
              <a:tr h="5174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0–17 лет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лиц старше </a:t>
                      </a:r>
                      <a:r>
                        <a:rPr lang="ru-RU" sz="700" dirty="0" err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трудоспо-собного</a:t>
                      </a: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возраста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4808502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5538804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6847811"/>
                  </a:ext>
                </a:extLst>
              </a:tr>
              <a:tr h="242727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взрослых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4394616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017243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spc="-4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беременных и рожениц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6577098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патологии беременности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82331357"/>
                  </a:ext>
                </a:extLst>
              </a:tr>
              <a:tr h="12136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11515762"/>
                  </a:ext>
                </a:extLst>
              </a:tr>
              <a:tr h="3187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гинекологические для вспомогательных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репродуктивных технологий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123269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детей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1585914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взрослых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56071118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82900398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2137972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6650600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геронтологические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0482713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42312123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71288631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1766356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8406038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5488175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3711141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3670363"/>
                  </a:ext>
                </a:extLst>
              </a:tr>
              <a:tr h="155228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067063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9191061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10927806"/>
                  </a:ext>
                </a:extLst>
              </a:tr>
              <a:tr h="142292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6599272"/>
                  </a:ext>
                </a:extLst>
              </a:tr>
              <a:tr h="284583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интенсивной терапии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6616262"/>
                  </a:ext>
                </a:extLst>
              </a:tr>
              <a:tr h="284583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для больных с острым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инфарктом миокарда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9504044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1309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xmlns="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458086"/>
              </p:ext>
            </p:extLst>
          </p:nvPr>
        </p:nvGraphicFramePr>
        <p:xfrm>
          <a:off x="136498" y="26807"/>
          <a:ext cx="11919004" cy="6755165"/>
        </p:xfrm>
        <a:graphic>
          <a:graphicData uri="http://schemas.openxmlformats.org/drawingml/2006/table">
            <a:tbl>
              <a:tblPr firstRow="1" firstCol="1" bandRow="1"/>
              <a:tblGrid>
                <a:gridCol w="3163293">
                  <a:extLst>
                    <a:ext uri="{9D8B030D-6E8A-4147-A177-3AD203B41FA5}">
                      <a16:colId xmlns:a16="http://schemas.microsoft.com/office/drawing/2014/main" xmlns="" val="1953131219"/>
                    </a:ext>
                  </a:extLst>
                </a:gridCol>
                <a:gridCol w="922352">
                  <a:extLst>
                    <a:ext uri="{9D8B030D-6E8A-4147-A177-3AD203B41FA5}">
                      <a16:colId xmlns:a16="http://schemas.microsoft.com/office/drawing/2014/main" xmlns="" val="3230114458"/>
                    </a:ext>
                  </a:extLst>
                </a:gridCol>
                <a:gridCol w="1401887">
                  <a:extLst>
                    <a:ext uri="{9D8B030D-6E8A-4147-A177-3AD203B41FA5}">
                      <a16:colId xmlns:a16="http://schemas.microsoft.com/office/drawing/2014/main" xmlns="" val="1449793990"/>
                    </a:ext>
                  </a:extLst>
                </a:gridCol>
                <a:gridCol w="1130609">
                  <a:extLst>
                    <a:ext uri="{9D8B030D-6E8A-4147-A177-3AD203B41FA5}">
                      <a16:colId xmlns:a16="http://schemas.microsoft.com/office/drawing/2014/main" xmlns="" val="1593649663"/>
                    </a:ext>
                  </a:extLst>
                </a:gridCol>
                <a:gridCol w="1139678">
                  <a:extLst>
                    <a:ext uri="{9D8B030D-6E8A-4147-A177-3AD203B41FA5}">
                      <a16:colId xmlns:a16="http://schemas.microsoft.com/office/drawing/2014/main" xmlns="" val="4154411133"/>
                    </a:ext>
                  </a:extLst>
                </a:gridCol>
                <a:gridCol w="1139678">
                  <a:extLst>
                    <a:ext uri="{9D8B030D-6E8A-4147-A177-3AD203B41FA5}">
                      <a16:colId xmlns:a16="http://schemas.microsoft.com/office/drawing/2014/main" xmlns="" val="1032789928"/>
                    </a:ext>
                  </a:extLst>
                </a:gridCol>
                <a:gridCol w="1011956">
                  <a:extLst>
                    <a:ext uri="{9D8B030D-6E8A-4147-A177-3AD203B41FA5}">
                      <a16:colId xmlns:a16="http://schemas.microsoft.com/office/drawing/2014/main" xmlns="" val="1163796074"/>
                    </a:ext>
                  </a:extLst>
                </a:gridCol>
                <a:gridCol w="1186535">
                  <a:extLst>
                    <a:ext uri="{9D8B030D-6E8A-4147-A177-3AD203B41FA5}">
                      <a16:colId xmlns:a16="http://schemas.microsoft.com/office/drawing/2014/main" xmlns="" val="554193551"/>
                    </a:ext>
                  </a:extLst>
                </a:gridCol>
                <a:gridCol w="823016">
                  <a:extLst>
                    <a:ext uri="{9D8B030D-6E8A-4147-A177-3AD203B41FA5}">
                      <a16:colId xmlns:a16="http://schemas.microsoft.com/office/drawing/2014/main" xmlns="" val="2684393546"/>
                    </a:ext>
                  </a:extLst>
                </a:gridCol>
              </a:tblGrid>
              <a:tr h="176976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Профиль коек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4105" marR="24105" marT="4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4345565"/>
                  </a:ext>
                </a:extLst>
              </a:tr>
              <a:tr h="1769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располо-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женных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средне-годовых 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534352037"/>
                  </a:ext>
                </a:extLst>
              </a:tr>
              <a:tr h="4355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0–17 лет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 старше </a:t>
                      </a:r>
                      <a:r>
                        <a:rPr lang="ru-RU" sz="8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трудоспо-собного</a:t>
                      </a: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возраста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05779549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4105" marR="24105" marT="4577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365180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детей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9095321"/>
                  </a:ext>
                </a:extLst>
              </a:tr>
              <a:tr h="116866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наркологические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46010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8517598"/>
                  </a:ext>
                </a:extLst>
              </a:tr>
              <a:tr h="205964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для больных с острыми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нарушениями мозгового кровообращения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27487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интенсивной терапии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22.2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130193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38584639"/>
                  </a:ext>
                </a:extLst>
              </a:tr>
              <a:tr h="175451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психоневрологические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92744112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2237969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049577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97693227"/>
                  </a:ext>
                </a:extLst>
              </a:tr>
              <a:tr h="138835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из них: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торакальные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2720331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абдоминальные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4601975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онкоурологические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2324402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онкогинекологические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1374822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головы и шеи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4383619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371475" algn="l"/>
                          <a:tab pos="676275" algn="l"/>
                        </a:tabLs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костей, кожи и мягких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тканей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2751000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онкологические паллиативные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56603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1842686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4903312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 marL="182880" indent="-14605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</a:t>
                      </a:r>
                      <a:b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кохлеарной   имплантации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64123448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6496430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для детей </a:t>
                      </a:r>
                      <a:b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для кохлеарной   имплантации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26620187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73991195"/>
                  </a:ext>
                </a:extLst>
              </a:tr>
              <a:tr h="90777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70761098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ожоговые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22381007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67959368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50287734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педиатрические 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6235691"/>
                  </a:ext>
                </a:extLst>
              </a:tr>
              <a:tr h="151040">
                <a:tc>
                  <a:txBody>
                    <a:bodyPr/>
                    <a:lstStyle/>
                    <a:p>
                      <a:pPr marL="1841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патологии новорожденных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 недоношенных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81966868"/>
                  </a:ext>
                </a:extLst>
              </a:tr>
              <a:tr h="137309">
                <a:tc>
                  <a:txBody>
                    <a:bodyPr/>
                    <a:lstStyle/>
                    <a:p>
                      <a:pPr marL="18415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койки для новорожденных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4105" marR="24105" marT="457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33984148"/>
                  </a:ext>
                </a:extLst>
              </a:tr>
            </a:tbl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6D9873A-7368-4441-AD7A-C7334E8F98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180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Скругленный прямоугольник 21">
            <a:extLst>
              <a:ext uri="{FF2B5EF4-FFF2-40B4-BE49-F238E27FC236}">
                <a16:creationId xmlns:a16="http://schemas.microsoft.com/office/drawing/2014/main" xmlns="" id="{ECAAF5A4-E25A-CF44-8D4E-7ADCF9748124}"/>
              </a:ext>
            </a:extLst>
          </p:cNvPr>
          <p:cNvSpPr/>
          <p:nvPr/>
        </p:nvSpPr>
        <p:spPr>
          <a:xfrm>
            <a:off x="9587898" y="1912550"/>
            <a:ext cx="2683470" cy="887479"/>
          </a:xfrm>
          <a:prstGeom prst="roundRect">
            <a:avLst/>
          </a:prstGeom>
          <a:solidFill>
            <a:srgbClr val="70A8DA">
              <a:alpha val="0"/>
            </a:srgb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sz="1400" dirty="0">
              <a:solidFill>
                <a:srgbClr val="49443F"/>
              </a:solidFill>
              <a:latin typeface="Montserrat Medium" pitchFamily="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2123299"/>
              </p:ext>
            </p:extLst>
          </p:nvPr>
        </p:nvGraphicFramePr>
        <p:xfrm>
          <a:off x="166977" y="26398"/>
          <a:ext cx="11839493" cy="6904158"/>
        </p:xfrm>
        <a:graphic>
          <a:graphicData uri="http://schemas.openxmlformats.org/drawingml/2006/table">
            <a:tbl>
              <a:tblPr firstRow="1" firstCol="1" bandRow="1"/>
              <a:tblGrid>
                <a:gridCol w="3352940">
                  <a:extLst>
                    <a:ext uri="{9D8B030D-6E8A-4147-A177-3AD203B41FA5}">
                      <a16:colId xmlns:a16="http://schemas.microsoft.com/office/drawing/2014/main" xmlns="" val="3115916672"/>
                    </a:ext>
                  </a:extLst>
                </a:gridCol>
                <a:gridCol w="841873">
                  <a:extLst>
                    <a:ext uri="{9D8B030D-6E8A-4147-A177-3AD203B41FA5}">
                      <a16:colId xmlns:a16="http://schemas.microsoft.com/office/drawing/2014/main" xmlns="" val="3939588300"/>
                    </a:ext>
                  </a:extLst>
                </a:gridCol>
                <a:gridCol w="1088540">
                  <a:extLst>
                    <a:ext uri="{9D8B030D-6E8A-4147-A177-3AD203B41FA5}">
                      <a16:colId xmlns:a16="http://schemas.microsoft.com/office/drawing/2014/main" xmlns="" val="2911751322"/>
                    </a:ext>
                  </a:extLst>
                </a:gridCol>
                <a:gridCol w="1088540">
                  <a:extLst>
                    <a:ext uri="{9D8B030D-6E8A-4147-A177-3AD203B41FA5}">
                      <a16:colId xmlns:a16="http://schemas.microsoft.com/office/drawing/2014/main" xmlns="" val="3438685565"/>
                    </a:ext>
                  </a:extLst>
                </a:gridCol>
                <a:gridCol w="1097272">
                  <a:extLst>
                    <a:ext uri="{9D8B030D-6E8A-4147-A177-3AD203B41FA5}">
                      <a16:colId xmlns:a16="http://schemas.microsoft.com/office/drawing/2014/main" xmlns="" val="1421714316"/>
                    </a:ext>
                  </a:extLst>
                </a:gridCol>
                <a:gridCol w="1097272">
                  <a:extLst>
                    <a:ext uri="{9D8B030D-6E8A-4147-A177-3AD203B41FA5}">
                      <a16:colId xmlns:a16="http://schemas.microsoft.com/office/drawing/2014/main" xmlns="" val="2797000715"/>
                    </a:ext>
                  </a:extLst>
                </a:gridCol>
                <a:gridCol w="974303">
                  <a:extLst>
                    <a:ext uri="{9D8B030D-6E8A-4147-A177-3AD203B41FA5}">
                      <a16:colId xmlns:a16="http://schemas.microsoft.com/office/drawing/2014/main" xmlns="" val="168584419"/>
                    </a:ext>
                  </a:extLst>
                </a:gridCol>
                <a:gridCol w="1142387">
                  <a:extLst>
                    <a:ext uri="{9D8B030D-6E8A-4147-A177-3AD203B41FA5}">
                      <a16:colId xmlns:a16="http://schemas.microsoft.com/office/drawing/2014/main" xmlns="" val="1639713254"/>
                    </a:ext>
                  </a:extLst>
                </a:gridCol>
                <a:gridCol w="1156366">
                  <a:extLst>
                    <a:ext uri="{9D8B030D-6E8A-4147-A177-3AD203B41FA5}">
                      <a16:colId xmlns:a16="http://schemas.microsoft.com/office/drawing/2014/main" xmlns="" val="900050458"/>
                    </a:ext>
                  </a:extLst>
                </a:gridCol>
              </a:tblGrid>
              <a:tr h="231569"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Профиль коек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6192" marR="26192" marT="49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12635423"/>
                  </a:ext>
                </a:extLst>
              </a:tr>
              <a:tr h="231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</a:t>
                      </a:r>
                      <a:r>
                        <a:rPr lang="ru-RU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них</a:t>
                      </a:r>
                      <a:r>
                        <a:rPr lang="ru-RU" sz="8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расположенных</a:t>
                      </a: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/>
                      </a:r>
                      <a:b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средне-годовых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69357850"/>
                  </a:ext>
                </a:extLst>
              </a:tr>
              <a:tr h="2315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детей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0–17 лет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лиц старше трудоспо-собного возраста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68176611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26192" marR="26192" marT="4973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3580573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195">
                        <a:lnSpc>
                          <a:spcPts val="1180"/>
                        </a:lnSpc>
                        <a:spcAft>
                          <a:spcPts val="80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проктологические</a:t>
                      </a: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8656569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94039501"/>
                  </a:ext>
                </a:extLst>
              </a:tr>
              <a:tr h="24814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психосоматические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79375810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800" kern="120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соматопсихиатрические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1602159"/>
                  </a:ext>
                </a:extLst>
              </a:tr>
              <a:tr h="225930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психиатрические для судебно-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психиатрической экспертизы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15286016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5821731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профпатологические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1397607"/>
                  </a:ext>
                </a:extLst>
              </a:tr>
              <a:tr h="219980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2662779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5706147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радиологические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1210924"/>
                  </a:ext>
                </a:extLst>
              </a:tr>
              <a:tr h="181596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2474044"/>
                  </a:ext>
                </a:extLst>
              </a:tr>
              <a:tr h="577214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центральной нервной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 и органов чувств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6366632"/>
                  </a:ext>
                </a:extLst>
              </a:tr>
              <a:tr h="3171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83809017"/>
                  </a:ext>
                </a:extLst>
              </a:tr>
              <a:tr h="161446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наркологические для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взрослых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9325307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5785266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детей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6310222"/>
                  </a:ext>
                </a:extLst>
              </a:tr>
              <a:tr h="607904">
                <a:tc>
                  <a:txBody>
                    <a:bodyPr/>
                    <a:lstStyle/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 с заболеваниями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центральной нервной системы и органов </a:t>
                      </a:r>
                      <a:r>
                        <a:rPr lang="ru-RU" sz="800" kern="1200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 kern="12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чувств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46967932"/>
                  </a:ext>
                </a:extLst>
              </a:tr>
              <a:tr h="239300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</a:t>
                      </a:r>
                      <a:b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 системы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4140145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9528069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реанимационные 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36669929"/>
                  </a:ext>
                </a:extLst>
              </a:tr>
              <a:tr h="161446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из них: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реанимационные для новорожденных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45.1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8212170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45.2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01709774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 для новорожденных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0328099"/>
                  </a:ext>
                </a:extLst>
              </a:tr>
              <a:tr h="118654">
                <a:tc>
                  <a:txBody>
                    <a:bodyPr/>
                    <a:lstStyle/>
                    <a:p>
                      <a:pPr marL="36830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 spc="-2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800" kern="12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800" kern="12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6000"/>
                        </a:lnSpc>
                        <a:spcAft>
                          <a:spcPts val="0"/>
                        </a:spcAft>
                      </a:pPr>
                      <a:r>
                        <a:rPr lang="ru-RU" sz="800" kern="12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45.4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26192" marR="26192" marT="4973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2625576"/>
                  </a:ext>
                </a:extLst>
              </a:tr>
            </a:tbl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5743107" y="1080643"/>
            <a:ext cx="4686738" cy="96210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Низкая работа койки – 45 дней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Высокая работа койки – 420 дней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80421" y="3385852"/>
            <a:ext cx="6401979" cy="14440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200" dirty="0">
                <a:solidFill>
                  <a:schemeClr val="tx1"/>
                </a:solidFill>
              </a:rPr>
              <a:t>Дополнительно развернутые койки разворачиваются отдельно от основного коечного фонда, не важно на какой площадке они будут организованны, например: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в этом же стационаре на имеющихся площадях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площади дневного стационара (без перепрофилирования коек)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на поликлинических площадях</a:t>
            </a:r>
          </a:p>
          <a:p>
            <a:r>
              <a:rPr lang="ru-RU" sz="1200" dirty="0">
                <a:solidFill>
                  <a:schemeClr val="tx1"/>
                </a:solidFill>
              </a:rPr>
              <a:t>- в ином месте, но прикреплены к обслуживанию данной медицинской организации</a:t>
            </a: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94008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5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93174"/>
              </p:ext>
            </p:extLst>
          </p:nvPr>
        </p:nvGraphicFramePr>
        <p:xfrm>
          <a:off x="611560" y="1208597"/>
          <a:ext cx="10560023" cy="996267"/>
        </p:xfrm>
        <a:graphic>
          <a:graphicData uri="http://schemas.openxmlformats.org/drawingml/2006/table">
            <a:tbl>
              <a:tblPr firstRow="1" firstCol="1" bandRow="1"/>
              <a:tblGrid>
                <a:gridCol w="3148921">
                  <a:extLst>
                    <a:ext uri="{9D8B030D-6E8A-4147-A177-3AD203B41FA5}">
                      <a16:colId xmlns:a16="http://schemas.microsoft.com/office/drawing/2014/main" xmlns="" val="788700397"/>
                    </a:ext>
                  </a:extLst>
                </a:gridCol>
                <a:gridCol w="769011">
                  <a:extLst>
                    <a:ext uri="{9D8B030D-6E8A-4147-A177-3AD203B41FA5}">
                      <a16:colId xmlns:a16="http://schemas.microsoft.com/office/drawing/2014/main" xmlns="" val="883410227"/>
                    </a:ext>
                  </a:extLst>
                </a:gridCol>
                <a:gridCol w="883530">
                  <a:extLst>
                    <a:ext uri="{9D8B030D-6E8A-4147-A177-3AD203B41FA5}">
                      <a16:colId xmlns:a16="http://schemas.microsoft.com/office/drawing/2014/main" xmlns="" val="4091180360"/>
                    </a:ext>
                  </a:extLst>
                </a:gridCol>
                <a:gridCol w="987638">
                  <a:extLst>
                    <a:ext uri="{9D8B030D-6E8A-4147-A177-3AD203B41FA5}">
                      <a16:colId xmlns:a16="http://schemas.microsoft.com/office/drawing/2014/main" xmlns="" val="2146096682"/>
                    </a:ext>
                  </a:extLst>
                </a:gridCol>
                <a:gridCol w="784281">
                  <a:extLst>
                    <a:ext uri="{9D8B030D-6E8A-4147-A177-3AD203B41FA5}">
                      <a16:colId xmlns:a16="http://schemas.microsoft.com/office/drawing/2014/main" xmlns="" val="1721996564"/>
                    </a:ext>
                  </a:extLst>
                </a:gridCol>
                <a:gridCol w="984167">
                  <a:extLst>
                    <a:ext uri="{9D8B030D-6E8A-4147-A177-3AD203B41FA5}">
                      <a16:colId xmlns:a16="http://schemas.microsoft.com/office/drawing/2014/main" xmlns="" val="4055788274"/>
                    </a:ext>
                  </a:extLst>
                </a:gridCol>
                <a:gridCol w="886307">
                  <a:extLst>
                    <a:ext uri="{9D8B030D-6E8A-4147-A177-3AD203B41FA5}">
                      <a16:colId xmlns:a16="http://schemas.microsoft.com/office/drawing/2014/main" xmlns="" val="2973745731"/>
                    </a:ext>
                  </a:extLst>
                </a:gridCol>
                <a:gridCol w="1082722">
                  <a:extLst>
                    <a:ext uri="{9D8B030D-6E8A-4147-A177-3AD203B41FA5}">
                      <a16:colId xmlns:a16="http://schemas.microsoft.com/office/drawing/2014/main" xmlns="" val="2767248205"/>
                    </a:ext>
                  </a:extLst>
                </a:gridCol>
                <a:gridCol w="1033446">
                  <a:extLst>
                    <a:ext uri="{9D8B030D-6E8A-4147-A177-3AD203B41FA5}">
                      <a16:colId xmlns:a16="http://schemas.microsoft.com/office/drawing/2014/main" xmlns="" val="1873867098"/>
                    </a:ext>
                  </a:extLst>
                </a:gridCol>
              </a:tblGrid>
              <a:tr h="249067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(стр. 01) – платных коек  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0403384"/>
                  </a:ext>
                </a:extLst>
              </a:tr>
              <a:tr h="747200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 – дополнительно развернутые койки для лечения пациентов с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0984432"/>
                  </a:ext>
                </a:extLst>
              </a:tr>
            </a:tbl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445273" y="2625682"/>
            <a:ext cx="10988702" cy="12557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1400" dirty="0"/>
              <a:t>В </a:t>
            </a:r>
            <a:r>
              <a:rPr lang="ru-RU" sz="1400" dirty="0" smtClean="0"/>
              <a:t>«</a:t>
            </a:r>
            <a:r>
              <a:rPr lang="ru-RU" sz="1400" dirty="0"/>
              <a:t>Кроме того - дополнительно развернутые койки для лечения пациентов с COVID-19» указываются койки, временно развернутые в период сложной эпидемиологической ситуации, связанной с COVID-19. 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1400" dirty="0"/>
              <a:t>Временно развернутые койки в общий коечный фонд медицинской организации не включаются, так как являются временным ресурсом в связи с увеличением числа госпитализаций.</a:t>
            </a:r>
          </a:p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sz="1400" dirty="0" smtClean="0"/>
              <a:t>Временно </a:t>
            </a:r>
            <a:r>
              <a:rPr lang="ru-RU" sz="1400" dirty="0"/>
              <a:t>развернутые койки не имеют постоянного профиля, он может меняться в зависимости от потребности решением руководителя МО, поэтому данные койки не включаются в итоговую строку, которая состоит из утвержденных коек</a:t>
            </a:r>
          </a:p>
        </p:txBody>
      </p:sp>
      <p:sp>
        <p:nvSpPr>
          <p:cNvPr id="14" name="Rectangle 524"/>
          <p:cNvSpPr>
            <a:spLocks noChangeArrowheads="1"/>
          </p:cNvSpPr>
          <p:nvPr/>
        </p:nvSpPr>
        <p:spPr bwMode="auto">
          <a:xfrm>
            <a:off x="611560" y="4842343"/>
            <a:ext cx="10822415" cy="2080546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indent="0">
              <a:buNone/>
            </a:pPr>
            <a:endParaRPr lang="ru-RU" sz="16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352706" y="1876710"/>
            <a:ext cx="1673692" cy="343462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расшифровать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17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6888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8" name="Прямоугольник 7"/>
          <p:cNvSpPr/>
          <p:nvPr/>
        </p:nvSpPr>
        <p:spPr>
          <a:xfrm>
            <a:off x="2985477" y="1841569"/>
            <a:ext cx="615852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428533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(4601)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5357447" y="4988609"/>
            <a:ext cx="4091355" cy="555110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Строки 1.1 и 2.1 Представляются </a:t>
            </a:r>
            <a:r>
              <a:rPr lang="ru-RU" altLang="ru-RU" sz="1100" b="1" dirty="0">
                <a:latin typeface="Times New Roman" panose="02020603050405020304" pitchFamily="18" charset="0"/>
              </a:rPr>
              <a:t>данные по всем инвалидам, которые закончили лечение, т.е. </a:t>
            </a:r>
            <a:r>
              <a:rPr lang="ru-RU" altLang="ru-RU" sz="1100" b="1" dirty="0" err="1">
                <a:latin typeface="Times New Roman" panose="02020603050405020304" pitchFamily="18" charset="0"/>
              </a:rPr>
              <a:t>взрослые+дети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18</a:t>
            </a:r>
            <a:endParaRPr lang="ru-RU" sz="1200" dirty="0"/>
          </a:p>
        </p:txBody>
      </p:sp>
      <p:graphicFrame>
        <p:nvGraphicFramePr>
          <p:cNvPr id="21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83128"/>
              </p:ext>
            </p:extLst>
          </p:nvPr>
        </p:nvGraphicFramePr>
        <p:xfrm>
          <a:off x="228600" y="1295400"/>
          <a:ext cx="8610600" cy="3352408"/>
        </p:xfrm>
        <a:graphic>
          <a:graphicData uri="http://schemas.openxmlformats.org/drawingml/2006/table">
            <a:tbl>
              <a:tblPr/>
              <a:tblGrid>
                <a:gridCol w="39862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50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25425">
                <a:tc rowSpan="2"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54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5425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лечение,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580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542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4497206"/>
                  </a:ext>
                </a:extLst>
              </a:tr>
              <a:tr h="422647"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отпущенных процедур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2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algn="l" defTabSz="914400" rtl="0" eaLnBrk="0" latin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 sz="1800" kern="1200"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25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544618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25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6. Деятельность отделения гипербарической оксигенации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(4803)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155340"/>
              </p:ext>
            </p:extLst>
          </p:nvPr>
        </p:nvGraphicFramePr>
        <p:xfrm>
          <a:off x="398390" y="1607105"/>
          <a:ext cx="8925560" cy="1066800"/>
        </p:xfrm>
        <a:graphic>
          <a:graphicData uri="http://schemas.openxmlformats.org/drawingml/2006/table">
            <a:tbl>
              <a:tblPr firstRow="1" firstCol="1" bandRow="1"/>
              <a:tblGrid>
                <a:gridCol w="6809105">
                  <a:extLst>
                    <a:ext uri="{9D8B030D-6E8A-4147-A177-3AD203B41FA5}">
                      <a16:colId xmlns:a16="http://schemas.microsoft.com/office/drawing/2014/main" xmlns="" val="3257288237"/>
                    </a:ext>
                  </a:extLst>
                </a:gridCol>
                <a:gridCol w="766445">
                  <a:extLst>
                    <a:ext uri="{9D8B030D-6E8A-4147-A177-3AD203B41FA5}">
                      <a16:colId xmlns:a16="http://schemas.microsoft.com/office/drawing/2014/main" xmlns="" val="2732024402"/>
                    </a:ext>
                  </a:extLst>
                </a:gridCol>
                <a:gridCol w="1350010">
                  <a:extLst>
                    <a:ext uri="{9D8B030D-6E8A-4147-A177-3AD203B41FA5}">
                      <a16:colId xmlns:a16="http://schemas.microsoft.com/office/drawing/2014/main" xmlns="" val="36715031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325893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301747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барокамер –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273885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действующих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367636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проведенных сеансов 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1883852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8001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условиях дневного стационара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20106043"/>
                  </a:ext>
                </a:extLst>
              </a:tr>
            </a:tbl>
          </a:graphicData>
        </a:graphic>
      </p:graphicFrame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5013570" y="3018596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19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35056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8. Деятельность отделения </a:t>
            </a:r>
            <a:r>
              <a:rPr lang="ru-RU" altLang="ru-RU" b="1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гемосорбции</a:t>
            </a: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 и гравитационной хирургии крови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1267350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(4805)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5753221"/>
              </p:ext>
            </p:extLst>
          </p:nvPr>
        </p:nvGraphicFramePr>
        <p:xfrm>
          <a:off x="421908" y="1700142"/>
          <a:ext cx="9363075" cy="2083435"/>
        </p:xfrm>
        <a:graphic>
          <a:graphicData uri="http://schemas.openxmlformats.org/drawingml/2006/table">
            <a:tbl>
              <a:tblPr firstRow="1" firstCol="1" bandRow="1"/>
              <a:tblGrid>
                <a:gridCol w="5285105">
                  <a:extLst>
                    <a:ext uri="{9D8B030D-6E8A-4147-A177-3AD203B41FA5}">
                      <a16:colId xmlns:a16="http://schemas.microsoft.com/office/drawing/2014/main" xmlns="" val="2833611944"/>
                    </a:ext>
                  </a:extLst>
                </a:gridCol>
                <a:gridCol w="692150">
                  <a:extLst>
                    <a:ext uri="{9D8B030D-6E8A-4147-A177-3AD203B41FA5}">
                      <a16:colId xmlns:a16="http://schemas.microsoft.com/office/drawing/2014/main" xmlns="" val="3291774738"/>
                    </a:ext>
                  </a:extLst>
                </a:gridCol>
                <a:gridCol w="1113155">
                  <a:extLst>
                    <a:ext uri="{9D8B030D-6E8A-4147-A177-3AD203B41FA5}">
                      <a16:colId xmlns:a16="http://schemas.microsoft.com/office/drawing/2014/main" xmlns="" val="1524246422"/>
                    </a:ext>
                  </a:extLst>
                </a:gridCol>
                <a:gridCol w="1268095">
                  <a:extLst>
                    <a:ext uri="{9D8B030D-6E8A-4147-A177-3AD203B41FA5}">
                      <a16:colId xmlns:a16="http://schemas.microsoft.com/office/drawing/2014/main" xmlns="" val="3440823758"/>
                    </a:ext>
                  </a:extLst>
                </a:gridCol>
                <a:gridCol w="1004570">
                  <a:extLst>
                    <a:ext uri="{9D8B030D-6E8A-4147-A177-3AD203B41FA5}">
                      <a16:colId xmlns:a16="http://schemas.microsoft.com/office/drawing/2014/main" xmlns="" val="3374643968"/>
                    </a:ext>
                  </a:extLst>
                </a:gridCol>
              </a:tblGrid>
              <a:tr h="216535"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62248768"/>
                  </a:ext>
                </a:extLst>
              </a:tr>
              <a:tr h="297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условиях дневного стационара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089993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7773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мест в отделении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546996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Проведено процедур – всего, ед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895737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них:  гемосорбций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75837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плазмаферезов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048269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лазерного облучения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98312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ультразвукового облучения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47851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гемоозонотерапии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4069172"/>
                  </a:ext>
                </a:extLst>
              </a:tr>
            </a:tbl>
          </a:graphicData>
        </a:graphic>
      </p:graphicFrame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6342184" y="4190609"/>
            <a:ext cx="3763108" cy="28060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Прочие процедуры расписать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20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17878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6. Аппараты и оборудование для лучевой диагностики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(5117)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6765466"/>
              </p:ext>
            </p:extLst>
          </p:nvPr>
        </p:nvGraphicFramePr>
        <p:xfrm>
          <a:off x="281403" y="1390779"/>
          <a:ext cx="11560763" cy="5585499"/>
        </p:xfrm>
        <a:graphic>
          <a:graphicData uri="http://schemas.openxmlformats.org/drawingml/2006/table">
            <a:tbl>
              <a:tblPr firstRow="1" firstCol="1" bandRow="1"/>
              <a:tblGrid>
                <a:gridCol w="5550751">
                  <a:extLst>
                    <a:ext uri="{9D8B030D-6E8A-4147-A177-3AD203B41FA5}">
                      <a16:colId xmlns:a16="http://schemas.microsoft.com/office/drawing/2014/main" xmlns="" val="3794634560"/>
                    </a:ext>
                  </a:extLst>
                </a:gridCol>
                <a:gridCol w="436297">
                  <a:extLst>
                    <a:ext uri="{9D8B030D-6E8A-4147-A177-3AD203B41FA5}">
                      <a16:colId xmlns:a16="http://schemas.microsoft.com/office/drawing/2014/main" xmlns="" val="3351885245"/>
                    </a:ext>
                  </a:extLst>
                </a:gridCol>
                <a:gridCol w="826666">
                  <a:extLst>
                    <a:ext uri="{9D8B030D-6E8A-4147-A177-3AD203B41FA5}">
                      <a16:colId xmlns:a16="http://schemas.microsoft.com/office/drawing/2014/main" xmlns="" val="519562700"/>
                    </a:ext>
                  </a:extLst>
                </a:gridCol>
                <a:gridCol w="1446665">
                  <a:extLst>
                    <a:ext uri="{9D8B030D-6E8A-4147-A177-3AD203B41FA5}">
                      <a16:colId xmlns:a16="http://schemas.microsoft.com/office/drawing/2014/main" xmlns="" val="710183808"/>
                    </a:ext>
                  </a:extLst>
                </a:gridCol>
                <a:gridCol w="529523">
                  <a:extLst>
                    <a:ext uri="{9D8B030D-6E8A-4147-A177-3AD203B41FA5}">
                      <a16:colId xmlns:a16="http://schemas.microsoft.com/office/drawing/2014/main" xmlns="" val="873581366"/>
                    </a:ext>
                  </a:extLst>
                </a:gridCol>
                <a:gridCol w="1102221">
                  <a:extLst>
                    <a:ext uri="{9D8B030D-6E8A-4147-A177-3AD203B41FA5}">
                      <a16:colId xmlns:a16="http://schemas.microsoft.com/office/drawing/2014/main" xmlns="" val="4176194181"/>
                    </a:ext>
                  </a:extLst>
                </a:gridCol>
                <a:gridCol w="1668640">
                  <a:extLst>
                    <a:ext uri="{9D8B030D-6E8A-4147-A177-3AD203B41FA5}">
                      <a16:colId xmlns:a16="http://schemas.microsoft.com/office/drawing/2014/main" xmlns="" val="2255349792"/>
                    </a:ext>
                  </a:extLst>
                </a:gridCol>
              </a:tblGrid>
              <a:tr h="11759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оборудова-ния, всего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9307111"/>
                  </a:ext>
                </a:extLst>
              </a:tr>
              <a:tr h="4370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действую-</a:t>
                      </a:r>
                      <a:r>
                        <a:rPr lang="ru-RU" sz="7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щих</a:t>
                      </a:r>
                      <a:endParaRPr lang="ru-RU" sz="7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10 лет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(из гр. 6)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77919054"/>
                  </a:ext>
                </a:extLst>
              </a:tr>
              <a:tr h="1092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085181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Телеуправляемые поворотные столы-штативы с функцией рентгеноскопии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692636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Рентгенодиагностические комплексы на 3 рабочих места 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57083450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Рентгенодиагностические комплексы на 2 рабочих места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525920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2984549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Рентгенодиагностические комплексы на 1 рабочее место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606403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8085390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1368240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шасси автомобилей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6785560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Пленочные флюорографы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980233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шасси автомобилей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731274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Палатные аппараты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173993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 рентгенотелевизионные установки типа С-дуга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3589737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Рентгенурологические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4379887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168418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433236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функцией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томосинтеза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962922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Дентальные аппараты 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018654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прицельные (</a:t>
                      </a:r>
                      <a:r>
                        <a:rPr lang="ru-RU" sz="900" spc="-3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радиовизиографы</a:t>
                      </a:r>
                      <a:r>
                        <a:rPr lang="ru-RU" sz="9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466482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из них цифровые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244173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панорамные томографы (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ортопантомографы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64412197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из них цифровые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968739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дентальные томографы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7572563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Ангиографические аппараты стационарные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8875193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Компьютерные томографы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2184335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пошаговые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2550956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односрезовые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013935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многосрезовые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всего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8320734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в том числе: менее 16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13.3.1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102564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16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13.3.2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51662787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32 – 40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13.3.3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1679855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64 среза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13.3.4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45709569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128 и более срезов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13.3.5</a:t>
                      </a:r>
                    </a:p>
                  </a:txBody>
                  <a:tcPr marL="25564" marR="2556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1468209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передвижные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13.4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82765571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Остеоденситометры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рентгеновские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22278392"/>
                  </a:ext>
                </a:extLst>
              </a:tr>
              <a:tr h="1404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Рентгеновские аппараты всего (без компьютерных томографов)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94513467"/>
                  </a:ext>
                </a:extLst>
              </a:tr>
            </a:tbl>
          </a:graphicData>
        </a:graphic>
      </p:graphicFrame>
      <p:sp>
        <p:nvSpPr>
          <p:cNvPr id="15" name="Скругленный прямоугольник 14"/>
          <p:cNvSpPr/>
          <p:nvPr/>
        </p:nvSpPr>
        <p:spPr>
          <a:xfrm>
            <a:off x="238418" y="7075289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60378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6. Аппараты и оборудование для лучевой диагностики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8133958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(5117)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(продолжение)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7332617"/>
              </p:ext>
            </p:extLst>
          </p:nvPr>
        </p:nvGraphicFramePr>
        <p:xfrm>
          <a:off x="193979" y="1247447"/>
          <a:ext cx="10849160" cy="4638040"/>
        </p:xfrm>
        <a:graphic>
          <a:graphicData uri="http://schemas.openxmlformats.org/drawingml/2006/table">
            <a:tbl>
              <a:tblPr firstRow="1" firstCol="1" bandRow="1"/>
              <a:tblGrid>
                <a:gridCol w="5209084">
                  <a:extLst>
                    <a:ext uri="{9D8B030D-6E8A-4147-A177-3AD203B41FA5}">
                      <a16:colId xmlns:a16="http://schemas.microsoft.com/office/drawing/2014/main" xmlns="" val="3794634560"/>
                    </a:ext>
                  </a:extLst>
                </a:gridCol>
                <a:gridCol w="409441">
                  <a:extLst>
                    <a:ext uri="{9D8B030D-6E8A-4147-A177-3AD203B41FA5}">
                      <a16:colId xmlns:a16="http://schemas.microsoft.com/office/drawing/2014/main" xmlns="" val="3351885245"/>
                    </a:ext>
                  </a:extLst>
                </a:gridCol>
                <a:gridCol w="775782">
                  <a:extLst>
                    <a:ext uri="{9D8B030D-6E8A-4147-A177-3AD203B41FA5}">
                      <a16:colId xmlns:a16="http://schemas.microsoft.com/office/drawing/2014/main" xmlns="" val="519562700"/>
                    </a:ext>
                  </a:extLst>
                </a:gridCol>
                <a:gridCol w="1357618">
                  <a:extLst>
                    <a:ext uri="{9D8B030D-6E8A-4147-A177-3AD203B41FA5}">
                      <a16:colId xmlns:a16="http://schemas.microsoft.com/office/drawing/2014/main" xmlns="" val="710183808"/>
                    </a:ext>
                  </a:extLst>
                </a:gridCol>
                <a:gridCol w="496929">
                  <a:extLst>
                    <a:ext uri="{9D8B030D-6E8A-4147-A177-3AD203B41FA5}">
                      <a16:colId xmlns:a16="http://schemas.microsoft.com/office/drawing/2014/main" xmlns="" val="873581366"/>
                    </a:ext>
                  </a:extLst>
                </a:gridCol>
                <a:gridCol w="1034376">
                  <a:extLst>
                    <a:ext uri="{9D8B030D-6E8A-4147-A177-3AD203B41FA5}">
                      <a16:colId xmlns:a16="http://schemas.microsoft.com/office/drawing/2014/main" xmlns="" val="4176194181"/>
                    </a:ext>
                  </a:extLst>
                </a:gridCol>
                <a:gridCol w="1565930">
                  <a:extLst>
                    <a:ext uri="{9D8B030D-6E8A-4147-A177-3AD203B41FA5}">
                      <a16:colId xmlns:a16="http://schemas.microsoft.com/office/drawing/2014/main" xmlns="" val="2255349792"/>
                    </a:ext>
                  </a:extLst>
                </a:gridCol>
              </a:tblGrid>
              <a:tr h="393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оборудова-ния, всего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9307111"/>
                  </a:ext>
                </a:extLst>
              </a:tr>
              <a:tr h="315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действую-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щих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10 лет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(из гр. 6)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7791905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25564" marR="2556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085181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МР томографы,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692636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менее 1,0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5708345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из них для костей и суставов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525920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2984549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1,5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606403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3,0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808539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более 3,0 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1368240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Проявочные автоматы и камеры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6785560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компьютерной радиографии (рентгенографии</a:t>
                      </a:r>
                      <a:b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фотостимулируемых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люминофорах)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980233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УЗИ, 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731274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портативных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173993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без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доплерографии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3589737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эластографией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4379887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эхоэнцефалографов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168418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spc="-3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радионуклидной диагностики,  всего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433236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планарные диагностические гамма-камеры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39629225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однофотонные эмиссионные компьютерные томографы (ОФЭКТ)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0186541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ОФЭКТ/КТ установки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466482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позитронно-эмиссионные томографы (ПЭТ)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244173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ПЭТ/КТ установки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64412197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9687392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совмещенные ПЭТ/МРТ установки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7572563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8875193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циклотроны для синтеза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 (без ПЭТ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установки)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2184335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ренографы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2550956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Общее число аппаратов, подключенных к сети Интернет для передачи данных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00139352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Радиологическая информационная сеть (RIS)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8320734"/>
                  </a:ext>
                </a:extLst>
              </a:tr>
              <a:tr h="7877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 подключенных к системе получения, архивирования, хранения и </a:t>
                      </a:r>
                      <a:r>
                        <a:rPr lang="ru-RU" sz="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поискацифровых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изображений (</a:t>
                      </a:r>
                      <a:r>
                        <a:rPr lang="en-US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PACS</a:t>
                      </a: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25564" marR="2556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1025645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22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04144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(5118)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3208551"/>
              </p:ext>
            </p:extLst>
          </p:nvPr>
        </p:nvGraphicFramePr>
        <p:xfrm>
          <a:off x="210336" y="1141062"/>
          <a:ext cx="11981665" cy="8220838"/>
        </p:xfrm>
        <a:graphic>
          <a:graphicData uri="http://schemas.openxmlformats.org/drawingml/2006/table">
            <a:tbl>
              <a:tblPr/>
              <a:tblGrid>
                <a:gridCol w="5301281">
                  <a:extLst>
                    <a:ext uri="{9D8B030D-6E8A-4147-A177-3AD203B41FA5}">
                      <a16:colId xmlns:a16="http://schemas.microsoft.com/office/drawing/2014/main" xmlns="" val="494251092"/>
                    </a:ext>
                  </a:extLst>
                </a:gridCol>
                <a:gridCol w="672607">
                  <a:extLst>
                    <a:ext uri="{9D8B030D-6E8A-4147-A177-3AD203B41FA5}">
                      <a16:colId xmlns:a16="http://schemas.microsoft.com/office/drawing/2014/main" xmlns="" val="1277711247"/>
                    </a:ext>
                  </a:extLst>
                </a:gridCol>
                <a:gridCol w="1102837">
                  <a:extLst>
                    <a:ext uri="{9D8B030D-6E8A-4147-A177-3AD203B41FA5}">
                      <a16:colId xmlns:a16="http://schemas.microsoft.com/office/drawing/2014/main" xmlns="" val="3109963912"/>
                    </a:ext>
                  </a:extLst>
                </a:gridCol>
                <a:gridCol w="1248704">
                  <a:extLst>
                    <a:ext uri="{9D8B030D-6E8A-4147-A177-3AD203B41FA5}">
                      <a16:colId xmlns:a16="http://schemas.microsoft.com/office/drawing/2014/main" xmlns="" val="4260078673"/>
                    </a:ext>
                  </a:extLst>
                </a:gridCol>
                <a:gridCol w="971706">
                  <a:extLst>
                    <a:ext uri="{9D8B030D-6E8A-4147-A177-3AD203B41FA5}">
                      <a16:colId xmlns:a16="http://schemas.microsoft.com/office/drawing/2014/main" xmlns="" val="3153907337"/>
                    </a:ext>
                  </a:extLst>
                </a:gridCol>
                <a:gridCol w="1342265">
                  <a:extLst>
                    <a:ext uri="{9D8B030D-6E8A-4147-A177-3AD203B41FA5}">
                      <a16:colId xmlns:a16="http://schemas.microsoft.com/office/drawing/2014/main" xmlns="" val="3404229010"/>
                    </a:ext>
                  </a:extLst>
                </a:gridCol>
                <a:gridCol w="1342265">
                  <a:extLst>
                    <a:ext uri="{9D8B030D-6E8A-4147-A177-3AD203B41FA5}">
                      <a16:colId xmlns:a16="http://schemas.microsoft.com/office/drawing/2014/main" xmlns="" val="806931697"/>
                    </a:ext>
                  </a:extLst>
                </a:gridCol>
              </a:tblGrid>
              <a:tr h="12839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оборудования,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65097286"/>
                  </a:ext>
                </a:extLst>
              </a:tr>
              <a:tr h="7026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действующих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10 лет</a:t>
                      </a: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(из гр. 6)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42012526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30771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Рентгенотерапевтические аппараты,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687144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близкофокусные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1497861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глубокой рентгенотерапии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91105942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Гамма-терапевтические аппараты для дистанционной лучевой терапии,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399728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Линейные ускорители электронов,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905459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конвенциальной лучевой терапии без мнопластинчатого коллиматора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4811907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	   для конформной радиотерапии с многопластинчатым коллиматором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97502221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из них: с возможностью контроля укладки пациента по рентгеновским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изображениям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7355299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контроля укладки пациента по изображениям,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полученным из терапевтического пучка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9644164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лучевой терапии с модуляцией интенсивности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9236597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ротационного облучения с модуляцией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интенсивности пучка излучения    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8010937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синхронизации лучевой терапии с дыханием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пациента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3.2.5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7601379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проведения стереотаксической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3.2.6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2152269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с возможностью облучения энергиям 10+ МэВ и электронами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(высокоэнергетические)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3.2.7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6913236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и комплекты оборудования для проведения контактной радиотерапии,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5225106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внутриполостной радиотерапии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83842465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290830" indent="42926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внутритканевой с высокой мощностью дозы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55490934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внутритканевой микроисточниками с низкой мощностью дозы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38667208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аппликационной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0327471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внутрисосудистой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4.5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834298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Нестандартные специализированные аппараты для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8995286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гамма-нож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306079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кибер-нож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5.2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148862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томотерапии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5.3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2057239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для интраоперационной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5.4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8664805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адронной лучевой терапии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47556525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протонная 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4222257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ионная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987494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нейтронная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466881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нейтрон захватная 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270759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дозиметрического планирования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5234550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Оборудование для клинической дозиметрии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37948924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Аппаратура для предлучевой подготовки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699763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из нее: рентгеновский симулятор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10154568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рентгеновский симулятор с функцией КТ в коническом пучке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748731"/>
                  </a:ext>
                </a:extLst>
              </a:tr>
              <a:tr h="180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компьютерный томограф специализированный с широкой апертурой и 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пакетом программ для предлучевой подготовки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15565249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системы лазерного позиционирования для предлучевой подготовки пациента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9316030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Оборудование для радиомодификации курса радиотерапии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0577123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из него: для магнитотерапии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5232731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лазеротерапии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90470235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оксигенотерапии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5823327"/>
                  </a:ext>
                </a:extLst>
              </a:tr>
              <a:tr h="9033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гипертермии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10.4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04616732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каньонов (бункеров) для линейных ускорителей, всего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73474779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них: с эксплуатируемым оборудованием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96367523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без установленного оборудования для лучевой терапии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3518390"/>
                  </a:ext>
                </a:extLst>
              </a:tr>
              <a:tr h="10402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с оборудованием и сроком без его эксплуатации более 3-х лет</a:t>
                      </a:r>
                    </a:p>
                  </a:txBody>
                  <a:tcPr marL="33088" marR="3308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</a:p>
                  </a:txBody>
                  <a:tcPr marL="33088" marR="3308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33088" marR="3308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0409536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144584" y="9347898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23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637890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20. Аппараты и оборудование службы переливания крови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354899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(5600)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4405365"/>
              </p:ext>
            </p:extLst>
          </p:nvPr>
        </p:nvGraphicFramePr>
        <p:xfrm>
          <a:off x="365377" y="1438295"/>
          <a:ext cx="11029453" cy="5329825"/>
        </p:xfrm>
        <a:graphic>
          <a:graphicData uri="http://schemas.openxmlformats.org/drawingml/2006/table">
            <a:tbl>
              <a:tblPr firstRow="1" firstCol="1" bandRow="1"/>
              <a:tblGrid>
                <a:gridCol w="5082476">
                  <a:extLst>
                    <a:ext uri="{9D8B030D-6E8A-4147-A177-3AD203B41FA5}">
                      <a16:colId xmlns:a16="http://schemas.microsoft.com/office/drawing/2014/main" xmlns="" val="593893202"/>
                    </a:ext>
                  </a:extLst>
                </a:gridCol>
                <a:gridCol w="644844">
                  <a:extLst>
                    <a:ext uri="{9D8B030D-6E8A-4147-A177-3AD203B41FA5}">
                      <a16:colId xmlns:a16="http://schemas.microsoft.com/office/drawing/2014/main" xmlns="" val="182983195"/>
                    </a:ext>
                  </a:extLst>
                </a:gridCol>
                <a:gridCol w="1457080">
                  <a:extLst>
                    <a:ext uri="{9D8B030D-6E8A-4147-A177-3AD203B41FA5}">
                      <a16:colId xmlns:a16="http://schemas.microsoft.com/office/drawing/2014/main" xmlns="" val="2827185911"/>
                    </a:ext>
                  </a:extLst>
                </a:gridCol>
                <a:gridCol w="1271325">
                  <a:extLst>
                    <a:ext uri="{9D8B030D-6E8A-4147-A177-3AD203B41FA5}">
                      <a16:colId xmlns:a16="http://schemas.microsoft.com/office/drawing/2014/main" xmlns="" val="861421127"/>
                    </a:ext>
                  </a:extLst>
                </a:gridCol>
                <a:gridCol w="1286864">
                  <a:extLst>
                    <a:ext uri="{9D8B030D-6E8A-4147-A177-3AD203B41FA5}">
                      <a16:colId xmlns:a16="http://schemas.microsoft.com/office/drawing/2014/main" xmlns="" val="4109641592"/>
                    </a:ext>
                  </a:extLst>
                </a:gridCol>
                <a:gridCol w="1286864">
                  <a:extLst>
                    <a:ext uri="{9D8B030D-6E8A-4147-A177-3AD203B41FA5}">
                      <a16:colId xmlns:a16="http://schemas.microsoft.com/office/drawing/2014/main" xmlns="" val="4047015269"/>
                    </a:ext>
                  </a:extLst>
                </a:gridCol>
              </a:tblGrid>
              <a:tr h="171930"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оборудования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80386581"/>
                  </a:ext>
                </a:extLst>
              </a:tr>
              <a:tr h="10315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действующих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 сроком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эксплуатации свыше 5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95277389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3215033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Автоматический/автоматизированный комплекс для генотестирования донорской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6725341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Автоматический иммуногематологический анализатор для проведения иммуногематологических исследований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8888292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69238742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 для плазмафереза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6298348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 для цитафереза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1820662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Быстрозамораживатель для плазмы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3290787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Комплект оборудования для глицеринизации и деглицеринизации эритроцитов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827844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Комплект оборудования для проведения фотогемотерапии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87587684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02328143"/>
                  </a:ext>
                </a:extLst>
              </a:tr>
              <a:tr h="41263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Комплект оборудования для замораживания и хранения клеток крови</a:t>
                      </a:r>
                      <a:b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 сверхнизкой температуре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188727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Мобильный комплекс заготовки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81411828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Система инактивации вирусов в плазме крови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17124234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Центрифуга рефрижераторная напольная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75675306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Холодильник медицинский (ниже </a:t>
                      </a:r>
                      <a:r>
                        <a:rPr lang="ru-RU" sz="1000" spc="-5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–25°С)</a:t>
                      </a: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4646046"/>
                  </a:ext>
                </a:extLst>
              </a:tr>
              <a:tr h="2063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Холодильник медицинский (температура  +2 – +6°С)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51093796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24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7092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РАЗДЕЛ  VII. ОСНАЩЕННОСТЬ КОМПЬЮТЕРНЫМ </a:t>
            </a:r>
            <a:r>
              <a:rPr lang="ru-RU" altLang="ru-RU" b="1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ОБОРУДОВАНИЕМ</a:t>
            </a: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8861022"/>
              </p:ext>
            </p:extLst>
          </p:nvPr>
        </p:nvGraphicFramePr>
        <p:xfrm>
          <a:off x="125047" y="1061502"/>
          <a:ext cx="11801230" cy="5707487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627348">
                  <a:extLst>
                    <a:ext uri="{9D8B030D-6E8A-4147-A177-3AD203B41FA5}">
                      <a16:colId xmlns:a16="http://schemas.microsoft.com/office/drawing/2014/main" xmlns="" val="3902720895"/>
                    </a:ext>
                  </a:extLst>
                </a:gridCol>
                <a:gridCol w="476196">
                  <a:extLst>
                    <a:ext uri="{9D8B030D-6E8A-4147-A177-3AD203B41FA5}">
                      <a16:colId xmlns:a16="http://schemas.microsoft.com/office/drawing/2014/main" xmlns="" val="997926385"/>
                    </a:ext>
                  </a:extLst>
                </a:gridCol>
                <a:gridCol w="573378">
                  <a:extLst>
                    <a:ext uri="{9D8B030D-6E8A-4147-A177-3AD203B41FA5}">
                      <a16:colId xmlns:a16="http://schemas.microsoft.com/office/drawing/2014/main" xmlns="" val="257431420"/>
                    </a:ext>
                  </a:extLst>
                </a:gridCol>
                <a:gridCol w="1494995">
                  <a:extLst>
                    <a:ext uri="{9D8B030D-6E8A-4147-A177-3AD203B41FA5}">
                      <a16:colId xmlns:a16="http://schemas.microsoft.com/office/drawing/2014/main" xmlns="" val="3972703776"/>
                    </a:ext>
                  </a:extLst>
                </a:gridCol>
                <a:gridCol w="1492565">
                  <a:extLst>
                    <a:ext uri="{9D8B030D-6E8A-4147-A177-3AD203B41FA5}">
                      <a16:colId xmlns:a16="http://schemas.microsoft.com/office/drawing/2014/main" xmlns="" val="2923683144"/>
                    </a:ext>
                  </a:extLst>
                </a:gridCol>
                <a:gridCol w="1606756">
                  <a:extLst>
                    <a:ext uri="{9D8B030D-6E8A-4147-A177-3AD203B41FA5}">
                      <a16:colId xmlns:a16="http://schemas.microsoft.com/office/drawing/2014/main" xmlns="" val="2182666476"/>
                    </a:ext>
                  </a:extLst>
                </a:gridCol>
                <a:gridCol w="1606756">
                  <a:extLst>
                    <a:ext uri="{9D8B030D-6E8A-4147-A177-3AD203B41FA5}">
                      <a16:colId xmlns:a16="http://schemas.microsoft.com/office/drawing/2014/main" xmlns="" val="1513200245"/>
                    </a:ext>
                  </a:extLst>
                </a:gridCol>
                <a:gridCol w="923236">
                  <a:extLst>
                    <a:ext uri="{9D8B030D-6E8A-4147-A177-3AD203B41FA5}">
                      <a16:colId xmlns:a16="http://schemas.microsoft.com/office/drawing/2014/main" xmlns="" val="1765713037"/>
                    </a:ext>
                  </a:extLst>
                </a:gridCol>
              </a:tblGrid>
              <a:tr h="125590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устройств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стр.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 (из графы 3)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493514562"/>
                  </a:ext>
                </a:extLst>
              </a:tr>
              <a:tr h="251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административно-хозяйственной деятельности организации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для медицинского персонала</a:t>
                      </a:r>
                      <a:b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(для автоматизации лечебного процесса)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866215"/>
                  </a:ext>
                </a:extLst>
              </a:tr>
              <a:tr h="5631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стационарных условиях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</a:t>
                      </a:r>
                      <a:b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 условиях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64394034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31875556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Персональные компьютеры (моноблоки, системные блоки, терминалы, ноутбуки)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2225317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них: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со сроком эксплуатации более 5 лет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05323149"/>
                  </a:ext>
                </a:extLst>
              </a:tr>
              <a:tr h="14567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операционные системы семейства </a:t>
                      </a:r>
                      <a:r>
                        <a:rPr lang="en-US" sz="9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Windows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9992659"/>
                  </a:ext>
                </a:extLst>
              </a:tr>
              <a:tr h="148492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 операционные системы отечественной разработки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1.3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2691517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использующих иные операционные системы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6195"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33242591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Серверное оборудование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6543352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со сроком эксплуатации более 5 лет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97545081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Печатающие устройства и МФУ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7045884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со сроком эксплуатации более 5 лет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6154122"/>
                  </a:ext>
                </a:extLst>
              </a:tr>
              <a:tr h="62794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Автоматизированные рабочие места, подключенные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1376528"/>
                  </a:ext>
                </a:extLst>
              </a:tr>
              <a:tr h="42799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9768175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в сельской местности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7179339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ФАП и ФП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4.2.1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199641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точек подключения к сети Интернет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типам подключения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65832031"/>
                  </a:ext>
                </a:extLst>
              </a:tr>
              <a:tr h="25118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коммутируемый (модемный)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0443133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широкополосный доступ по технологии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xDSL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5.2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2649846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оптоволокно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5.3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24861256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радиодоступ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5.4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54634078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спутниковый канал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5.5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80645170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VPN через сеть общего пользования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5.6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1888765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скорости до 10 Мбит/с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5.7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47183054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скорости от 10 Мбит/с до 100 Мбит/с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5.8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99045109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скорости свыше 100 Мбит/с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5.9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708327"/>
                  </a:ext>
                </a:extLst>
              </a:tr>
              <a:tr h="1255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ФАП и ФП, подключенных к сети Интернет</a:t>
                      </a:r>
                    </a:p>
                  </a:txBody>
                  <a:tcPr marL="46291" marR="4629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6291" marR="4629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2230095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Слайд25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764751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954" y="4340407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216019" y="2184882"/>
            <a:ext cx="76252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(7002)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368" y="1483477"/>
            <a:ext cx="1157458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200"/>
              </a:lnSpc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кабинетов  медицинской статистики, имеющих доступ к высокоскоростным каналам передачи данных 1</a:t>
            </a: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____,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том числе  к сети Интернет по типам подключения:  коммутируемый (модемный) 2 ____;  широкополосный доступ по технологии </a:t>
            </a:r>
            <a:r>
              <a:rPr lang="ru-RU" sz="11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xDSL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3 _____;  VPN через сеть общего пользования  4________.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314807" y="1224499"/>
            <a:ext cx="7625237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(7001)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2030" y="2469450"/>
            <a:ext cx="11566769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60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медицинских работников, работающих 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подписью, всего 1 _______________,</a:t>
            </a:r>
            <a:b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них</a:t>
            </a:r>
            <a:r>
              <a:rPr lang="ru-RU" sz="11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 врачей </a:t>
            </a: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2 __________,  среднего медицинского персонала 3____________.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301499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(7003)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415508"/>
              </p:ext>
            </p:extLst>
          </p:nvPr>
        </p:nvGraphicFramePr>
        <p:xfrm>
          <a:off x="552702" y="1501801"/>
          <a:ext cx="9541510" cy="3810000"/>
        </p:xfrm>
        <a:graphic>
          <a:graphicData uri="http://schemas.openxmlformats.org/drawingml/2006/table">
            <a:tbl>
              <a:tblPr/>
              <a:tblGrid>
                <a:gridCol w="7111365">
                  <a:extLst>
                    <a:ext uri="{9D8B030D-6E8A-4147-A177-3AD203B41FA5}">
                      <a16:colId xmlns:a16="http://schemas.microsoft.com/office/drawing/2014/main" xmlns="" val="380735597"/>
                    </a:ext>
                  </a:extLst>
                </a:gridCol>
                <a:gridCol w="629920">
                  <a:extLst>
                    <a:ext uri="{9D8B030D-6E8A-4147-A177-3AD203B41FA5}">
                      <a16:colId xmlns:a16="http://schemas.microsoft.com/office/drawing/2014/main" xmlns="" val="4105842291"/>
                    </a:ext>
                  </a:extLst>
                </a:gridCol>
                <a:gridCol w="1800225">
                  <a:extLst>
                    <a:ext uri="{9D8B030D-6E8A-4147-A177-3AD203B41FA5}">
                      <a16:colId xmlns:a16="http://schemas.microsoft.com/office/drawing/2014/main" xmlns="" val="212870334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7175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 централизованной подсистемы государственной информационной системы в сфере здравоохранения</a:t>
                      </a:r>
                      <a:b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субъекта Российской Федерации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автоматизированных рабочих мест, подключенных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государственной информационной системе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сфере здравоохранения субъекта Российской Федерации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73155302"/>
                  </a:ext>
                </a:extLst>
              </a:tr>
              <a:tr h="130175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148742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126800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льготным лекарственным обеспечением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665764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Управление потоками пациентов (электронная регистратура)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4400938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Интегрированная электронная медицинская карта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73884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Телемедицинские консультации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784570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Диагностические исследования (Центральный архив медицинских изображений)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50996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Лабораторные исследования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9670488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02107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984324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95877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медицинской помощи по профилям «Акушерство и гинекология» и  «Неонатология»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(Мониторинг беременных)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670605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4509913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Региональная медицинская информационная система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92525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Медицинская информационная </a:t>
                      </a:r>
                      <a:r>
                        <a:rPr lang="ru-RU" sz="10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система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медицинской организации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47435579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27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8553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4753803" y="334828"/>
            <a:ext cx="2137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latin typeface="Times New Roman" pitchFamily="18" charset="0"/>
              </a:rPr>
              <a:t>1. Общие сведения</a:t>
            </a:r>
            <a:endParaRPr lang="ru-RU" dirty="0"/>
          </a:p>
        </p:txBody>
      </p:sp>
      <p:sp>
        <p:nvSpPr>
          <p:cNvPr id="1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Таблица 1000</a:t>
            </a:r>
          </a:p>
        </p:txBody>
      </p:sp>
      <p:graphicFrame>
        <p:nvGraphicFramePr>
          <p:cNvPr id="14" name="Таблица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0234973"/>
              </p:ext>
            </p:extLst>
          </p:nvPr>
        </p:nvGraphicFramePr>
        <p:xfrm>
          <a:off x="632777" y="1555261"/>
          <a:ext cx="10801132" cy="214345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4027">
                  <a:extLst>
                    <a:ext uri="{9D8B030D-6E8A-4147-A177-3AD203B41FA5}">
                      <a16:colId xmlns:a16="http://schemas.microsoft.com/office/drawing/2014/main" xmlns="" val="1085761373"/>
                    </a:ext>
                  </a:extLst>
                </a:gridCol>
                <a:gridCol w="940213">
                  <a:extLst>
                    <a:ext uri="{9D8B030D-6E8A-4147-A177-3AD203B41FA5}">
                      <a16:colId xmlns:a16="http://schemas.microsoft.com/office/drawing/2014/main" xmlns="" val="2962686166"/>
                    </a:ext>
                  </a:extLst>
                </a:gridCol>
                <a:gridCol w="1505212">
                  <a:extLst>
                    <a:ext uri="{9D8B030D-6E8A-4147-A177-3AD203B41FA5}">
                      <a16:colId xmlns:a16="http://schemas.microsoft.com/office/drawing/2014/main" xmlns="" val="655358359"/>
                    </a:ext>
                  </a:extLst>
                </a:gridCol>
                <a:gridCol w="2591680">
                  <a:extLst>
                    <a:ext uri="{9D8B030D-6E8A-4147-A177-3AD203B41FA5}">
                      <a16:colId xmlns:a16="http://schemas.microsoft.com/office/drawing/2014/main" xmlns="" val="1255260262"/>
                    </a:ext>
                  </a:extLst>
                </a:gridCol>
              </a:tblGrid>
              <a:tr h="679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Отметка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(нет – 0,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да –1)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Участвующая в создании и тиражировании «Новой модели медицинской организации»</a:t>
                      </a:r>
                    </a:p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(нет – 0, да –1)       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0554839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4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42172712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Подчиненность:  муниципальная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8951183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субъекту Российской Федерации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2706964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федеральная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4328682"/>
                  </a:ext>
                </a:extLst>
              </a:tr>
              <a:tr h="2927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Медицинская организация расположена в сельской местности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59369402"/>
                  </a:ext>
                </a:extLst>
              </a:tr>
            </a:tbl>
          </a:graphicData>
        </a:graphic>
      </p:graphicFrame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9611640" y="3684651"/>
            <a:ext cx="2099692" cy="107555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21127" y="5085093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Сверка с Формой № 30 - село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Rectangle 214"/>
          <p:cNvSpPr>
            <a:spLocks noChangeArrowheads="1"/>
          </p:cNvSpPr>
          <p:nvPr/>
        </p:nvSpPr>
        <p:spPr bwMode="auto">
          <a:xfrm>
            <a:off x="844962" y="3837051"/>
            <a:ext cx="3594175" cy="53174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В данную таблицу филиалы не включаются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1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577743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РАЗДЕЛ VIII. ТЕХНИЧЕСКОЕ СОСТОЯНИЕ ЗДАНИЙ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" y="675087"/>
            <a:ext cx="728917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(8000)   </a:t>
            </a:r>
            <a:r>
              <a:rPr kumimoji="0" lang="ru-RU" alt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</a:t>
            </a: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1648860"/>
              </p:ext>
            </p:extLst>
          </p:nvPr>
        </p:nvGraphicFramePr>
        <p:xfrm>
          <a:off x="334731" y="1153589"/>
          <a:ext cx="11507434" cy="5303420"/>
        </p:xfrm>
        <a:graphic>
          <a:graphicData uri="http://schemas.openxmlformats.org/drawingml/2006/table">
            <a:tbl>
              <a:tblPr firstRow="1" firstCol="1" bandRow="1"/>
              <a:tblGrid>
                <a:gridCol w="1543303">
                  <a:extLst>
                    <a:ext uri="{9D8B030D-6E8A-4147-A177-3AD203B41FA5}">
                      <a16:colId xmlns:a16="http://schemas.microsoft.com/office/drawing/2014/main" xmlns="" val="178296552"/>
                    </a:ext>
                  </a:extLst>
                </a:gridCol>
                <a:gridCol w="451540">
                  <a:extLst>
                    <a:ext uri="{9D8B030D-6E8A-4147-A177-3AD203B41FA5}">
                      <a16:colId xmlns:a16="http://schemas.microsoft.com/office/drawing/2014/main" xmlns="" val="4033266676"/>
                    </a:ext>
                  </a:extLst>
                </a:gridCol>
                <a:gridCol w="545881">
                  <a:extLst>
                    <a:ext uri="{9D8B030D-6E8A-4147-A177-3AD203B41FA5}">
                      <a16:colId xmlns:a16="http://schemas.microsoft.com/office/drawing/2014/main" xmlns="" val="2330446065"/>
                    </a:ext>
                  </a:extLst>
                </a:gridCol>
                <a:gridCol w="679111">
                  <a:extLst>
                    <a:ext uri="{9D8B030D-6E8A-4147-A177-3AD203B41FA5}">
                      <a16:colId xmlns:a16="http://schemas.microsoft.com/office/drawing/2014/main" xmlns="" val="1792698693"/>
                    </a:ext>
                  </a:extLst>
                </a:gridCol>
                <a:gridCol w="612856">
                  <a:extLst>
                    <a:ext uri="{9D8B030D-6E8A-4147-A177-3AD203B41FA5}">
                      <a16:colId xmlns:a16="http://schemas.microsoft.com/office/drawing/2014/main" xmlns="" val="2706436303"/>
                    </a:ext>
                  </a:extLst>
                </a:gridCol>
                <a:gridCol w="612856">
                  <a:extLst>
                    <a:ext uri="{9D8B030D-6E8A-4147-A177-3AD203B41FA5}">
                      <a16:colId xmlns:a16="http://schemas.microsoft.com/office/drawing/2014/main" xmlns="" val="57154293"/>
                    </a:ext>
                  </a:extLst>
                </a:gridCol>
                <a:gridCol w="645983">
                  <a:extLst>
                    <a:ext uri="{9D8B030D-6E8A-4147-A177-3AD203B41FA5}">
                      <a16:colId xmlns:a16="http://schemas.microsoft.com/office/drawing/2014/main" xmlns="" val="1540237143"/>
                    </a:ext>
                  </a:extLst>
                </a:gridCol>
                <a:gridCol w="645983">
                  <a:extLst>
                    <a:ext uri="{9D8B030D-6E8A-4147-A177-3AD203B41FA5}">
                      <a16:colId xmlns:a16="http://schemas.microsoft.com/office/drawing/2014/main" xmlns="" val="2530404535"/>
                    </a:ext>
                  </a:extLst>
                </a:gridCol>
                <a:gridCol w="612136">
                  <a:extLst>
                    <a:ext uri="{9D8B030D-6E8A-4147-A177-3AD203B41FA5}">
                      <a16:colId xmlns:a16="http://schemas.microsoft.com/office/drawing/2014/main" xmlns="" val="367924470"/>
                    </a:ext>
                  </a:extLst>
                </a:gridCol>
                <a:gridCol w="612136">
                  <a:extLst>
                    <a:ext uri="{9D8B030D-6E8A-4147-A177-3AD203B41FA5}">
                      <a16:colId xmlns:a16="http://schemas.microsoft.com/office/drawing/2014/main" xmlns="" val="2293182392"/>
                    </a:ext>
                  </a:extLst>
                </a:gridCol>
                <a:gridCol w="512034">
                  <a:extLst>
                    <a:ext uri="{9D8B030D-6E8A-4147-A177-3AD203B41FA5}">
                      <a16:colId xmlns:a16="http://schemas.microsoft.com/office/drawing/2014/main" xmlns="" val="2146488252"/>
                    </a:ext>
                  </a:extLst>
                </a:gridCol>
                <a:gridCol w="563165">
                  <a:extLst>
                    <a:ext uri="{9D8B030D-6E8A-4147-A177-3AD203B41FA5}">
                      <a16:colId xmlns:a16="http://schemas.microsoft.com/office/drawing/2014/main" xmlns="" val="3137672636"/>
                    </a:ext>
                  </a:extLst>
                </a:gridCol>
                <a:gridCol w="612856">
                  <a:extLst>
                    <a:ext uri="{9D8B030D-6E8A-4147-A177-3AD203B41FA5}">
                      <a16:colId xmlns:a16="http://schemas.microsoft.com/office/drawing/2014/main" xmlns="" val="2516179814"/>
                    </a:ext>
                  </a:extLst>
                </a:gridCol>
                <a:gridCol w="510593">
                  <a:extLst>
                    <a:ext uri="{9D8B030D-6E8A-4147-A177-3AD203B41FA5}">
                      <a16:colId xmlns:a16="http://schemas.microsoft.com/office/drawing/2014/main" xmlns="" val="526136217"/>
                    </a:ext>
                  </a:extLst>
                </a:gridCol>
                <a:gridCol w="510593">
                  <a:extLst>
                    <a:ext uri="{9D8B030D-6E8A-4147-A177-3AD203B41FA5}">
                      <a16:colId xmlns:a16="http://schemas.microsoft.com/office/drawing/2014/main" xmlns="" val="458394806"/>
                    </a:ext>
                  </a:extLst>
                </a:gridCol>
                <a:gridCol w="918204">
                  <a:extLst>
                    <a:ext uri="{9D8B030D-6E8A-4147-A177-3AD203B41FA5}">
                      <a16:colId xmlns:a16="http://schemas.microsoft.com/office/drawing/2014/main" xmlns="" val="3328695699"/>
                    </a:ext>
                  </a:extLst>
                </a:gridCol>
                <a:gridCol w="918204">
                  <a:extLst>
                    <a:ext uri="{9D8B030D-6E8A-4147-A177-3AD203B41FA5}">
                      <a16:colId xmlns:a16="http://schemas.microsoft.com/office/drawing/2014/main" xmlns="" val="4116370756"/>
                    </a:ext>
                  </a:extLst>
                </a:gridCol>
              </a:tblGrid>
              <a:tr h="100400">
                <a:tc row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Названия 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28614" marR="286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зданий,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ед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Общая площадь зданий, кв м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8323030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графы 3)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821940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находятся в аварийном состоянии,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требует сноса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требуют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рекон-струкции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требуют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капи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таль-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ремонта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находятся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имеют виды благоустройства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6902177"/>
                  </a:ext>
                </a:extLst>
              </a:tr>
              <a:tr h="1004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прис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пособ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-ленных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помеще-ниях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арендо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-ванных </a:t>
                      </a: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поме-щениях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водо-провод</a:t>
                      </a:r>
                    </a:p>
                  </a:txBody>
                  <a:tcPr marL="28614" marR="2861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горячее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водо-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снабже-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цент-ральное отопле-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канализацию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теле-фон-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ную связь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авто-ном-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энер-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госнаб-жение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8984581"/>
                  </a:ext>
                </a:extLst>
              </a:tr>
              <a:tr h="8674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числе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рабо-чем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состоя-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нии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находящихся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аварийном состоянии или требующих сноса, реконструкции и капитального ремонта </a:t>
                      </a:r>
                    </a:p>
                  </a:txBody>
                  <a:tcPr marL="54216" marR="54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23633141"/>
                  </a:ext>
                </a:extLst>
              </a:tr>
              <a:tr h="10040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15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4216" marR="5421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99124718"/>
                  </a:ext>
                </a:extLst>
              </a:tr>
              <a:tr h="55220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1446828"/>
                  </a:ext>
                </a:extLst>
              </a:tr>
              <a:tr h="55220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меди-цинскую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стационарных условиях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51556233"/>
                  </a:ext>
                </a:extLst>
              </a:tr>
              <a:tr h="7730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Подразделения, оказывающие меди-цинскую помощь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амбулаторных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 стационарных усло-виях, расположенные в одном здании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65465026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Офисы врачей общей практики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9595221"/>
                  </a:ext>
                </a:extLst>
              </a:tr>
              <a:tr h="11044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ФАПы 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99701082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2310274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Патологоанатомичес-кие отделения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01913576"/>
                  </a:ext>
                </a:extLst>
              </a:tr>
              <a:tr h="11044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34398480"/>
                  </a:ext>
                </a:extLst>
              </a:tr>
              <a:tr h="220880">
                <a:tc>
                  <a:txBody>
                    <a:bodyPr/>
                    <a:lstStyle/>
                    <a:p>
                      <a:pPr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(сумма строк 1 – 8)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4216" marR="542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44245170"/>
                  </a:ext>
                </a:extLst>
              </a:tr>
            </a:tbl>
          </a:graphicData>
        </a:graphic>
      </p:graphicFrame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28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126994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ТЕХНИЧЕСКОЕ СОСТОЯНИЕ ЗДАНИЙ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8233938" y="9283073"/>
            <a:ext cx="4091355" cy="26114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Число барокамер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необходимо сверить с прошлым годом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0769" y="1328615"/>
            <a:ext cx="11277600" cy="30059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>
              <a:spcAft>
                <a:spcPts val="0"/>
              </a:spcAft>
              <a:tabLst>
                <a:tab pos="7651115" algn="l"/>
                <a:tab pos="7831455" algn="l"/>
              </a:tabLs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(8001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)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ts val="1000"/>
              </a:lnSpc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1), обеспеченных доступом инвалидов и других маломобильных групп населения, оснащенных: пандусами  1_____,  лифтами  2_____,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ctr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(8002)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2), обеспеченных доступом инвалидов и других маломобильных групп населения, оснащенных: пандусами  1_____,  лифтами  2____,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(8003)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 единица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642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>
              <a:spcAft>
                <a:spcPts val="0"/>
              </a:spcAft>
            </a:pPr>
            <a:r>
              <a:rPr lang="ru-RU" sz="11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зданий (из стр. 3), обеспеченных доступом инвалидов и других маломобильных групп населения, оснащенных: пандусами  1_____,  лифтами  2____,  подъемниками  3 _____,  звуковой/световой индикацией  4 _____,  указателями по системе Брайля  5______,  кнопками звонка вызова медицинского персонала для сопровождения пациента  6_______ .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29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294323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61176" y="14928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950977" y="3105835"/>
            <a:ext cx="819302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Спасибо </a:t>
            </a:r>
            <a:r>
              <a:rPr lang="ru-RU" sz="4800" dirty="0"/>
              <a:t>за 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289320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 Кабинеты, отделения, подразделения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01775" y="1119087"/>
            <a:ext cx="158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1001</a:t>
            </a:r>
            <a:endParaRPr lang="ru-RU" altLang="ru-RU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2194469"/>
              </p:ext>
            </p:extLst>
          </p:nvPr>
        </p:nvGraphicFramePr>
        <p:xfrm>
          <a:off x="617415" y="1789726"/>
          <a:ext cx="11224751" cy="4029279"/>
        </p:xfrm>
        <a:graphic>
          <a:graphicData uri="http://schemas.openxmlformats.org/drawingml/2006/table">
            <a:tbl>
              <a:tblPr firstRow="1" firstCol="1" bandRow="1"/>
              <a:tblGrid>
                <a:gridCol w="4626708">
                  <a:extLst>
                    <a:ext uri="{9D8B030D-6E8A-4147-A177-3AD203B41FA5}">
                      <a16:colId xmlns:a16="http://schemas.microsoft.com/office/drawing/2014/main" xmlns="" val="2729909301"/>
                    </a:ext>
                  </a:extLst>
                </a:gridCol>
                <a:gridCol w="570523">
                  <a:extLst>
                    <a:ext uri="{9D8B030D-6E8A-4147-A177-3AD203B41FA5}">
                      <a16:colId xmlns:a16="http://schemas.microsoft.com/office/drawing/2014/main" xmlns="" val="406091430"/>
                    </a:ext>
                  </a:extLst>
                </a:gridCol>
                <a:gridCol w="2039816">
                  <a:extLst>
                    <a:ext uri="{9D8B030D-6E8A-4147-A177-3AD203B41FA5}">
                      <a16:colId xmlns:a16="http://schemas.microsoft.com/office/drawing/2014/main" xmlns="" val="2531739344"/>
                    </a:ext>
                  </a:extLst>
                </a:gridCol>
                <a:gridCol w="2339911">
                  <a:extLst>
                    <a:ext uri="{9D8B030D-6E8A-4147-A177-3AD203B41FA5}">
                      <a16:colId xmlns:a16="http://schemas.microsoft.com/office/drawing/2014/main" xmlns="" val="3737042213"/>
                    </a:ext>
                  </a:extLst>
                </a:gridCol>
                <a:gridCol w="1647793">
                  <a:extLst>
                    <a:ext uri="{9D8B030D-6E8A-4147-A177-3AD203B41FA5}">
                      <a16:colId xmlns:a16="http://schemas.microsoft.com/office/drawing/2014/main" xmlns="" val="590154662"/>
                    </a:ext>
                  </a:extLst>
                </a:gridCol>
              </a:tblGrid>
              <a:tr h="74096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6468879"/>
                  </a:ext>
                </a:extLst>
              </a:tr>
              <a:tr h="12349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9736984"/>
                  </a:ext>
                </a:extLst>
              </a:tr>
              <a:tr h="2051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Акушерско-гинекологические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86638195"/>
                  </a:ext>
                </a:extLst>
              </a:tr>
              <a:tr h="1797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62073551"/>
                  </a:ext>
                </a:extLst>
              </a:tr>
              <a:tr h="16998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41642650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82902922"/>
                  </a:ext>
                </a:extLst>
              </a:tr>
              <a:tr h="18171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643026"/>
                  </a:ext>
                </a:extLst>
              </a:tr>
              <a:tr h="15630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6872612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2079007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9441703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98664577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47387216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3301574"/>
                  </a:ext>
                </a:extLst>
              </a:tr>
              <a:tr h="17193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26008932"/>
                  </a:ext>
                </a:extLst>
              </a:tr>
              <a:tr h="1738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7008550"/>
                  </a:ext>
                </a:extLst>
              </a:tr>
              <a:tr h="211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8762318"/>
                  </a:ext>
                </a:extLst>
              </a:tr>
              <a:tr h="234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1420648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9978921"/>
                  </a:ext>
                </a:extLst>
              </a:tr>
              <a:tr h="195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4988198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 flipH="1">
            <a:off x="1296064" y="2023745"/>
            <a:ext cx="7236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       	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5890814" y="3008630"/>
            <a:ext cx="1893309" cy="137718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200" b="1" dirty="0">
                <a:latin typeface="Times New Roman" panose="02020603050405020304" pitchFamily="18" charset="0"/>
              </a:rPr>
              <a:t>заполняют только Медицинские организации, являющиеся </a:t>
            </a:r>
            <a:r>
              <a:rPr lang="ru-RU" altLang="ru-RU" sz="1000" b="1" dirty="0">
                <a:latin typeface="Times New Roman" panose="02020603050405020304" pitchFamily="18" charset="0"/>
              </a:rPr>
              <a:t>ЮРИДИЧЕСКИМ ЛИЦОМ</a:t>
            </a: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10205369" y="3626522"/>
            <a:ext cx="1607458" cy="100813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Число кабинетов</a:t>
            </a:r>
            <a:r>
              <a:rPr lang="ru-RU" altLang="ru-RU" sz="1100" b="1" dirty="0">
                <a:latin typeface="Times New Roman" panose="02020603050405020304" pitchFamily="18" charset="0"/>
              </a:rPr>
              <a:t>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НЕ объединенных в подразделения, отделы или отделения</a:t>
            </a:r>
          </a:p>
        </p:txBody>
      </p:sp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7830253" y="2721344"/>
            <a:ext cx="2328985" cy="216842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Количество подразделений, отделов</a:t>
            </a:r>
            <a:r>
              <a:rPr lang="ru-RU" altLang="ru-RU" sz="1200" b="1" dirty="0">
                <a:latin typeface="Times New Roman" panose="02020603050405020304" pitchFamily="18" charset="0"/>
              </a:rPr>
              <a:t>,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отделений, </a:t>
            </a:r>
            <a:r>
              <a:rPr lang="ru-RU" altLang="ru-RU" sz="1200" b="1" dirty="0">
                <a:latin typeface="Times New Roman" panose="02020603050405020304" pitchFamily="18" charset="0"/>
              </a:rPr>
              <a:t>когда имеется:</a:t>
            </a:r>
          </a:p>
          <a:p>
            <a:pPr algn="ctr">
              <a:spcBef>
                <a:spcPct val="0"/>
              </a:spcBef>
              <a:buNone/>
            </a:pPr>
            <a:endParaRPr lang="ru-RU" altLang="ru-RU" sz="12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-выделенное </a:t>
            </a:r>
            <a:r>
              <a:rPr lang="ru-RU" altLang="ru-RU" sz="1100" b="1" dirty="0">
                <a:latin typeface="Times New Roman" panose="02020603050405020304" pitchFamily="18" charset="0"/>
              </a:rPr>
              <a:t>для них помещение,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-аппаратура и оборудование,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-должности, соответствующих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  медицинских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работников</a:t>
            </a:r>
          </a:p>
          <a:p>
            <a:pPr>
              <a:spcBef>
                <a:spcPct val="0"/>
              </a:spcBef>
              <a:buNone/>
            </a:pPr>
            <a:endParaRPr lang="ru-RU" altLang="ru-RU" sz="11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Согласно штатному расписанию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736568" y="5480813"/>
            <a:ext cx="6039370" cy="572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sz="1200" b="1" dirty="0">
                <a:latin typeface="Times New Roman" pitchFamily="18" charset="0"/>
              </a:rPr>
              <a:t>Кабинет- </a:t>
            </a:r>
            <a:r>
              <a:rPr lang="ru-RU" sz="1200" b="1" dirty="0" smtClean="0">
                <a:latin typeface="Times New Roman" pitchFamily="18" charset="0"/>
              </a:rPr>
              <a:t>самостоятельная </a:t>
            </a:r>
            <a:r>
              <a:rPr lang="ru-RU" sz="1200" b="1" dirty="0">
                <a:latin typeface="Times New Roman" pitchFamily="18" charset="0"/>
              </a:rPr>
              <a:t>структурная </a:t>
            </a:r>
            <a:r>
              <a:rPr lang="ru-RU" sz="1200" b="1" dirty="0" smtClean="0">
                <a:latin typeface="Times New Roman" pitchFamily="18" charset="0"/>
              </a:rPr>
              <a:t>единица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000" b="1" dirty="0">
                <a:latin typeface="Times New Roman" panose="02020603050405020304" pitchFamily="18" charset="0"/>
              </a:rPr>
              <a:t>Отдел – это часть </a:t>
            </a:r>
            <a:r>
              <a:rPr lang="ru-RU" altLang="ru-RU" sz="1000" b="1" dirty="0" smtClean="0">
                <a:latin typeface="Times New Roman" panose="02020603050405020304" pitchFamily="18" charset="0"/>
              </a:rPr>
              <a:t>медицинской организации</a:t>
            </a:r>
            <a:r>
              <a:rPr lang="ru-RU" altLang="ru-RU" sz="1000" b="1" dirty="0">
                <a:latin typeface="Times New Roman" panose="02020603050405020304" pitchFamily="18" charset="0"/>
              </a:rPr>
              <a:t>, </a:t>
            </a:r>
            <a:r>
              <a:rPr lang="ru-RU" altLang="ru-RU" sz="1000" b="1" dirty="0" smtClean="0">
                <a:latin typeface="Times New Roman" panose="02020603050405020304" pitchFamily="18" charset="0"/>
              </a:rPr>
              <a:t>которая выполняет определенные функции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17" name="Rectangle 214"/>
          <p:cNvSpPr>
            <a:spLocks noChangeArrowheads="1"/>
          </p:cNvSpPr>
          <p:nvPr/>
        </p:nvSpPr>
        <p:spPr bwMode="auto">
          <a:xfrm>
            <a:off x="888968" y="6211096"/>
            <a:ext cx="6039370" cy="57221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sz="1200" b="1" dirty="0">
                <a:latin typeface="Times New Roman" pitchFamily="18" charset="0"/>
              </a:rPr>
              <a:t>при заполнении таблицы необходимо учесть, что отделения, которые оказывают медицинскую помощь в стационарных условиях, в таблицу не включают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9415" y="67265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07818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b="1" dirty="0">
                <a:solidFill>
                  <a:schemeClr val="tx1"/>
                </a:solidFill>
                <a:latin typeface="Times New Roman" panose="02020603050405020304" pitchFamily="18" charset="0"/>
              </a:rPr>
              <a:t>2. Кабинеты, отделения, подразделения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501775" y="1119087"/>
            <a:ext cx="15885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Таблица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1001</a:t>
            </a:r>
            <a:endParaRPr lang="ru-RU" altLang="ru-RU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70569"/>
              </p:ext>
            </p:extLst>
          </p:nvPr>
        </p:nvGraphicFramePr>
        <p:xfrm>
          <a:off x="617415" y="1789726"/>
          <a:ext cx="11224751" cy="4099618"/>
        </p:xfrm>
        <a:graphic>
          <a:graphicData uri="http://schemas.openxmlformats.org/drawingml/2006/table">
            <a:tbl>
              <a:tblPr firstRow="1" firstCol="1" bandRow="1"/>
              <a:tblGrid>
                <a:gridCol w="4626708">
                  <a:extLst>
                    <a:ext uri="{9D8B030D-6E8A-4147-A177-3AD203B41FA5}">
                      <a16:colId xmlns:a16="http://schemas.microsoft.com/office/drawing/2014/main" xmlns="" val="2729909301"/>
                    </a:ext>
                  </a:extLst>
                </a:gridCol>
                <a:gridCol w="570523">
                  <a:extLst>
                    <a:ext uri="{9D8B030D-6E8A-4147-A177-3AD203B41FA5}">
                      <a16:colId xmlns:a16="http://schemas.microsoft.com/office/drawing/2014/main" xmlns="" val="406091430"/>
                    </a:ext>
                  </a:extLst>
                </a:gridCol>
                <a:gridCol w="2039816">
                  <a:extLst>
                    <a:ext uri="{9D8B030D-6E8A-4147-A177-3AD203B41FA5}">
                      <a16:colId xmlns:a16="http://schemas.microsoft.com/office/drawing/2014/main" xmlns="" val="2531739344"/>
                    </a:ext>
                  </a:extLst>
                </a:gridCol>
                <a:gridCol w="2339911">
                  <a:extLst>
                    <a:ext uri="{9D8B030D-6E8A-4147-A177-3AD203B41FA5}">
                      <a16:colId xmlns:a16="http://schemas.microsoft.com/office/drawing/2014/main" xmlns="" val="3737042213"/>
                    </a:ext>
                  </a:extLst>
                </a:gridCol>
                <a:gridCol w="1647793">
                  <a:extLst>
                    <a:ext uri="{9D8B030D-6E8A-4147-A177-3AD203B41FA5}">
                      <a16:colId xmlns:a16="http://schemas.microsoft.com/office/drawing/2014/main" xmlns="" val="590154662"/>
                    </a:ext>
                  </a:extLst>
                </a:gridCol>
              </a:tblGrid>
              <a:tr h="74096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6468879"/>
                  </a:ext>
                </a:extLst>
              </a:tr>
              <a:tr h="12349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39736984"/>
                  </a:ext>
                </a:extLst>
              </a:tr>
              <a:tr h="2051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Акушерско-гинекологические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86638195"/>
                  </a:ext>
                </a:extLst>
              </a:tr>
              <a:tr h="179751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Аллергологические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62073551"/>
                  </a:ext>
                </a:extLst>
              </a:tr>
              <a:tr h="169982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Амбулатории </a:t>
                      </a: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(включая передвижные)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141642650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Аптеки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182902922"/>
                  </a:ext>
                </a:extLst>
              </a:tr>
              <a:tr h="18171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изготавливающие лекарственные препараты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643026"/>
                  </a:ext>
                </a:extLst>
              </a:tr>
              <a:tr h="156307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Восстановительного лечения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6872612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Гастроэнтерологические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2079007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Гематологические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9441703"/>
                  </a:ext>
                </a:extLst>
              </a:tr>
              <a:tr h="16412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Гемодиализа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98664577"/>
                  </a:ext>
                </a:extLst>
              </a:tr>
              <a:tr h="195384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Гемосорбции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47387216"/>
                  </a:ext>
                </a:extLst>
              </a:tr>
              <a:tr h="187570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Геронтологические </a:t>
                      </a:r>
                      <a:r>
                        <a:rPr lang="ru-RU" sz="10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Гериатрические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3301574"/>
                  </a:ext>
                </a:extLst>
              </a:tr>
              <a:tr h="171938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Гипербарической оксигенации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26008932"/>
                  </a:ext>
                </a:extLst>
              </a:tr>
              <a:tr h="173889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Дермато-венерологические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7008550"/>
                  </a:ext>
                </a:extLst>
              </a:tr>
              <a:tr h="2110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Детские поликлиники (отделения, кабинеты)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68762318"/>
                  </a:ext>
                </a:extLst>
              </a:tr>
              <a:tr h="23446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51420648"/>
                  </a:ext>
                </a:extLst>
              </a:tr>
              <a:tr h="1875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79978921"/>
                  </a:ext>
                </a:extLst>
              </a:tr>
              <a:tr h="1953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Диабетологические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49881982"/>
                  </a:ext>
                </a:extLst>
              </a:tr>
            </a:tbl>
          </a:graphicData>
        </a:graphic>
      </p:graphicFrame>
      <p:sp>
        <p:nvSpPr>
          <p:cNvPr id="7" name="Rectangle 1"/>
          <p:cNvSpPr>
            <a:spLocks noChangeArrowheads="1"/>
          </p:cNvSpPr>
          <p:nvPr/>
        </p:nvSpPr>
        <p:spPr bwMode="auto">
          <a:xfrm flipH="1">
            <a:off x="1296064" y="2023745"/>
            <a:ext cx="72362" cy="98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       	</a:t>
            </a:r>
            <a:endParaRPr kumimoji="0" lang="ru-RU" alt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8659939" y="6011909"/>
            <a:ext cx="3149538" cy="50893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13</a:t>
            </a:r>
            <a:r>
              <a:rPr lang="ru-RU" sz="1600" b="1" dirty="0" smtClean="0">
                <a:cs typeface="Arial" charset="0"/>
              </a:rPr>
              <a:t> </a:t>
            </a:r>
            <a:r>
              <a:rPr lang="ru-RU" sz="1600" b="1" dirty="0">
                <a:cs typeface="Arial" charset="0"/>
              </a:rPr>
              <a:t>должна быть </a:t>
            </a:r>
            <a:r>
              <a:rPr lang="ru-RU" sz="1600" b="1" dirty="0" smtClean="0">
                <a:cs typeface="Arial" charset="0"/>
              </a:rPr>
              <a:t>больше либо равна строке 13</a:t>
            </a:r>
            <a:r>
              <a:rPr lang="ru-RU" altLang="ru-RU" sz="1600" b="1" dirty="0">
                <a:latin typeface="Times New Roman" panose="02020603050405020304" pitchFamily="18" charset="0"/>
              </a:rPr>
              <a:t>.2</a:t>
            </a:r>
          </a:p>
        </p:txBody>
      </p:sp>
      <p:sp>
        <p:nvSpPr>
          <p:cNvPr id="16" name="Rectangle 214"/>
          <p:cNvSpPr>
            <a:spLocks noChangeArrowheads="1"/>
          </p:cNvSpPr>
          <p:nvPr/>
        </p:nvSpPr>
        <p:spPr bwMode="auto">
          <a:xfrm>
            <a:off x="5990986" y="4471213"/>
            <a:ext cx="5716460" cy="304858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строка 10</a:t>
            </a:r>
            <a:r>
              <a:rPr lang="ru-RU" sz="1600" b="1" dirty="0" smtClean="0">
                <a:cs typeface="Arial" charset="0"/>
              </a:rPr>
              <a:t> будет сравниваться со строкой 10 прошлого года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17" name="Rectangle 214"/>
          <p:cNvSpPr>
            <a:spLocks noChangeArrowheads="1"/>
          </p:cNvSpPr>
          <p:nvPr/>
        </p:nvSpPr>
        <p:spPr bwMode="auto">
          <a:xfrm>
            <a:off x="5756744" y="5045269"/>
            <a:ext cx="6657974" cy="920981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200" b="1" dirty="0">
                <a:latin typeface="Times New Roman" panose="02020603050405020304" pitchFamily="18" charset="0"/>
              </a:rPr>
              <a:t>В строке 13 «Детские поликлиники (отделения)» по графе 5 указывается число педиатрических кабинетов, как структурной единицы медицинской организации или подразделения (например, педиатрический кабинет во врачебной амбулатории, где отсутствует детская поликлиника). </a:t>
            </a:r>
            <a:endParaRPr lang="ru-RU" altLang="ru-RU" sz="1000" b="1" dirty="0">
              <a:latin typeface="Times New Roman" panose="02020603050405020304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352847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712413"/>
              </p:ext>
            </p:extLst>
          </p:nvPr>
        </p:nvGraphicFramePr>
        <p:xfrm>
          <a:off x="156307" y="932464"/>
          <a:ext cx="10974255" cy="5722280"/>
        </p:xfrm>
        <a:graphic>
          <a:graphicData uri="http://schemas.openxmlformats.org/drawingml/2006/table">
            <a:tbl>
              <a:tblPr firstRow="1" firstCol="1" bandRow="1"/>
              <a:tblGrid>
                <a:gridCol w="5989748">
                  <a:extLst>
                    <a:ext uri="{9D8B030D-6E8A-4147-A177-3AD203B41FA5}">
                      <a16:colId xmlns:a16="http://schemas.microsoft.com/office/drawing/2014/main" xmlns="" val="546733293"/>
                    </a:ext>
                  </a:extLst>
                </a:gridCol>
                <a:gridCol w="790147">
                  <a:extLst>
                    <a:ext uri="{9D8B030D-6E8A-4147-A177-3AD203B41FA5}">
                      <a16:colId xmlns:a16="http://schemas.microsoft.com/office/drawing/2014/main" xmlns="" val="2299872799"/>
                    </a:ext>
                  </a:extLst>
                </a:gridCol>
                <a:gridCol w="1349833">
                  <a:extLst>
                    <a:ext uri="{9D8B030D-6E8A-4147-A177-3AD203B41FA5}">
                      <a16:colId xmlns:a16="http://schemas.microsoft.com/office/drawing/2014/main" xmlns="" val="295140511"/>
                    </a:ext>
                  </a:extLst>
                </a:gridCol>
                <a:gridCol w="1233506">
                  <a:extLst>
                    <a:ext uri="{9D8B030D-6E8A-4147-A177-3AD203B41FA5}">
                      <a16:colId xmlns:a16="http://schemas.microsoft.com/office/drawing/2014/main" xmlns="" val="3194398229"/>
                    </a:ext>
                  </a:extLst>
                </a:gridCol>
                <a:gridCol w="1611021">
                  <a:extLst>
                    <a:ext uri="{9D8B030D-6E8A-4147-A177-3AD203B41FA5}">
                      <a16:colId xmlns:a16="http://schemas.microsoft.com/office/drawing/2014/main" xmlns="" val="932187297"/>
                    </a:ext>
                  </a:extLst>
                </a:gridCol>
              </a:tblGrid>
              <a:tr h="58372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667011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5312988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Дистанционно-диагностические кабинеты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190001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Дневные стационары для взрослых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70393565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Дневные стационары для детей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6774440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Домовые хозяйства, на которые возложены функции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оказанию первой помощи (ДХПП)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679009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Женские консультации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319511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имеющие в своем составе дневные стационары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9189711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имеющие в своем составе кабинеты медико-социальной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147495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Здравпункты врачебные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487185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Здравпункты фельдшерские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655353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Инфекционные для взрослых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2801598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Инфекционные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910853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Информационно-аналитические отделы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9569962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Искусcтвенного</a:t>
                      </a: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пневмоторакса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48745314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Искусственной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инсеминации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женщин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649956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Кардиологические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26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3225604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Клинико-диагностические центры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27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4465091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Колопроктологические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28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4909676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Компьютерной томографии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539478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Консультативно-диагностические центры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7786529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30.1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3594779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Консультативно-диагностические центры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59175970"/>
                  </a:ext>
                </a:extLst>
              </a:tr>
              <a:tr h="2660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827855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с современной инфраструктурой оказания медицинской помощи детям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31.2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93413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Консультативно-оздоровительные отделы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6964670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Лаборатории, всего, из них: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6084060"/>
                  </a:ext>
                </a:extLst>
              </a:tr>
              <a:tr h="158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зуботехнические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3341070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клинико-диагностические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7076048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25209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33.2.1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2759675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микробиологические (бактериологические)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0748309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21590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33.3.1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69712713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патолого-анатомические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48931497"/>
                  </a:ext>
                </a:extLst>
              </a:tr>
              <a:tr h="133033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33.4.1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82573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71755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…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0155828"/>
                  </a:ext>
                </a:extLst>
              </a:tr>
            </a:tbl>
          </a:graphicData>
        </a:graphic>
      </p:graphicFrame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6983045" y="3726243"/>
            <a:ext cx="4091355" cy="4502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Строка(26 в 2019) </a:t>
            </a:r>
            <a:r>
              <a:rPr lang="ru-RU" altLang="ru-RU" sz="1100" b="1" dirty="0">
                <a:latin typeface="Times New Roman" panose="02020603050405020304" pitchFamily="18" charset="0"/>
              </a:rPr>
              <a:t>126 «Центры (отделения)  вспомогательных репродуктивных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технологий» 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135445" y="5471926"/>
            <a:ext cx="4144859" cy="93668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33 «лаборатории» указываются централизованные лаборатории, которые созданы </a:t>
            </a:r>
            <a:r>
              <a:rPr lang="ru-RU" altLang="ru-RU" sz="1100" b="1" dirty="0">
                <a:latin typeface="Times New Roman" panose="02020603050405020304" pitchFamily="18" charset="0"/>
              </a:rPr>
              <a:t>приказом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органа </a:t>
            </a:r>
            <a:r>
              <a:rPr lang="ru-RU" altLang="ru-RU" sz="1100" b="1" dirty="0">
                <a:latin typeface="Times New Roman" panose="02020603050405020304" pitchFamily="18" charset="0"/>
              </a:rPr>
              <a:t>исполнительной власти в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сфере здравоохранения 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Для выполнения </a:t>
            </a:r>
            <a:r>
              <a:rPr lang="ru-RU" altLang="ru-RU" sz="1100" b="1" dirty="0">
                <a:latin typeface="Times New Roman" panose="02020603050405020304" pitchFamily="18" charset="0"/>
              </a:rPr>
              <a:t>определенных видов исследований для</a:t>
            </a:r>
          </a:p>
          <a:p>
            <a:pPr>
              <a:spcBef>
                <a:spcPct val="0"/>
              </a:spcBef>
              <a:buNone/>
            </a:pPr>
            <a:r>
              <a:rPr lang="ru-RU" altLang="ru-RU" sz="1100" b="1" dirty="0">
                <a:latin typeface="Times New Roman" panose="02020603050405020304" pitchFamily="18" charset="0"/>
              </a:rPr>
              <a:t>нескольких организаций.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4</a:t>
            </a:r>
          </a:p>
        </p:txBody>
      </p:sp>
      <p:sp>
        <p:nvSpPr>
          <p:cNvPr id="15" name="Rectangle 214"/>
          <p:cNvSpPr>
            <a:spLocks noChangeArrowheads="1"/>
          </p:cNvSpPr>
          <p:nvPr/>
        </p:nvSpPr>
        <p:spPr bwMode="auto">
          <a:xfrm>
            <a:off x="7039208" y="2424479"/>
            <a:ext cx="2472116" cy="45024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Выделяются только входящие в Медицинские организации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1146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2485737"/>
              </p:ext>
            </p:extLst>
          </p:nvPr>
        </p:nvGraphicFramePr>
        <p:xfrm>
          <a:off x="216019" y="765915"/>
          <a:ext cx="11296044" cy="6182009"/>
        </p:xfrm>
        <a:graphic>
          <a:graphicData uri="http://schemas.openxmlformats.org/drawingml/2006/table">
            <a:tbl>
              <a:tblPr firstRow="1" firstCol="1" bandRow="1"/>
              <a:tblGrid>
                <a:gridCol w="6165379">
                  <a:extLst>
                    <a:ext uri="{9D8B030D-6E8A-4147-A177-3AD203B41FA5}">
                      <a16:colId xmlns:a16="http://schemas.microsoft.com/office/drawing/2014/main" xmlns="" val="2839961602"/>
                    </a:ext>
                  </a:extLst>
                </a:gridCol>
                <a:gridCol w="813316">
                  <a:extLst>
                    <a:ext uri="{9D8B030D-6E8A-4147-A177-3AD203B41FA5}">
                      <a16:colId xmlns:a16="http://schemas.microsoft.com/office/drawing/2014/main" xmlns="" val="516157374"/>
                    </a:ext>
                  </a:extLst>
                </a:gridCol>
                <a:gridCol w="1389414">
                  <a:extLst>
                    <a:ext uri="{9D8B030D-6E8A-4147-A177-3AD203B41FA5}">
                      <a16:colId xmlns:a16="http://schemas.microsoft.com/office/drawing/2014/main" xmlns="" val="3476664962"/>
                    </a:ext>
                  </a:extLst>
                </a:gridCol>
                <a:gridCol w="1269675">
                  <a:extLst>
                    <a:ext uri="{9D8B030D-6E8A-4147-A177-3AD203B41FA5}">
                      <a16:colId xmlns:a16="http://schemas.microsoft.com/office/drawing/2014/main" xmlns="" val="2097458236"/>
                    </a:ext>
                  </a:extLst>
                </a:gridCol>
                <a:gridCol w="1658260">
                  <a:extLst>
                    <a:ext uri="{9D8B030D-6E8A-4147-A177-3AD203B41FA5}">
                      <a16:colId xmlns:a16="http://schemas.microsoft.com/office/drawing/2014/main" xmlns="" val="862591851"/>
                    </a:ext>
                  </a:extLst>
                </a:gridCol>
              </a:tblGrid>
              <a:tr h="108871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6886870"/>
                  </a:ext>
                </a:extLst>
              </a:tr>
              <a:tr h="155531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080492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издательской и полиграфической деятельности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4189515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</a:t>
                      </a:r>
                      <a:r>
                        <a:rPr lang="ru-RU" sz="900" strike="sngStrike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межсекторальных</a:t>
                      </a: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 внешних связей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648719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программного обеспечения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4954489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сетевых технологий и защиты информации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19329147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Отделы сбора баз данных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51517467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амбулаторной онкологической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88499395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кризисных состояний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4204346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рентгеноэндоваскулярной диагностики и лечения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70773934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социально-психологической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758761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63.1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0954106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статистики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549994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реабилитации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1167035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медицинской реабилитации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529728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них: для детей до 3 лет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66.1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476443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стр. 70: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751000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02560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на </a:t>
                      </a:r>
                      <a:r>
                        <a:rPr lang="en-US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III</a:t>
                      </a: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этапе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70.4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032841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медико-социальной помощи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6409203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медико-социальной помощи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4315929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(кабинеты) врача общей практики (семейного врача)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32262604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медико-криминалистические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368598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мониторинга здоровья населения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4473728"/>
                  </a:ext>
                </a:extLst>
              </a:tr>
              <a:tr h="2612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(пункты, кабинеты) неотложной медицинской помощи, оказывающих медицинскую помощь в амбулаторных условиях, всего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2980920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в том числе: взрослому населению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054222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детскому населению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153896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скорой медицинской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965523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скорой медицинской помощи (стационарные)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2234220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судебно-медицинских экспертиз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65958808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статистики в составе оргметодотдела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081192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сложных судебно-медицинских экспертиз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1257446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судебно-биохимические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13628993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судебно-гистологические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12938062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судебно-медицинской экспертизы вещественных доказательств 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44321591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судебно-медицинской экспертизы трупов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0399990"/>
                  </a:ext>
                </a:extLst>
              </a:tr>
              <a:tr h="1306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судебно-химические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39487403"/>
                  </a:ext>
                </a:extLst>
              </a:tr>
            </a:tbl>
          </a:graphicData>
        </a:graphic>
      </p:graphicFrame>
      <p:sp>
        <p:nvSpPr>
          <p:cNvPr id="12" name="Rectangle 214"/>
          <p:cNvSpPr>
            <a:spLocks noChangeArrowheads="1"/>
          </p:cNvSpPr>
          <p:nvPr/>
        </p:nvSpPr>
        <p:spPr bwMode="auto">
          <a:xfrm>
            <a:off x="7022122" y="3687098"/>
            <a:ext cx="4489941" cy="236116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Строку 66 сравниваем со строкой 70.4 прошлого года «на </a:t>
            </a:r>
            <a:r>
              <a:rPr lang="en-US" altLang="ru-RU" sz="1100" b="1" dirty="0" smtClean="0">
                <a:latin typeface="Times New Roman" panose="02020603050405020304" pitchFamily="18" charset="0"/>
              </a:rPr>
              <a:t>III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 этапе» 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7146693" y="3372813"/>
            <a:ext cx="4091355" cy="2251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64 = строке 68+79 прошлого года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  <p:sp>
        <p:nvSpPr>
          <p:cNvPr id="14" name="Rectangle 214"/>
          <p:cNvSpPr>
            <a:spLocks noChangeArrowheads="1"/>
          </p:cNvSpPr>
          <p:nvPr/>
        </p:nvSpPr>
        <p:spPr bwMode="auto">
          <a:xfrm>
            <a:off x="7022122" y="5881827"/>
            <a:ext cx="4380525" cy="7841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Строку 75 </a:t>
            </a:r>
            <a:r>
              <a:rPr lang="ru-RU" altLang="ru-RU" sz="1100" b="1" dirty="0">
                <a:latin typeface="Times New Roman" panose="02020603050405020304" pitchFamily="18" charset="0"/>
              </a:rPr>
              <a:t>заполняют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медицинские организации, имеющие </a:t>
            </a:r>
            <a:r>
              <a:rPr lang="ru-RU" altLang="ru-RU" sz="1100" b="1" dirty="0">
                <a:latin typeface="Times New Roman" panose="02020603050405020304" pitchFamily="18" charset="0"/>
              </a:rPr>
              <a:t>подразделения </a:t>
            </a:r>
            <a:r>
              <a:rPr lang="ru-RU" altLang="ru-RU" sz="1100" b="1" dirty="0" smtClean="0">
                <a:latin typeface="Times New Roman" panose="02020603050405020304" pitchFamily="18" charset="0"/>
              </a:rPr>
              <a:t>(например в составе: ЦРБ, районных больниц и т.д.).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236878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0703948"/>
              </p:ext>
            </p:extLst>
          </p:nvPr>
        </p:nvGraphicFramePr>
        <p:xfrm>
          <a:off x="216019" y="734643"/>
          <a:ext cx="11626147" cy="5769426"/>
        </p:xfrm>
        <a:graphic>
          <a:graphicData uri="http://schemas.openxmlformats.org/drawingml/2006/table">
            <a:tbl>
              <a:tblPr firstRow="1" firstCol="1" bandRow="1"/>
              <a:tblGrid>
                <a:gridCol w="6345550">
                  <a:extLst>
                    <a:ext uri="{9D8B030D-6E8A-4147-A177-3AD203B41FA5}">
                      <a16:colId xmlns:a16="http://schemas.microsoft.com/office/drawing/2014/main" xmlns="" val="2727339725"/>
                    </a:ext>
                  </a:extLst>
                </a:gridCol>
                <a:gridCol w="837083">
                  <a:extLst>
                    <a:ext uri="{9D8B030D-6E8A-4147-A177-3AD203B41FA5}">
                      <a16:colId xmlns:a16="http://schemas.microsoft.com/office/drawing/2014/main" xmlns="" val="2576192849"/>
                    </a:ext>
                  </a:extLst>
                </a:gridCol>
                <a:gridCol w="1430017">
                  <a:extLst>
                    <a:ext uri="{9D8B030D-6E8A-4147-A177-3AD203B41FA5}">
                      <a16:colId xmlns:a16="http://schemas.microsoft.com/office/drawing/2014/main" xmlns="" val="4090368976"/>
                    </a:ext>
                  </a:extLst>
                </a:gridCol>
                <a:gridCol w="1306778">
                  <a:extLst>
                    <a:ext uri="{9D8B030D-6E8A-4147-A177-3AD203B41FA5}">
                      <a16:colId xmlns:a16="http://schemas.microsoft.com/office/drawing/2014/main" xmlns="" val="3830446390"/>
                    </a:ext>
                  </a:extLst>
                </a:gridCol>
                <a:gridCol w="1706719">
                  <a:extLst>
                    <a:ext uri="{9D8B030D-6E8A-4147-A177-3AD203B41FA5}">
                      <a16:colId xmlns:a16="http://schemas.microsoft.com/office/drawing/2014/main" xmlns="" val="508330410"/>
                    </a:ext>
                  </a:extLst>
                </a:gridCol>
              </a:tblGrid>
              <a:tr h="672126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1338837"/>
                  </a:ext>
                </a:extLst>
              </a:tr>
              <a:tr h="15954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3769611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судебно-цитологические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1788109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экстренной консультативной помощи и медицинской эвакуации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594284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Отделения экстренной медицинской помощи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333634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Оториноларингологические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09444273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Офтальмологические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907971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Охраны репродуктивного здоровья подростков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2159424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Паллиативной медицинской помощи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(включая </a:t>
                      </a:r>
                      <a:r>
                        <a:rPr lang="ru-RU" sz="9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152409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81.1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349209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Патолого-анатомические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777697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централизованные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9487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 составе: патолого-анатомических бюро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34789806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бюро судебно-медицинской экспертизы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82.3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8376807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Переливания крови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43821439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Перинатальные центры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26162419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Платные кабинеты (отделения)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1908769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85.1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4910250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Поликлиники (поликлинические отделения)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57436096"/>
                  </a:ext>
                </a:extLst>
              </a:tr>
              <a:tr h="26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участвующие в создании и тиражировании «Новой модели медицинской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организации»               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86.1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6643892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pc="-1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медицинской генетике  (медико-генетические консультации)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461326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63915492"/>
                  </a:ext>
                </a:extLst>
              </a:tr>
              <a:tr h="26802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 специализированные центры (кабинеты) профилактики и лечения инфекций, передаваемых преимущественно половым путем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8402708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Подростковые наркологические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9262880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Прививочные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6670064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91.1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753195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Профпатологические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5838493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Психиатрические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2285355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Психотерапевтические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0863481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Психоэндокринологические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2373110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Пульмонологические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9406637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Пункты сбора грудного молока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5652776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Радиологические 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9596244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Радиотерапевтические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99873612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Ревматологические</a:t>
                      </a: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2970718"/>
                  </a:ext>
                </a:extLst>
              </a:tr>
              <a:tr h="1340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Редакционно-издательские отделы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893" marR="4589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2780959"/>
                  </a:ext>
                </a:extLst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 smtClean="0"/>
              <a:t>6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val="237798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9741" y="-56346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296063" y="1248354"/>
            <a:ext cx="8921363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sz="2800" dirty="0" smtClean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0883831"/>
              </p:ext>
            </p:extLst>
          </p:nvPr>
        </p:nvGraphicFramePr>
        <p:xfrm>
          <a:off x="216018" y="443239"/>
          <a:ext cx="11366381" cy="5843901"/>
        </p:xfrm>
        <a:graphic>
          <a:graphicData uri="http://schemas.openxmlformats.org/drawingml/2006/table">
            <a:tbl>
              <a:tblPr firstRow="1" firstCol="1" bandRow="1"/>
              <a:tblGrid>
                <a:gridCol w="4910874">
                  <a:extLst>
                    <a:ext uri="{9D8B030D-6E8A-4147-A177-3AD203B41FA5}">
                      <a16:colId xmlns:a16="http://schemas.microsoft.com/office/drawing/2014/main" xmlns="" val="1357505311"/>
                    </a:ext>
                  </a:extLst>
                </a:gridCol>
                <a:gridCol w="2111277">
                  <a:extLst>
                    <a:ext uri="{9D8B030D-6E8A-4147-A177-3AD203B41FA5}">
                      <a16:colId xmlns:a16="http://schemas.microsoft.com/office/drawing/2014/main" xmlns="" val="1351034036"/>
                    </a:ext>
                  </a:extLst>
                </a:gridCol>
                <a:gridCol w="1398064">
                  <a:extLst>
                    <a:ext uri="{9D8B030D-6E8A-4147-A177-3AD203B41FA5}">
                      <a16:colId xmlns:a16="http://schemas.microsoft.com/office/drawing/2014/main" xmlns="" val="4189196519"/>
                    </a:ext>
                  </a:extLst>
                </a:gridCol>
                <a:gridCol w="1277581">
                  <a:extLst>
                    <a:ext uri="{9D8B030D-6E8A-4147-A177-3AD203B41FA5}">
                      <a16:colId xmlns:a16="http://schemas.microsoft.com/office/drawing/2014/main" xmlns="" val="2370060705"/>
                    </a:ext>
                  </a:extLst>
                </a:gridCol>
                <a:gridCol w="1668585">
                  <a:extLst>
                    <a:ext uri="{9D8B030D-6E8A-4147-A177-3AD203B41FA5}">
                      <a16:colId xmlns:a16="http://schemas.microsoft.com/office/drawing/2014/main" xmlns="" val="2945726424"/>
                    </a:ext>
                  </a:extLst>
                </a:gridCol>
              </a:tblGrid>
              <a:tr h="749498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Наличие 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 отделений, кабинетов 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(нет – 0,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есть – 1)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подразделений,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отделов,</a:t>
                      </a:r>
                      <a:b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отделений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кабинетов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41561001"/>
                  </a:ext>
                </a:extLst>
              </a:tr>
              <a:tr h="149900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3305617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15282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Рентгенохирургические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370109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Рефлексотерапии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3412337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Санаторно-курортные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5031886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из них для детей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104.1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918611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Сексологические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1098023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Смотровые кабинеты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559374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Социально-правовые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523264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Спортивной медицины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02730554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Стоматологические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0950110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 высших, средних специальных учебных заведениях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770226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в общеобразовательных школах, лицеях, гимназиях, колледжах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3179917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на промышленных предприятиях, </a:t>
                      </a: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призывных пунктах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109.3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527081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Сурдологические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4805821"/>
                  </a:ext>
                </a:extLst>
              </a:tr>
              <a:tr h="1439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из них для детей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110.1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782955" algn="l"/>
                        </a:tabLst>
                      </a:pPr>
                      <a:r>
                        <a:rPr lang="ru-RU" sz="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45679" marR="456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04671106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Телефон доверия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3748046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strike="sng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для детей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strike="sngStrike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123.1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u="none" strike="noStrike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7261394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Терапевтические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39058582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Травматологические (ортопедические)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380365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Трансфузиологические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0232225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Ультразвуковой диагностики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32020771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Урологические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6751831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Участковые больницы в составе медицинской организации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0474108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Фельдшерско-акушерские пункты (включая передвижные)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64780018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Фельдшерские пункты (включая передвижные)</a:t>
                      </a: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118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700" b="1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176194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Физиотерапевтические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178640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Флюорографические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42022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Фтизиатрические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63178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Функциональной диагностики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5512237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Хирургические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123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19158488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онкологической помощи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16250815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амбулаторной хирургии 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32115760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(отделения)  вспомогательных репродуктивных технологий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278103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врача общей практики (семейного врача)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4050259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гериатрические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9550737"/>
                  </a:ext>
                </a:extLst>
              </a:tr>
              <a:tr h="1259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Центры здоровья для взрослых</a:t>
                      </a: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129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5679" marR="456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8543045"/>
                  </a:ext>
                </a:extLst>
              </a:tr>
            </a:tbl>
          </a:graphicData>
        </a:graphic>
      </p:graphicFrame>
      <p:sp>
        <p:nvSpPr>
          <p:cNvPr id="12" name="Скругленный прямоугольник 11"/>
          <p:cNvSpPr/>
          <p:nvPr/>
        </p:nvSpPr>
        <p:spPr>
          <a:xfrm>
            <a:off x="261815" y="6878966"/>
            <a:ext cx="703385" cy="19632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dirty="0" smtClean="0"/>
              <a:t>Слайд</a:t>
            </a:r>
            <a:r>
              <a:rPr lang="ru-RU" sz="1200" dirty="0"/>
              <a:t>7</a:t>
            </a:r>
          </a:p>
        </p:txBody>
      </p:sp>
      <p:sp>
        <p:nvSpPr>
          <p:cNvPr id="13" name="Rectangle 214"/>
          <p:cNvSpPr>
            <a:spLocks noChangeArrowheads="1"/>
          </p:cNvSpPr>
          <p:nvPr/>
        </p:nvSpPr>
        <p:spPr bwMode="auto">
          <a:xfrm>
            <a:off x="6474570" y="5481607"/>
            <a:ext cx="4091355" cy="22512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ru-RU" altLang="ru-RU" sz="1100" b="1" dirty="0" smtClean="0">
                <a:latin typeface="Times New Roman" panose="02020603050405020304" pitchFamily="18" charset="0"/>
              </a:rPr>
              <a:t>строка 124 = т 1002 строке 1, графе 3</a:t>
            </a:r>
            <a:endParaRPr lang="ru-RU" altLang="ru-RU" sz="11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9067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33158</TotalTime>
  <Words>4422</Words>
  <Application>Microsoft Office PowerPoint</Application>
  <PresentationFormat>Произвольный</PresentationFormat>
  <Paragraphs>3702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Ануфриева</cp:lastModifiedBy>
  <cp:revision>241</cp:revision>
  <cp:lastPrinted>2021-11-29T09:38:19Z</cp:lastPrinted>
  <dcterms:created xsi:type="dcterms:W3CDTF">2020-11-29T07:52:22Z</dcterms:created>
  <dcterms:modified xsi:type="dcterms:W3CDTF">2021-12-15T07:32:22Z</dcterms:modified>
</cp:coreProperties>
</file>