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  <p:sldMasterId id="2147483672" r:id="rId3"/>
    <p:sldMasterId id="2147483686" r:id="rId4"/>
  </p:sldMasterIdLst>
  <p:notesMasterIdLst>
    <p:notesMasterId r:id="rId91"/>
  </p:notesMasterIdLst>
  <p:sldIdLst>
    <p:sldId id="256" r:id="rId5"/>
    <p:sldId id="487" r:id="rId6"/>
    <p:sldId id="305" r:id="rId7"/>
    <p:sldId id="280" r:id="rId8"/>
    <p:sldId id="385" r:id="rId9"/>
    <p:sldId id="407" r:id="rId10"/>
    <p:sldId id="363" r:id="rId11"/>
    <p:sldId id="366" r:id="rId12"/>
    <p:sldId id="427" r:id="rId13"/>
    <p:sldId id="425" r:id="rId14"/>
    <p:sldId id="367" r:id="rId15"/>
    <p:sldId id="431" r:id="rId16"/>
    <p:sldId id="369" r:id="rId17"/>
    <p:sldId id="416" r:id="rId18"/>
    <p:sldId id="429" r:id="rId19"/>
    <p:sldId id="430" r:id="rId20"/>
    <p:sldId id="408" r:id="rId21"/>
    <p:sldId id="409" r:id="rId22"/>
    <p:sldId id="410" r:id="rId23"/>
    <p:sldId id="411" r:id="rId24"/>
    <p:sldId id="412" r:id="rId25"/>
    <p:sldId id="281" r:id="rId26"/>
    <p:sldId id="285" r:id="rId27"/>
    <p:sldId id="372" r:id="rId28"/>
    <p:sldId id="394" r:id="rId29"/>
    <p:sldId id="373" r:id="rId30"/>
    <p:sldId id="374" r:id="rId31"/>
    <p:sldId id="375" r:id="rId32"/>
    <p:sldId id="376" r:id="rId33"/>
    <p:sldId id="371" r:id="rId34"/>
    <p:sldId id="378" r:id="rId35"/>
    <p:sldId id="379" r:id="rId36"/>
    <p:sldId id="432" r:id="rId37"/>
    <p:sldId id="433" r:id="rId38"/>
    <p:sldId id="434" r:id="rId39"/>
    <p:sldId id="435" r:id="rId40"/>
    <p:sldId id="438" r:id="rId41"/>
    <p:sldId id="439" r:id="rId42"/>
    <p:sldId id="417" r:id="rId43"/>
    <p:sldId id="418" r:id="rId44"/>
    <p:sldId id="419" r:id="rId45"/>
    <p:sldId id="420" r:id="rId46"/>
    <p:sldId id="421" r:id="rId47"/>
    <p:sldId id="422" r:id="rId48"/>
    <p:sldId id="423" r:id="rId49"/>
    <p:sldId id="440" r:id="rId50"/>
    <p:sldId id="393" r:id="rId51"/>
    <p:sldId id="441" r:id="rId52"/>
    <p:sldId id="424" r:id="rId53"/>
    <p:sldId id="442" r:id="rId54"/>
    <p:sldId id="413" r:id="rId55"/>
    <p:sldId id="380" r:id="rId56"/>
    <p:sldId id="491" r:id="rId57"/>
    <p:sldId id="395" r:id="rId58"/>
    <p:sldId id="396" r:id="rId59"/>
    <p:sldId id="443" r:id="rId60"/>
    <p:sldId id="444" r:id="rId61"/>
    <p:sldId id="445" r:id="rId62"/>
    <p:sldId id="446" r:id="rId63"/>
    <p:sldId id="282" r:id="rId64"/>
    <p:sldId id="397" r:id="rId65"/>
    <p:sldId id="398" r:id="rId66"/>
    <p:sldId id="447" r:id="rId67"/>
    <p:sldId id="399" r:id="rId68"/>
    <p:sldId id="401" r:id="rId69"/>
    <p:sldId id="400" r:id="rId70"/>
    <p:sldId id="448" r:id="rId71"/>
    <p:sldId id="403" r:id="rId72"/>
    <p:sldId id="331" r:id="rId73"/>
    <p:sldId id="354" r:id="rId74"/>
    <p:sldId id="449" r:id="rId75"/>
    <p:sldId id="492" r:id="rId76"/>
    <p:sldId id="402" r:id="rId77"/>
    <p:sldId id="296" r:id="rId78"/>
    <p:sldId id="450" r:id="rId79"/>
    <p:sldId id="451" r:id="rId80"/>
    <p:sldId id="452" r:id="rId81"/>
    <p:sldId id="483" r:id="rId82"/>
    <p:sldId id="484" r:id="rId83"/>
    <p:sldId id="485" r:id="rId84"/>
    <p:sldId id="486" r:id="rId85"/>
    <p:sldId id="356" r:id="rId86"/>
    <p:sldId id="357" r:id="rId87"/>
    <p:sldId id="406" r:id="rId88"/>
    <p:sldId id="404" r:id="rId89"/>
    <p:sldId id="488" r:id="rId90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9443F"/>
    <a:srgbClr val="6C5E53"/>
    <a:srgbClr val="CBAD91"/>
    <a:srgbClr val="DDD0BD"/>
    <a:srgbClr val="F0E9E0"/>
    <a:srgbClr val="AF20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6374" autoAdjust="0"/>
  </p:normalViewPr>
  <p:slideViewPr>
    <p:cSldViewPr snapToGrid="0" snapToObjects="1">
      <p:cViewPr varScale="1">
        <p:scale>
          <a:sx n="113" d="100"/>
          <a:sy n="113" d="100"/>
        </p:scale>
        <p:origin x="-474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76" Type="http://schemas.openxmlformats.org/officeDocument/2006/relationships/slide" Target="slides/slide72.xml"/><Relationship Id="rId84" Type="http://schemas.openxmlformats.org/officeDocument/2006/relationships/slide" Target="slides/slide80.xml"/><Relationship Id="rId89" Type="http://schemas.openxmlformats.org/officeDocument/2006/relationships/slide" Target="slides/slide85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9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66" Type="http://schemas.openxmlformats.org/officeDocument/2006/relationships/slide" Target="slides/slide62.xml"/><Relationship Id="rId74" Type="http://schemas.openxmlformats.org/officeDocument/2006/relationships/slide" Target="slides/slide70.xml"/><Relationship Id="rId79" Type="http://schemas.openxmlformats.org/officeDocument/2006/relationships/slide" Target="slides/slide75.xml"/><Relationship Id="rId87" Type="http://schemas.openxmlformats.org/officeDocument/2006/relationships/slide" Target="slides/slide83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82" Type="http://schemas.openxmlformats.org/officeDocument/2006/relationships/slide" Target="slides/slide78.xml"/><Relationship Id="rId90" Type="http://schemas.openxmlformats.org/officeDocument/2006/relationships/slide" Target="slides/slide86.xml"/><Relationship Id="rId95" Type="http://schemas.openxmlformats.org/officeDocument/2006/relationships/tableStyles" Target="tableStyles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slide" Target="slides/slide73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slide" Target="slides/slide76.xml"/><Relationship Id="rId85" Type="http://schemas.openxmlformats.org/officeDocument/2006/relationships/slide" Target="slides/slide81.xml"/><Relationship Id="rId9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openxmlformats.org/officeDocument/2006/relationships/slide" Target="slides/slide79.xml"/><Relationship Id="rId88" Type="http://schemas.openxmlformats.org/officeDocument/2006/relationships/slide" Target="slides/slide84.xml"/><Relationship Id="rId9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slide" Target="slides/slide74.xml"/><Relationship Id="rId81" Type="http://schemas.openxmlformats.org/officeDocument/2006/relationships/slide" Target="slides/slide77.xml"/><Relationship Id="rId86" Type="http://schemas.openxmlformats.org/officeDocument/2006/relationships/slide" Target="slides/slide82.xml"/><Relationship Id="rId9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05CC90-F3E0-F34E-A377-40DE6DBEBF3F}" type="datetimeFigureOut">
              <a:rPr lang="ru-RU" smtClean="0"/>
              <a:pPr/>
              <a:t>15.12.2021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466288-2C99-4242-A513-7C18601C96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3205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466288-2C99-4242-A513-7C18601C9619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910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Образ слайда 1">
            <a:extLst>
              <a:ext uri="{FF2B5EF4-FFF2-40B4-BE49-F238E27FC236}">
                <a16:creationId xmlns="" xmlns:a16="http://schemas.microsoft.com/office/drawing/2014/main" id="{49ECC0ED-B4B1-452B-B0AB-26F5AB92928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Заметки 2">
            <a:extLst>
              <a:ext uri="{FF2B5EF4-FFF2-40B4-BE49-F238E27FC236}">
                <a16:creationId xmlns="" xmlns:a16="http://schemas.microsoft.com/office/drawing/2014/main" id="{3C14493F-3909-41FC-ACF6-6F9F4578AAF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dirty="0"/>
          </a:p>
        </p:txBody>
      </p:sp>
      <p:sp>
        <p:nvSpPr>
          <p:cNvPr id="14340" name="Номер слайда 3">
            <a:extLst>
              <a:ext uri="{FF2B5EF4-FFF2-40B4-BE49-F238E27FC236}">
                <a16:creationId xmlns="" xmlns:a16="http://schemas.microsoft.com/office/drawing/2014/main" id="{1A0B3ED5-F7E6-4B70-BDD9-DB9BBA171DBA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9CB5C09-B384-4DB7-B450-E6501482DC38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>
            <a:extLst>
              <a:ext uri="{FF2B5EF4-FFF2-40B4-BE49-F238E27FC236}">
                <a16:creationId xmlns="" xmlns:a16="http://schemas.microsoft.com/office/drawing/2014/main" id="{FC715EF1-F2F4-4534-A4BC-8EA39F4A1D5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Заметки 2">
            <a:extLst>
              <a:ext uri="{FF2B5EF4-FFF2-40B4-BE49-F238E27FC236}">
                <a16:creationId xmlns="" xmlns:a16="http://schemas.microsoft.com/office/drawing/2014/main" id="{DB7D7F99-4102-4D93-AB92-5BA2F249D5A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33796" name="Номер слайда 3">
            <a:extLst>
              <a:ext uri="{FF2B5EF4-FFF2-40B4-BE49-F238E27FC236}">
                <a16:creationId xmlns="" xmlns:a16="http://schemas.microsoft.com/office/drawing/2014/main" id="{DC4A0EFA-2F7E-46EB-94B8-7FB1E3705A7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92C1F17-59B8-4FC8-8430-5E22FB11F7B8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Образ слайда 1">
            <a:extLst>
              <a:ext uri="{FF2B5EF4-FFF2-40B4-BE49-F238E27FC236}">
                <a16:creationId xmlns="" xmlns:a16="http://schemas.microsoft.com/office/drawing/2014/main" id="{6A4C7209-A546-4D69-B296-CB21D431B14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23" name="Заметки 2">
            <a:extLst>
              <a:ext uri="{FF2B5EF4-FFF2-40B4-BE49-F238E27FC236}">
                <a16:creationId xmlns="" xmlns:a16="http://schemas.microsoft.com/office/drawing/2014/main" id="{85F5F47A-C405-48E3-BC4D-A5A6BB13D36F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81924" name="Номер слайда 3">
            <a:extLst>
              <a:ext uri="{FF2B5EF4-FFF2-40B4-BE49-F238E27FC236}">
                <a16:creationId xmlns="" xmlns:a16="http://schemas.microsoft.com/office/drawing/2014/main" id="{BE61BAE7-83A4-4ECB-A45B-D5F7BBA7A4E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63F7097C-4597-4524-9A0B-FECED1D524C1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67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Образ слайда 1">
            <a:extLst>
              <a:ext uri="{FF2B5EF4-FFF2-40B4-BE49-F238E27FC236}">
                <a16:creationId xmlns="" xmlns:a16="http://schemas.microsoft.com/office/drawing/2014/main" id="{AB10B05B-9C8B-4EC5-A18C-61968BA4DA9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Заметки 2">
            <a:extLst>
              <a:ext uri="{FF2B5EF4-FFF2-40B4-BE49-F238E27FC236}">
                <a16:creationId xmlns="" xmlns:a16="http://schemas.microsoft.com/office/drawing/2014/main" id="{615D1FC8-ECC8-461D-B60D-2ADDACCE3CD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/>
          </a:p>
        </p:txBody>
      </p:sp>
      <p:sp>
        <p:nvSpPr>
          <p:cNvPr id="83972" name="Номер слайда 3">
            <a:extLst>
              <a:ext uri="{FF2B5EF4-FFF2-40B4-BE49-F238E27FC236}">
                <a16:creationId xmlns="" xmlns:a16="http://schemas.microsoft.com/office/drawing/2014/main" id="{C13F6AC8-3C7A-4A9A-9990-887E4583F16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FE4618B-582D-4BFA-A29E-F5F38864853A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68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466288-2C99-4242-A513-7C18601C9619}" type="slidenum">
              <a:rPr lang="ru-RU" smtClean="0"/>
              <a:pPr/>
              <a:t>71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1387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466288-2C99-4242-A513-7C18601C9619}" type="slidenum">
              <a:rPr lang="ru-RU" smtClean="0"/>
              <a:pPr/>
              <a:t>72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7396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Образ слайда 1">
            <a:extLst>
              <a:ext uri="{FF2B5EF4-FFF2-40B4-BE49-F238E27FC236}">
                <a16:creationId xmlns="" xmlns:a16="http://schemas.microsoft.com/office/drawing/2014/main" id="{FC6847B7-DAC5-49F5-A1F7-B2DFFA4136A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Заметки 2">
            <a:extLst>
              <a:ext uri="{FF2B5EF4-FFF2-40B4-BE49-F238E27FC236}">
                <a16:creationId xmlns="" xmlns:a16="http://schemas.microsoft.com/office/drawing/2014/main" id="{34DDCF16-57F4-4584-93F9-B462D8AA6EA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91140" name="Номер слайда 3">
            <a:extLst>
              <a:ext uri="{FF2B5EF4-FFF2-40B4-BE49-F238E27FC236}">
                <a16:creationId xmlns="" xmlns:a16="http://schemas.microsoft.com/office/drawing/2014/main" id="{DCD0FFCA-AC0E-4B7F-B019-51CBA9E546F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913E6880-FA19-4CBE-BF24-45AAF3E5488F}" type="slidenum">
              <a:rPr kumimoji="0" lang="ru-RU" alt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75</a:t>
            </a:fld>
            <a:endParaRPr kumimoji="0" lang="ru-RU" alt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F2D92A9-ED89-FD47-BE5A-58D9DD22A2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5127869B-D736-7C46-8036-0C507638DA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13B576A-B50C-D946-85B2-B96EDBBB2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15.12.2021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A6C2DFA-9CA7-3A4C-AB4C-D4976B276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F4F6218-E067-8846-A9D1-4381FC559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05987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E7CC201-DBB8-FA48-950F-ECBBA7BCD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EBEDFA94-8E1B-B040-B827-CB3BE5E56E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0421749-DEC7-BC4D-9A87-71176EE3E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15.12.2021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CA3EED3-0CD2-DA46-8076-533B9DD29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A99C5F1-CB73-EC48-ADDD-397D03D6F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80668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56DD1086-9CAF-464B-9AD1-D090861FB3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3A94DCB9-3EF6-5E4C-B919-E6CCBEE0CE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015D2690-827A-EC44-A378-08A5ED578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15.12.2021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7E690AB9-E5D9-754C-A6D6-D454676BA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EDB88E2D-6FB7-194D-95D6-98F8CEBCB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677661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E9F4896-F091-4821-A35B-2600405168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40874-0508-4F22-883A-47C23044402C}" type="datetimeFigureOut">
              <a:rPr lang="ru-RU"/>
              <a:pPr>
                <a:defRPr/>
              </a:pPr>
              <a:t>15.12.2021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00D03E6-7866-4BDB-965D-0B44FA84C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428923E-345C-4131-80E9-DBFCD02DA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46688B-B0AD-4A44-A20A-F20C085886A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7432844"/>
      </p:ext>
    </p:extLst>
  </p:cSld>
  <p:clrMapOvr>
    <a:masterClrMapping/>
  </p:clrMapOvr>
  <p:transition spd="slow">
    <p:wip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A506C16-5CA8-4E7B-A904-10E357120E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D771A7-07AC-465E-87CB-32F9E9132E11}" type="datetimeFigureOut">
              <a:rPr lang="ru-RU"/>
              <a:pPr>
                <a:defRPr/>
              </a:pPr>
              <a:t>15.12.2021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CFE56237-AFEB-47F8-99E7-3464959D70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094B0ED-8F2C-42F4-83EF-F0576B9E1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F9F65-3BB2-4D0A-85F9-1E99FA3E4FA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90526187"/>
      </p:ext>
    </p:extLst>
  </p:cSld>
  <p:clrMapOvr>
    <a:masterClrMapping/>
  </p:clrMapOvr>
  <p:transition spd="slow">
    <p:wip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51804A9F-B3C0-4BAC-A257-AB6168B13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D80180-CA23-4FF0-B31B-08A450FCB746}" type="datetimeFigureOut">
              <a:rPr lang="ru-RU"/>
              <a:pPr>
                <a:defRPr/>
              </a:pPr>
              <a:t>15.12.2021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AE122F03-8915-4E37-923C-DBBE085550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5973D43-E29B-4536-9EBF-7A69B98CE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EEADF-2ED5-438E-B180-79F9950EF11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01216656"/>
      </p:ext>
    </p:extLst>
  </p:cSld>
  <p:clrMapOvr>
    <a:masterClrMapping/>
  </p:clrMapOvr>
  <p:transition spd="slow">
    <p:wip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="" xmlns:a16="http://schemas.microsoft.com/office/drawing/2014/main" id="{39E8D4DF-A7BF-4A61-8F56-51A06B312E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E7CF6-5BB8-46D6-9CFF-A23AC12F48C3}" type="datetimeFigureOut">
              <a:rPr lang="ru-RU"/>
              <a:pPr>
                <a:defRPr/>
              </a:pPr>
              <a:t>15.12.2021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="" xmlns:a16="http://schemas.microsoft.com/office/drawing/2014/main" id="{F63B6F12-0983-4280-B610-B1712A216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="" xmlns:a16="http://schemas.microsoft.com/office/drawing/2014/main" id="{4DA3468F-0C5C-4D5D-BA75-CF0FE0EAA0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CF39B2-B6CD-439F-A080-956F5D3830CE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77136838"/>
      </p:ext>
    </p:extLst>
  </p:cSld>
  <p:clrMapOvr>
    <a:masterClrMapping/>
  </p:clrMapOvr>
  <p:transition spd="slow">
    <p:wip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="" xmlns:a16="http://schemas.microsoft.com/office/drawing/2014/main" id="{7EDB00D5-6BF8-4E00-ADC8-CBA02230A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898D7-2393-41FC-B30F-68146A61F348}" type="datetimeFigureOut">
              <a:rPr lang="ru-RU"/>
              <a:pPr>
                <a:defRPr/>
              </a:pPr>
              <a:t>15.12.2021</a:t>
            </a:fld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="" xmlns:a16="http://schemas.microsoft.com/office/drawing/2014/main" id="{4F89B29B-93A9-4C3B-A895-2192AD9854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>
            <a:extLst>
              <a:ext uri="{FF2B5EF4-FFF2-40B4-BE49-F238E27FC236}">
                <a16:creationId xmlns="" xmlns:a16="http://schemas.microsoft.com/office/drawing/2014/main" id="{3E015B10-3D3E-4657-AB64-F2F67674B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227548-57F8-499F-B320-512D9803756C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83342076"/>
      </p:ext>
    </p:extLst>
  </p:cSld>
  <p:clrMapOvr>
    <a:masterClrMapping/>
  </p:clrMapOvr>
  <p:transition spd="slow">
    <p:wip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="" xmlns:a16="http://schemas.microsoft.com/office/drawing/2014/main" id="{8C78B7E7-AD31-4420-B4CC-10A641F2E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389388-4DBC-484A-B439-BD61E228CF0E}" type="datetimeFigureOut">
              <a:rPr lang="ru-RU"/>
              <a:pPr>
                <a:defRPr/>
              </a:pPr>
              <a:t>15.12.2021</a:t>
            </a:fld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="" xmlns:a16="http://schemas.microsoft.com/office/drawing/2014/main" id="{9F631E53-043B-43E2-AB51-4B894259F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>
            <a:extLst>
              <a:ext uri="{FF2B5EF4-FFF2-40B4-BE49-F238E27FC236}">
                <a16:creationId xmlns="" xmlns:a16="http://schemas.microsoft.com/office/drawing/2014/main" id="{E62C4A28-55BE-4EE4-B7A9-3B2EF724E6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3A8FB1-740B-4565-BCE9-ACC17C03AB9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65564497"/>
      </p:ext>
    </p:extLst>
  </p:cSld>
  <p:clrMapOvr>
    <a:masterClrMapping/>
  </p:clrMapOvr>
  <p:transition spd="slow">
    <p:wip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="" xmlns:a16="http://schemas.microsoft.com/office/drawing/2014/main" id="{4E3F7033-56A1-499B-8973-78580CAA98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8EA5D6-F50A-4496-A8AF-7A08C12E057D}" type="datetimeFigureOut">
              <a:rPr lang="ru-RU"/>
              <a:pPr>
                <a:defRPr/>
              </a:pPr>
              <a:t>15.12.2021</a:t>
            </a:fld>
            <a:endParaRPr lang="ru-RU"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="" xmlns:a16="http://schemas.microsoft.com/office/drawing/2014/main" id="{7B5090C2-2533-4B68-8BA0-D35A60EF59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>
            <a:extLst>
              <a:ext uri="{FF2B5EF4-FFF2-40B4-BE49-F238E27FC236}">
                <a16:creationId xmlns="" xmlns:a16="http://schemas.microsoft.com/office/drawing/2014/main" id="{DC1B35E9-FC12-4CCA-B0B2-B2F78F29D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8CEF8-D080-402E-B303-99BA7D63587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31569003"/>
      </p:ext>
    </p:extLst>
  </p:cSld>
  <p:clrMapOvr>
    <a:masterClrMapping/>
  </p:clrMapOvr>
  <p:transition spd="slow">
    <p:wip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="" xmlns:a16="http://schemas.microsoft.com/office/drawing/2014/main" id="{2C89470C-7024-45B0-B509-CC317D64B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7D1F6B-07DC-47BD-9DF8-666CB5B81966}" type="datetimeFigureOut">
              <a:rPr lang="ru-RU"/>
              <a:pPr>
                <a:defRPr/>
              </a:pPr>
              <a:t>15.12.2021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="" xmlns:a16="http://schemas.microsoft.com/office/drawing/2014/main" id="{7B03F2DD-487E-4307-875C-1E8650FA64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="" xmlns:a16="http://schemas.microsoft.com/office/drawing/2014/main" id="{79D1A88F-17BB-4159-97AF-004C0BFE2D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3999F6-7FB2-4284-99D4-A4944C58317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3322644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C7B3E6D-428F-D64D-9DB8-A835E7605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EC84A7B6-9C49-E145-8460-1D79573FEC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9CFD615-9B17-174E-BD47-1D4FB464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15.12.2021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0F5F776-2DC9-1648-8136-39ADFAA86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5D30271-33EF-704E-B6E6-A23C49CE7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967897"/>
      </p:ext>
    </p:extLst>
  </p:cSld>
  <p:clrMapOvr>
    <a:masterClrMapping/>
  </p:clrMapOvr>
  <p:transition spd="slow">
    <p:wip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="" xmlns:a16="http://schemas.microsoft.com/office/drawing/2014/main" id="{E9CD4369-6343-4452-89B4-54AC47E2A3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81542-C34B-419E-BFC0-966DDD770A2E}" type="datetimeFigureOut">
              <a:rPr lang="ru-RU"/>
              <a:pPr>
                <a:defRPr/>
              </a:pPr>
              <a:t>15.12.2021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="" xmlns:a16="http://schemas.microsoft.com/office/drawing/2014/main" id="{A293B8D1-67B8-4726-BC9A-C9DF6C2AC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="" xmlns:a16="http://schemas.microsoft.com/office/drawing/2014/main" id="{AAD86382-DED7-4EC2-833D-BD8DE514D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8DF07-213D-47EF-8386-177F929891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46213627"/>
      </p:ext>
    </p:extLst>
  </p:cSld>
  <p:clrMapOvr>
    <a:masterClrMapping/>
  </p:clrMapOvr>
  <p:transition spd="slow">
    <p:wip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648B533-8B9C-4B6D-8837-2260EEB9AC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E21B1-9EC5-4A79-8390-E8FD7AB147B3}" type="datetimeFigureOut">
              <a:rPr lang="ru-RU"/>
              <a:pPr>
                <a:defRPr/>
              </a:pPr>
              <a:t>15.12.2021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7BFA614-84FD-4CE8-91C7-F472A7C93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7D2663B-F56F-40A4-BB2C-95EC2C904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D403EE-E816-481C-82C4-F01B0CB1DA0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98941912"/>
      </p:ext>
    </p:extLst>
  </p:cSld>
  <p:clrMapOvr>
    <a:masterClrMapping/>
  </p:clrMapOvr>
  <p:transition spd="slow">
    <p:wip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B968C18-4C31-4ADC-B990-EEB181E68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9672F7-D35E-41D4-AAAB-EFFF98CF9F6A}" type="datetimeFigureOut">
              <a:rPr lang="ru-RU"/>
              <a:pPr>
                <a:defRPr/>
              </a:pPr>
              <a:t>15.12.2021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2D48256-8B40-42BB-A96C-C02975D648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0247F8F-9EA7-460A-BA27-0AC34539C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88EE9-7C50-4C01-8733-05B86F8A00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63033513"/>
      </p:ext>
    </p:extLst>
  </p:cSld>
  <p:clrMapOvr>
    <a:masterClrMapping/>
  </p:clrMapOvr>
  <p:transition spd="slow">
    <p:wip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743691F7-6027-4DD4-8687-5955E12889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C65CAE-D63F-41DB-AC88-69873A4AC124}" type="datetimeFigureOut">
              <a:rPr lang="ru-RU"/>
              <a:pPr>
                <a:defRPr/>
              </a:pPr>
              <a:t>15.12.2021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E142220-AFA0-4C99-8346-4AC31807F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6A1DFD6-ABE0-4101-95F0-5F8D777A2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8D90AD-7464-4418-9019-8676FF88AC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109428"/>
      </p:ext>
    </p:extLst>
  </p:cSld>
  <p:clrMapOvr>
    <a:masterClrMapping/>
  </p:clrMapOvr>
  <p:transition spd="slow">
    <p:wip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F481F89-C1E2-4886-9003-E6D86AA4B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6A59D-2196-408E-B0DE-8A6B5FFF1614}" type="datetimeFigureOut">
              <a:rPr lang="ru-RU"/>
              <a:pPr>
                <a:defRPr/>
              </a:pPr>
              <a:t>15.12.2021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8FE9984-43E1-4F32-8CBC-E59248AF6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AE0F9C3-8710-40AF-8F28-EDC27D2682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B2A79-9139-4A13-9F98-0C1539D5F9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2033946"/>
      </p:ext>
    </p:extLst>
  </p:cSld>
  <p:clrMapOvr>
    <a:masterClrMapping/>
  </p:clrMapOvr>
  <p:transition spd="slow">
    <p:wip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0815AA9-FC64-4207-8E7B-0418296BF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26120-6AE4-4126-8EE6-978F8A56DFDF}" type="datetimeFigureOut">
              <a:rPr lang="ru-RU"/>
              <a:pPr>
                <a:defRPr/>
              </a:pPr>
              <a:t>15.12.2021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7DE3DDC-9AC7-4499-AE30-866E7FD4F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A9F576A-8514-4A48-9732-4235B4999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C5DE3-7D63-4B5E-B8B2-E928C535A3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945874"/>
      </p:ext>
    </p:extLst>
  </p:cSld>
  <p:clrMapOvr>
    <a:masterClrMapping/>
  </p:clrMapOvr>
  <p:transition spd="slow">
    <p:wip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="" xmlns:a16="http://schemas.microsoft.com/office/drawing/2014/main" id="{75C814E1-D16C-4963-9F40-81525774FE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0175C-6F0A-4991-BE60-D38CA39391D5}" type="datetimeFigureOut">
              <a:rPr lang="ru-RU"/>
              <a:pPr>
                <a:defRPr/>
              </a:pPr>
              <a:t>15.12.2021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="" xmlns:a16="http://schemas.microsoft.com/office/drawing/2014/main" id="{77A310D0-4EF6-4566-8708-88265A1B4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="" xmlns:a16="http://schemas.microsoft.com/office/drawing/2014/main" id="{CB814648-C0DB-468F-84FE-1ED5C7D84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1AF7C1-9BC6-4B98-9A1C-E8AEBC85A8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450277"/>
      </p:ext>
    </p:extLst>
  </p:cSld>
  <p:clrMapOvr>
    <a:masterClrMapping/>
  </p:clrMapOvr>
  <p:transition spd="slow">
    <p:wip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="" xmlns:a16="http://schemas.microsoft.com/office/drawing/2014/main" id="{840278F3-8918-43BA-8893-C055B64BC6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8E09FE-892A-4875-AD70-B8FCA35B7035}" type="datetimeFigureOut">
              <a:rPr lang="ru-RU"/>
              <a:pPr>
                <a:defRPr/>
              </a:pPr>
              <a:t>15.12.2021</a:t>
            </a:fld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="" xmlns:a16="http://schemas.microsoft.com/office/drawing/2014/main" id="{5C9A1298-280C-4EF7-8937-F494F50E7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>
            <a:extLst>
              <a:ext uri="{FF2B5EF4-FFF2-40B4-BE49-F238E27FC236}">
                <a16:creationId xmlns="" xmlns:a16="http://schemas.microsoft.com/office/drawing/2014/main" id="{17092204-9D99-479F-9245-556B5FA15D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0EEA5-98CF-4E4F-AA69-F75C708E6D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6288448"/>
      </p:ext>
    </p:extLst>
  </p:cSld>
  <p:clrMapOvr>
    <a:masterClrMapping/>
  </p:clrMapOvr>
  <p:transition spd="slow">
    <p:wip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="" xmlns:a16="http://schemas.microsoft.com/office/drawing/2014/main" id="{B5FE4A9A-2ACD-491C-AB7C-07990AD547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12518-6C5C-4157-A775-1FE47FB968A1}" type="datetimeFigureOut">
              <a:rPr lang="ru-RU"/>
              <a:pPr>
                <a:defRPr/>
              </a:pPr>
              <a:t>15.12.2021</a:t>
            </a:fld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="" xmlns:a16="http://schemas.microsoft.com/office/drawing/2014/main" id="{FF927BFF-8CC7-4D5C-AD61-DE6E7417E3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>
            <a:extLst>
              <a:ext uri="{FF2B5EF4-FFF2-40B4-BE49-F238E27FC236}">
                <a16:creationId xmlns="" xmlns:a16="http://schemas.microsoft.com/office/drawing/2014/main" id="{44901154-4392-47F1-8D82-7B057505D2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74FCF-8584-4BAE-A211-A8EDDED1EA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9425360"/>
      </p:ext>
    </p:extLst>
  </p:cSld>
  <p:clrMapOvr>
    <a:masterClrMapping/>
  </p:clrMapOvr>
  <p:transition spd="slow">
    <p:wip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="" xmlns:a16="http://schemas.microsoft.com/office/drawing/2014/main" id="{4E5F0C65-788B-4603-B70A-80991ECE84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39E6B-905F-4458-8FEE-1B2BBD2E46DF}" type="datetimeFigureOut">
              <a:rPr lang="ru-RU"/>
              <a:pPr>
                <a:defRPr/>
              </a:pPr>
              <a:t>15.12.2021</a:t>
            </a:fld>
            <a:endParaRPr lang="ru-RU"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="" xmlns:a16="http://schemas.microsoft.com/office/drawing/2014/main" id="{C361D0B0-F35A-42F0-AC0A-64E9452FDA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>
            <a:extLst>
              <a:ext uri="{FF2B5EF4-FFF2-40B4-BE49-F238E27FC236}">
                <a16:creationId xmlns="" xmlns:a16="http://schemas.microsoft.com/office/drawing/2014/main" id="{C8DE57BC-FC72-4AE6-A07A-CEFF0853F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4AED93-FEE6-4FC4-940E-36E9DFF31C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963520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BFF3854-3164-E949-AD42-A6B93CF80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3694265D-124D-0E49-899E-B20AAF9947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AEA6EA82-C35C-304F-996C-68B558D18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15.12.2021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E504407-B369-9E42-8E3B-C17C78E8F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7037DF7C-30F7-3449-8AD2-3E7106C20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924082"/>
      </p:ext>
    </p:extLst>
  </p:cSld>
  <p:clrMapOvr>
    <a:masterClrMapping/>
  </p:clrMapOvr>
  <p:transition spd="slow">
    <p:wip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="" xmlns:a16="http://schemas.microsoft.com/office/drawing/2014/main" id="{EB29BE06-E094-4096-80B9-92AE6B779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359C7-AFDF-4F53-9604-AB02243983C3}" type="datetimeFigureOut">
              <a:rPr lang="ru-RU"/>
              <a:pPr>
                <a:defRPr/>
              </a:pPr>
              <a:t>15.12.2021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="" xmlns:a16="http://schemas.microsoft.com/office/drawing/2014/main" id="{FDB472DA-39C3-4889-B50E-9EE4E3AF1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="" xmlns:a16="http://schemas.microsoft.com/office/drawing/2014/main" id="{4812FB5A-D3F9-49ED-ADFE-BA2EE436F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8716D-6DE6-457C-9914-73CA683449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19626"/>
      </p:ext>
    </p:extLst>
  </p:cSld>
  <p:clrMapOvr>
    <a:masterClrMapping/>
  </p:clrMapOvr>
  <p:transition spd="slow">
    <p:wip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="" xmlns:a16="http://schemas.microsoft.com/office/drawing/2014/main" id="{A350336D-FE5A-4DDD-B436-F8EF5140C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629AC-1386-49EB-A33C-9603DFC56A71}" type="datetimeFigureOut">
              <a:rPr lang="ru-RU"/>
              <a:pPr>
                <a:defRPr/>
              </a:pPr>
              <a:t>15.12.2021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="" xmlns:a16="http://schemas.microsoft.com/office/drawing/2014/main" id="{6E2C8AF9-CE11-4CE0-B80D-DD5334E403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="" xmlns:a16="http://schemas.microsoft.com/office/drawing/2014/main" id="{F9A9D530-8339-4198-8C1C-43BFBE0C5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BA09B-FA1C-4343-A8B9-303FF14FB7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006874"/>
      </p:ext>
    </p:extLst>
  </p:cSld>
  <p:clrMapOvr>
    <a:masterClrMapping/>
  </p:clrMapOvr>
  <p:transition spd="slow">
    <p:wip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270393E0-85CD-4D76-BDBB-2BE194C266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664D3-57B0-4196-AB80-B2F414478CEF}" type="datetimeFigureOut">
              <a:rPr lang="ru-RU"/>
              <a:pPr>
                <a:defRPr/>
              </a:pPr>
              <a:t>15.12.2021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D6CF5CD-7820-4714-96ED-878CA63D78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54154A08-8A59-4743-928B-6B9B189A30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C39150-7FD8-4234-A8FE-6A4A66D8CF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464572"/>
      </p:ext>
    </p:extLst>
  </p:cSld>
  <p:clrMapOvr>
    <a:masterClrMapping/>
  </p:clrMapOvr>
  <p:transition spd="slow">
    <p:wip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AFE9470-41AD-459B-987D-F932FB079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58A63-1851-4F1A-BF19-8E0AE001F8A1}" type="datetimeFigureOut">
              <a:rPr lang="ru-RU"/>
              <a:pPr>
                <a:defRPr/>
              </a:pPr>
              <a:t>15.12.2021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D9686E32-2200-4018-9C3C-37ED0B5CAB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5D13BF6-1F7E-49EC-A10D-E4AB2F48F1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69920-D01F-43A4-8734-D7A43C5169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080057"/>
      </p:ext>
    </p:extLst>
  </p:cSld>
  <p:clrMapOvr>
    <a:masterClrMapping/>
  </p:clrMapOvr>
  <p:transition spd="slow">
    <p:wip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2400" y="381000"/>
            <a:ext cx="101600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1422400" y="1752600"/>
            <a:ext cx="10160000" cy="41148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8">
            <a:extLst>
              <a:ext uri="{FF2B5EF4-FFF2-40B4-BE49-F238E27FC236}">
                <a16:creationId xmlns="" xmlns:a16="http://schemas.microsoft.com/office/drawing/2014/main" id="{84066B0D-0E8E-4180-B86A-BB75C33CAA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>
            <a:extLst>
              <a:ext uri="{FF2B5EF4-FFF2-40B4-BE49-F238E27FC236}">
                <a16:creationId xmlns="" xmlns:a16="http://schemas.microsoft.com/office/drawing/2014/main" id="{75670F38-ACE9-4A76-AFDE-82E53761134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>
            <a:extLst>
              <a:ext uri="{FF2B5EF4-FFF2-40B4-BE49-F238E27FC236}">
                <a16:creationId xmlns="" xmlns:a16="http://schemas.microsoft.com/office/drawing/2014/main" id="{5B920B1E-4632-4970-8C1E-00097E2FC5F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9BB86-DAE4-4B60-BC77-5DD07E03A9A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4501238"/>
      </p:ext>
    </p:extLst>
  </p:cSld>
  <p:clrMapOvr>
    <a:masterClrMapping/>
  </p:clrMapOvr>
  <p:transition spd="slow">
    <p:wip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2400" y="381000"/>
            <a:ext cx="101600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422400" y="1752600"/>
            <a:ext cx="10160000" cy="41148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8">
            <a:extLst>
              <a:ext uri="{FF2B5EF4-FFF2-40B4-BE49-F238E27FC236}">
                <a16:creationId xmlns="" xmlns:a16="http://schemas.microsoft.com/office/drawing/2014/main" id="{B458102A-23E6-4EC8-8430-F3B4709EEE9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>
            <a:extLst>
              <a:ext uri="{FF2B5EF4-FFF2-40B4-BE49-F238E27FC236}">
                <a16:creationId xmlns="" xmlns:a16="http://schemas.microsoft.com/office/drawing/2014/main" id="{FEBC545C-8CFF-4622-BA6E-614900E7B3E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>
            <a:extLst>
              <a:ext uri="{FF2B5EF4-FFF2-40B4-BE49-F238E27FC236}">
                <a16:creationId xmlns="" xmlns:a16="http://schemas.microsoft.com/office/drawing/2014/main" id="{5BB7149D-CF11-481F-A1A5-C8FA380649D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3C171-3C79-493A-9EA8-62203894970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11368440"/>
      </p:ext>
    </p:extLst>
  </p:cSld>
  <p:clrMapOvr>
    <a:masterClrMapping/>
  </p:clrMapOvr>
  <p:transition spd="slow">
    <p:wip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082E4ED-D3BA-45ED-8754-2926CC1BEC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A5104-6EB1-4934-9961-A23470CB1151}" type="datetimeFigureOut">
              <a:rPr lang="ru-RU"/>
              <a:pPr>
                <a:defRPr/>
              </a:pPr>
              <a:t>15.12.2021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B0F077E2-C1FD-4074-849A-7C73767220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63329313-8024-4851-BB5F-F16E924ED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A7F93E-27B6-42FF-AC53-5EBFE35E57F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7292746"/>
      </p:ext>
    </p:extLst>
  </p:cSld>
  <p:clrMapOvr>
    <a:masterClrMapping/>
  </p:clrMapOvr>
  <p:transition spd="slow">
    <p:wip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AE5710D-B13F-4F34-A3D6-36CC3DB37E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337388-A588-4247-9C66-0858DE8C048A}" type="datetimeFigureOut">
              <a:rPr lang="ru-RU"/>
              <a:pPr>
                <a:defRPr/>
              </a:pPr>
              <a:t>15.12.2021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FE52934F-264B-43F7-951A-883F5C8DD6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4E7B9111-29A5-4B76-B6EA-9BCC99764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3C1462-5A01-4ACD-9AC0-7A2CA8C6B61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62104530"/>
      </p:ext>
    </p:extLst>
  </p:cSld>
  <p:clrMapOvr>
    <a:masterClrMapping/>
  </p:clrMapOvr>
  <p:transition spd="slow">
    <p:wip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C5CF87E6-4BD1-4A60-A4FC-7B432202C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0415E1-D931-457E-8597-E1D443D40CB0}" type="datetimeFigureOut">
              <a:rPr lang="ru-RU"/>
              <a:pPr>
                <a:defRPr/>
              </a:pPr>
              <a:t>15.12.2021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36520F7-7494-44CC-8346-2EC5635FD7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869F506-D43A-4360-867A-FAF63E787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FE46F3-1DCE-4FEE-8F7A-3FD98D67914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88098602"/>
      </p:ext>
    </p:extLst>
  </p:cSld>
  <p:clrMapOvr>
    <a:masterClrMapping/>
  </p:clrMapOvr>
  <p:transition spd="slow">
    <p:wip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="" xmlns:a16="http://schemas.microsoft.com/office/drawing/2014/main" id="{9DD54385-5F18-4069-824F-6D57CEE604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98C40-8458-4C38-B98A-41DA35A87AB4}" type="datetimeFigureOut">
              <a:rPr lang="ru-RU"/>
              <a:pPr>
                <a:defRPr/>
              </a:pPr>
              <a:t>15.12.2021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="" xmlns:a16="http://schemas.microsoft.com/office/drawing/2014/main" id="{AD17E44F-E389-4A19-9602-144CBC55F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="" xmlns:a16="http://schemas.microsoft.com/office/drawing/2014/main" id="{EFC4C9CF-8A68-4973-A65F-D6865E5BC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FBA7D0-5342-4126-978A-9E1AA8FB1CD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45035347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9B64ED6-9511-4041-A696-8699FFA04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1FDAC9E4-40E1-E849-B086-201FFF3C41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E5D7BBFE-F188-9847-B82B-32284E160F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66ED6D4A-CD07-A647-88DD-171443633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15.12.2021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F50A9A59-6872-D64E-AB45-EB0DBF431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73350396-9BC0-2D44-8E95-D9FECA608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617725"/>
      </p:ext>
    </p:extLst>
  </p:cSld>
  <p:clrMapOvr>
    <a:masterClrMapping/>
  </p:clrMapOvr>
  <p:transition spd="slow">
    <p:wip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>
            <a:extLst>
              <a:ext uri="{FF2B5EF4-FFF2-40B4-BE49-F238E27FC236}">
                <a16:creationId xmlns="" xmlns:a16="http://schemas.microsoft.com/office/drawing/2014/main" id="{1F114768-3427-4B71-9386-B2FDEEDF8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DCD8FD-4391-4573-847C-E39C9611636D}" type="datetimeFigureOut">
              <a:rPr lang="ru-RU"/>
              <a:pPr>
                <a:defRPr/>
              </a:pPr>
              <a:t>15.12.2021</a:t>
            </a:fld>
            <a:endParaRPr lang="ru-RU"/>
          </a:p>
        </p:txBody>
      </p:sp>
      <p:sp>
        <p:nvSpPr>
          <p:cNvPr id="8" name="Нижний колонтитул 4">
            <a:extLst>
              <a:ext uri="{FF2B5EF4-FFF2-40B4-BE49-F238E27FC236}">
                <a16:creationId xmlns="" xmlns:a16="http://schemas.microsoft.com/office/drawing/2014/main" id="{7CB9B803-9D12-4178-AFA9-C571F1EBE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>
            <a:extLst>
              <a:ext uri="{FF2B5EF4-FFF2-40B4-BE49-F238E27FC236}">
                <a16:creationId xmlns="" xmlns:a16="http://schemas.microsoft.com/office/drawing/2014/main" id="{68CEE93F-1091-4F69-A163-BA4071C233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213718-1CF7-4C93-8FE4-63947EA5AB9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17424025"/>
      </p:ext>
    </p:extLst>
  </p:cSld>
  <p:clrMapOvr>
    <a:masterClrMapping/>
  </p:clrMapOvr>
  <p:transition spd="slow">
    <p:wip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>
            <a:extLst>
              <a:ext uri="{FF2B5EF4-FFF2-40B4-BE49-F238E27FC236}">
                <a16:creationId xmlns="" xmlns:a16="http://schemas.microsoft.com/office/drawing/2014/main" id="{23A79F77-DC1E-4EC0-802F-0BAFB556B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E641D9-0DC2-4582-8AFF-95D8599E2C90}" type="datetimeFigureOut">
              <a:rPr lang="ru-RU"/>
              <a:pPr>
                <a:defRPr/>
              </a:pPr>
              <a:t>15.12.2021</a:t>
            </a:fld>
            <a:endParaRPr lang="ru-RU"/>
          </a:p>
        </p:txBody>
      </p:sp>
      <p:sp>
        <p:nvSpPr>
          <p:cNvPr id="4" name="Нижний колонтитул 4">
            <a:extLst>
              <a:ext uri="{FF2B5EF4-FFF2-40B4-BE49-F238E27FC236}">
                <a16:creationId xmlns="" xmlns:a16="http://schemas.microsoft.com/office/drawing/2014/main" id="{BFEAAFA1-6388-4A56-8EA4-9AA474463C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>
            <a:extLst>
              <a:ext uri="{FF2B5EF4-FFF2-40B4-BE49-F238E27FC236}">
                <a16:creationId xmlns="" xmlns:a16="http://schemas.microsoft.com/office/drawing/2014/main" id="{AA18E3E6-3F01-40C5-A8E5-174AE5655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265B6B-6E87-429A-8EE0-BCDDEC30833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01666454"/>
      </p:ext>
    </p:extLst>
  </p:cSld>
  <p:clrMapOvr>
    <a:masterClrMapping/>
  </p:clrMapOvr>
  <p:transition spd="slow">
    <p:wip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>
            <a:extLst>
              <a:ext uri="{FF2B5EF4-FFF2-40B4-BE49-F238E27FC236}">
                <a16:creationId xmlns="" xmlns:a16="http://schemas.microsoft.com/office/drawing/2014/main" id="{0BB2A4EA-3D4E-49CB-88FC-8EB7EBB19F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0E3CDC-7F0F-4A54-A92D-87A164DD4994}" type="datetimeFigureOut">
              <a:rPr lang="ru-RU"/>
              <a:pPr>
                <a:defRPr/>
              </a:pPr>
              <a:t>15.12.2021</a:t>
            </a:fld>
            <a:endParaRPr lang="ru-RU"/>
          </a:p>
        </p:txBody>
      </p:sp>
      <p:sp>
        <p:nvSpPr>
          <p:cNvPr id="3" name="Нижний колонтитул 4">
            <a:extLst>
              <a:ext uri="{FF2B5EF4-FFF2-40B4-BE49-F238E27FC236}">
                <a16:creationId xmlns="" xmlns:a16="http://schemas.microsoft.com/office/drawing/2014/main" id="{135E2963-80F1-416D-B3F5-F68D57003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>
            <a:extLst>
              <a:ext uri="{FF2B5EF4-FFF2-40B4-BE49-F238E27FC236}">
                <a16:creationId xmlns="" xmlns:a16="http://schemas.microsoft.com/office/drawing/2014/main" id="{5364BBF4-E9BB-463E-857F-A2755AE13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12AF1-0BC2-4F43-867E-FC00BCB15A9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34122056"/>
      </p:ext>
    </p:extLst>
  </p:cSld>
  <p:clrMapOvr>
    <a:masterClrMapping/>
  </p:clrMapOvr>
  <p:transition spd="slow">
    <p:wip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="" xmlns:a16="http://schemas.microsoft.com/office/drawing/2014/main" id="{585BB213-995B-4C50-A995-018FA68DB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5B640-63FD-4CA7-A157-CD1F8415FC1B}" type="datetimeFigureOut">
              <a:rPr lang="ru-RU"/>
              <a:pPr>
                <a:defRPr/>
              </a:pPr>
              <a:t>15.12.2021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="" xmlns:a16="http://schemas.microsoft.com/office/drawing/2014/main" id="{B9FF9F94-F41E-4A0E-83B0-77124F672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="" xmlns:a16="http://schemas.microsoft.com/office/drawing/2014/main" id="{469F53BF-AEA9-4B0A-87DF-C719015717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16C048-54FC-4617-9694-DD52FE86E95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48901020"/>
      </p:ext>
    </p:extLst>
  </p:cSld>
  <p:clrMapOvr>
    <a:masterClrMapping/>
  </p:clrMapOvr>
  <p:transition spd="slow">
    <p:wipe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>
            <a:extLst>
              <a:ext uri="{FF2B5EF4-FFF2-40B4-BE49-F238E27FC236}">
                <a16:creationId xmlns="" xmlns:a16="http://schemas.microsoft.com/office/drawing/2014/main" id="{AA697BC9-5A97-420E-B5CF-815278C92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9985FA-F9FA-4042-8680-C108283D7372}" type="datetimeFigureOut">
              <a:rPr lang="ru-RU"/>
              <a:pPr>
                <a:defRPr/>
              </a:pPr>
              <a:t>15.12.2021</a:t>
            </a:fld>
            <a:endParaRPr lang="ru-RU"/>
          </a:p>
        </p:txBody>
      </p:sp>
      <p:sp>
        <p:nvSpPr>
          <p:cNvPr id="6" name="Нижний колонтитул 4">
            <a:extLst>
              <a:ext uri="{FF2B5EF4-FFF2-40B4-BE49-F238E27FC236}">
                <a16:creationId xmlns="" xmlns:a16="http://schemas.microsoft.com/office/drawing/2014/main" id="{81414315-CD38-46BD-A2A5-C4EC6B9C42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>
            <a:extLst>
              <a:ext uri="{FF2B5EF4-FFF2-40B4-BE49-F238E27FC236}">
                <a16:creationId xmlns="" xmlns:a16="http://schemas.microsoft.com/office/drawing/2014/main" id="{FB2B2F96-43A8-4F85-B469-95EC8DE2B6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75CAB-93DF-4A04-9C4C-223C1D72240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5773111"/>
      </p:ext>
    </p:extLst>
  </p:cSld>
  <p:clrMapOvr>
    <a:masterClrMapping/>
  </p:clrMapOvr>
  <p:transition spd="slow">
    <p:wip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1D8CF2C3-896B-4309-A2C1-8A0854D708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910BC-F7C2-4EDF-B785-DCB6BBD294B5}" type="datetimeFigureOut">
              <a:rPr lang="ru-RU"/>
              <a:pPr>
                <a:defRPr/>
              </a:pPr>
              <a:t>15.12.2021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9AA3F18-B7A4-4D99-9F7E-57E5609DA1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294250E0-0B97-4AD5-8B9A-0914E6523F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46C1D1-F70D-4DB9-83F3-73ACFC3D0A0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85701362"/>
      </p:ext>
    </p:extLst>
  </p:cSld>
  <p:clrMapOvr>
    <a:masterClrMapping/>
  </p:clrMapOvr>
  <p:transition spd="slow">
    <p:wip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F47271B5-0FB5-48F0-8FE9-C7EEAE5A5C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FAF10E-6581-46E1-903B-71B1B3A83460}" type="datetimeFigureOut">
              <a:rPr lang="ru-RU"/>
              <a:pPr>
                <a:defRPr/>
              </a:pPr>
              <a:t>15.12.2021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BDB2A61-777F-4454-A3B8-1CEB9EDE1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CDA30DBD-2F21-41CB-9EC7-1BCA8E3B72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E626E3-E7BA-4F2B-A201-FD32D4F2598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66758467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C60BEC9-8728-2141-8156-2DD4E9AFD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69E4E189-7A25-CE49-A168-1F4878DECA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C325C647-AD27-6940-BBAA-664C4E77F7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F675EE65-353A-4146-BDDF-A6F73B56BF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0EA4117B-8B9F-3C42-B213-D87A8E127F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320D0192-C56C-D044-8673-5272D57D3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15.12.2021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8DD4F75A-A1B9-E344-8111-1B6EB667B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224DED41-F2C2-414E-A1E4-0B69D8236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093636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6D67EDB-C1D0-164C-A5E4-385F8CE2A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02E96AD0-99B7-0A44-8A21-DED0F2F88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15.12.2021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63D52A93-1479-9343-83BE-62F58A3E3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7B56759D-0B35-D549-B90C-726F18583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485811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3496881C-A459-994A-9289-02482108C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15.12.2021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9691D6E4-945E-2E49-A659-844909AFD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2445501E-DC7A-A747-BFEC-2C2704B90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263393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8F9E0C6-8273-584A-A1BD-9713042E7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F3B3B854-169F-D749-A753-AC66A01424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812F99C1-90B6-EE46-A591-E915AF0677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E213C701-0B59-DB4E-B2A1-403029B3E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15.12.2021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83EBC1C1-CAFE-5541-A532-B8C140E71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5AEA89AC-D155-5847-AAA2-F7C6FD9D8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369042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350F06C-7144-7A4E-B910-D4A797744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706AAA47-62E9-7541-8DCE-EE28D0DF79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026A0A02-7E9F-FB4A-BF1E-6C87E07AF1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0C2D3684-2810-E54D-8BE6-64706A688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15.12.2021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9963A636-BF75-1D4A-A603-3932079EF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793314FA-2CFB-E145-93A9-591D4B3AB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959885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5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5187097-5552-B141-B6A6-E3D8A52DE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DE95DE4F-CE17-4E43-99A0-A5E0509525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E6AF541B-51DA-B144-816A-F18BFF888A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5C670-C491-6D4C-8336-770A1373C3FD}" type="datetimeFigureOut">
              <a:rPr lang="ru-RU" smtClean="0"/>
              <a:pPr/>
              <a:t>15.12.2021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82DBF5B6-8B2A-2F42-BABA-F1C0CE2054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16F1522A-1359-B94B-9AED-4144D44A02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044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>
            <a:extLst>
              <a:ext uri="{FF2B5EF4-FFF2-40B4-BE49-F238E27FC236}">
                <a16:creationId xmlns="" xmlns:a16="http://schemas.microsoft.com/office/drawing/2014/main" id="{23906289-1457-4CEC-863D-120D26714D1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>
            <a:extLst>
              <a:ext uri="{FF2B5EF4-FFF2-40B4-BE49-F238E27FC236}">
                <a16:creationId xmlns="" xmlns:a16="http://schemas.microsoft.com/office/drawing/2014/main" id="{6BAA7D35-9E4B-40E5-A64D-49D4D921F04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24E81428-9969-4C2C-9119-E6FB9FB895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65E47B1-F790-4671-847A-0B72B50AF928}" type="datetimeFigureOut">
              <a:rPr lang="ru-RU"/>
              <a:pPr>
                <a:defRPr/>
              </a:pPr>
              <a:t>15.12.2021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EAB24769-4D9A-4F90-BEC5-9F71BB25D8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DC4DEC32-C550-44D0-8C21-5EFFA4D010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D68FF29-88F8-4FE0-BA46-31BE00790DC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15798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>
            <a:extLst>
              <a:ext uri="{FF2B5EF4-FFF2-40B4-BE49-F238E27FC236}">
                <a16:creationId xmlns="" xmlns:a16="http://schemas.microsoft.com/office/drawing/2014/main" id="{25A76DB9-F407-4F91-A433-800F3191A17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6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BFB9DC49-0C49-4635-B322-D4FE839252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8FD0CC7-EF3F-4C26-9D7B-26E90913944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62D6E19-988F-4912-B961-A2F0CCEBBBD7}" type="datetimeFigureOut">
              <a:rPr lang="ru-RU"/>
              <a:pPr>
                <a:defRPr/>
              </a:pPr>
              <a:t>15.12.2021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9ED8DBFF-271B-48E6-ADD7-5D524B747A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0CC17303-E39D-47A8-804B-ACCC56A6CD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F1B1644-CF2D-4792-A98A-17A4713AC7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5923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ransition spd="slow">
    <p:wipe/>
  </p:transition>
  <p:txStyles>
    <p:titleStyle>
      <a:lvl1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2pPr>
      <a:lvl3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3pPr>
      <a:lvl4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4pPr>
      <a:lvl5pPr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171450" indent="-171450" algn="l" defTabSz="685800" rtl="0" fontAlgn="base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fontAlgn="base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>
            <a:extLst>
              <a:ext uri="{FF2B5EF4-FFF2-40B4-BE49-F238E27FC236}">
                <a16:creationId xmlns="" xmlns:a16="http://schemas.microsoft.com/office/drawing/2014/main" id="{1837D93F-AB13-40D9-A56A-69D6E39650F8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3075" name="Текст 2">
            <a:extLst>
              <a:ext uri="{FF2B5EF4-FFF2-40B4-BE49-F238E27FC236}">
                <a16:creationId xmlns="" xmlns:a16="http://schemas.microsoft.com/office/drawing/2014/main" id="{16015580-3145-4281-B207-46DBAE3121F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BBC4207C-7E0C-44C5-BA7B-A49823FE5F1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9D6CF59-4BC7-46E8-AE14-F17D3864BC00}" type="datetimeFigureOut">
              <a:rPr lang="ru-RU"/>
              <a:pPr>
                <a:defRPr/>
              </a:pPr>
              <a:t>15.12.2021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2BA09698-B3F3-45EF-A349-C84BF08A5B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8237CAFE-6076-4A8F-A6C8-3E35BF0D32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9B1546CC-E4BF-46F5-838D-E74D568B062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234131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ransition spd="slow">
    <p:wip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7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9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CF8A3AF6-BF96-2844-9D9E-C02552CBDC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43072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="" xmlns:a16="http://schemas.microsoft.com/office/drawing/2014/main" id="{D44BEA93-8C80-884C-99F4-6FB698C18576}"/>
              </a:ext>
            </a:extLst>
          </p:cNvPr>
          <p:cNvSpPr/>
          <p:nvPr/>
        </p:nvSpPr>
        <p:spPr>
          <a:xfrm>
            <a:off x="0" y="-6150"/>
            <a:ext cx="12192000" cy="1163438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548" y="246636"/>
            <a:ext cx="571429" cy="66951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95763BBC-8354-A843-B87C-17E283176D15}"/>
              </a:ext>
            </a:extLst>
          </p:cNvPr>
          <p:cNvSpPr txBox="1"/>
          <p:nvPr/>
        </p:nvSpPr>
        <p:spPr>
          <a:xfrm>
            <a:off x="1108319" y="1811073"/>
            <a:ext cx="10074793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Заполнение данных о работе скорой, в том числе скорой специализированной, медицинской помощи в форме федерального статистического наблюдения № 30 за 2021 год</a:t>
            </a:r>
            <a:endParaRPr lang="ru-RU" sz="4200" dirty="0">
              <a:solidFill>
                <a:srgbClr val="6C5E53"/>
              </a:solidFill>
              <a:latin typeface="Montserrat" pitchFamily="2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="" xmlns:a16="http://schemas.microsoft.com/office/drawing/2014/main" id="{D51DC0CC-91B8-6046-A74E-4C44FAC4123A}"/>
              </a:ext>
            </a:extLst>
          </p:cNvPr>
          <p:cNvSpPr/>
          <p:nvPr/>
        </p:nvSpPr>
        <p:spPr>
          <a:xfrm>
            <a:off x="0" y="6294432"/>
            <a:ext cx="12192000" cy="54864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="" xmlns:a16="http://schemas.microsoft.com/office/drawing/2014/main" id="{D7ECA7BB-73C4-EF47-B549-77A1498EE1DE}"/>
              </a:ext>
            </a:extLst>
          </p:cNvPr>
          <p:cNvSpPr/>
          <p:nvPr/>
        </p:nvSpPr>
        <p:spPr>
          <a:xfrm>
            <a:off x="1108319" y="25822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dirty="0">
                <a:latin typeface="Montserrat" pitchFamily="2" charset="0"/>
              </a:rPr>
              <a:t>Центральный научно-исследовательский </a:t>
            </a:r>
          </a:p>
          <a:p>
            <a:r>
              <a:rPr lang="ru-RU" sz="1200" dirty="0">
                <a:latin typeface="Montserrat" pitchFamily="2" charset="0"/>
              </a:rPr>
              <a:t>институт организации и информатизации </a:t>
            </a:r>
          </a:p>
          <a:p>
            <a:r>
              <a:rPr lang="ru-RU" sz="1200" dirty="0">
                <a:latin typeface="Montserrat" pitchFamily="2" charset="0"/>
              </a:rPr>
              <a:t>здравоохранения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="" xmlns:a16="http://schemas.microsoft.com/office/drawing/2014/main" id="{34F602AE-0729-554D-BC0C-D0A432222F79}"/>
              </a:ext>
            </a:extLst>
          </p:cNvPr>
          <p:cNvSpPr/>
          <p:nvPr/>
        </p:nvSpPr>
        <p:spPr>
          <a:xfrm>
            <a:off x="379548" y="6430252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b="1" dirty="0" err="1">
                <a:solidFill>
                  <a:srgbClr val="6C5E53"/>
                </a:solidFill>
                <a:latin typeface="Montserrat SemiBold" pitchFamily="2" charset="0"/>
              </a:rPr>
              <a:t>www.mednet.ru</a:t>
            </a:r>
            <a:endParaRPr lang="ru-RU" sz="1200" b="1" dirty="0">
              <a:solidFill>
                <a:srgbClr val="6C5E53"/>
              </a:solidFill>
              <a:latin typeface="Montserrat SemiBo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92445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033A01F-708B-4612-9589-BA090B021A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2658" y="274638"/>
            <a:ext cx="9771529" cy="1143000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1105 «Должности и физические лица станций (отделений) скорой медицинской помощи»</a:t>
            </a:r>
          </a:p>
        </p:txBody>
      </p:sp>
      <p:graphicFrame>
        <p:nvGraphicFramePr>
          <p:cNvPr id="4" name="Содержимое 3">
            <a:extLst>
              <a:ext uri="{FF2B5EF4-FFF2-40B4-BE49-F238E27FC236}">
                <a16:creationId xmlns="" xmlns:a16="http://schemas.microsoft.com/office/drawing/2014/main" id="{3EB66FCC-942B-4C3A-9887-ACA74484E90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4600095"/>
              </p:ext>
            </p:extLst>
          </p:nvPr>
        </p:nvGraphicFramePr>
        <p:xfrm>
          <a:off x="815788" y="1628776"/>
          <a:ext cx="10246659" cy="4163315"/>
        </p:xfrm>
        <a:graphic>
          <a:graphicData uri="http://schemas.openxmlformats.org/drawingml/2006/table">
            <a:tbl>
              <a:tblPr/>
              <a:tblGrid>
                <a:gridCol w="2440244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220587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482141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939146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52400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640541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308089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Должности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1053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младший медицинский персонал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прочий персонал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(из гр.16):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94191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водители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209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1918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Штатные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1918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Занятые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31570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Физические лица основных работников на занятых должностях, чел.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74F63136-A617-4E7D-92AE-9D70725E29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748124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6EDA115-8D93-4416-A047-922CB216A6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766" y="142875"/>
            <a:ext cx="9268386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1105 «Должности и физические лица станций (отделений) скорой медицинской помощи»</a:t>
            </a:r>
          </a:p>
        </p:txBody>
      </p:sp>
      <p:sp>
        <p:nvSpPr>
          <p:cNvPr id="20483" name="Содержимое 2">
            <a:extLst>
              <a:ext uri="{FF2B5EF4-FFF2-40B4-BE49-F238E27FC236}">
                <a16:creationId xmlns="" xmlns:a16="http://schemas.microsoft.com/office/drawing/2014/main" id="{F2EF31B9-D151-443B-A512-28208E4105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1214439"/>
            <a:ext cx="10121153" cy="5183187"/>
          </a:xfrm>
        </p:spPr>
        <p:txBody>
          <a:bodyPr/>
          <a:lstStyle/>
          <a:p>
            <a:pPr algn="just" eaLnBrk="1" hangingPunct="1"/>
            <a:r>
              <a:rPr lang="ru-RU" alt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сведения о штатных, занятых должностях, физических лицах всего персонала станции (отделения) скорой медицинской помощи, из них врачей, среднего медицинского персонала, младшего медицинского персонала, прочего персонала. </a:t>
            </a:r>
          </a:p>
          <a:p>
            <a:pPr algn="just" eaLnBrk="1" hangingPunct="1"/>
            <a:r>
              <a:rPr lang="ru-RU" alt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прочий персонал станции (отделения) скорой медицинской помощи – это водители и прочий персонал. В прочий персонал (графа 16) включают специалистов с немедицинским образованием.</a:t>
            </a:r>
          </a:p>
          <a:p>
            <a:pPr algn="just" eaLnBrk="1" hangingPunct="1"/>
            <a:r>
              <a:rPr lang="ru-RU" alt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провизоры указываются в графе 4 «Врачи».</a:t>
            </a:r>
          </a:p>
          <a:p>
            <a:pPr algn="just" eaLnBrk="1" hangingPunct="1"/>
            <a:r>
              <a:rPr lang="ru-RU" alt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фармацевты – в графе 10 «Средний медицинский персонал».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20EBEE4C-134D-4F77-A492-A041FA16AD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379618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7E6564E-2DAE-4A96-BB68-7F4468E188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8872" y="142875"/>
            <a:ext cx="929528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1105 «Должности и физические лица станций (отделений) скорой медицинской помощи»</a:t>
            </a:r>
          </a:p>
        </p:txBody>
      </p:sp>
      <p:sp>
        <p:nvSpPr>
          <p:cNvPr id="21507" name="Содержимое 2">
            <a:extLst>
              <a:ext uri="{FF2B5EF4-FFF2-40B4-BE49-F238E27FC236}">
                <a16:creationId xmlns="" xmlns:a16="http://schemas.microsoft.com/office/drawing/2014/main" id="{AE0FA686-9E20-4B93-9BD8-2F6ACD6C81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6823" y="1559859"/>
            <a:ext cx="10004611" cy="5036204"/>
          </a:xfrm>
        </p:spPr>
        <p:txBody>
          <a:bodyPr/>
          <a:lstStyle/>
          <a:p>
            <a:pPr algn="just" eaLnBrk="1" hangingPunct="1"/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графе 13 указываются сведения о медицинских сестрах, которые не включают данные о медицинских сестрах-</a:t>
            </a:r>
            <a:r>
              <a:rPr lang="ru-RU" alt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анестезистах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 eaLnBrk="1" hangingPunct="1"/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графе 14 заполняются сведения о медицинских сестрах-</a:t>
            </a:r>
            <a:r>
              <a:rPr lang="ru-RU" alt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анестезистах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 eaLnBrk="1" hangingPunct="1">
              <a:buNone/>
            </a:pPr>
            <a:endParaRPr lang="ru-RU" alt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endParaRPr lang="ru-RU" alt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endParaRPr lang="ru-RU" alt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243AB3B4-8B7C-4BF3-BD79-68CAB2A65D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94613" y="526937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2BDE349-CA45-4C52-88F0-A18C01A568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290194"/>
            <a:ext cx="9124951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1105 «Должности и физические лица станций (отделений) скорой медицинской помощи»</a:t>
            </a:r>
          </a:p>
        </p:txBody>
      </p:sp>
      <p:sp>
        <p:nvSpPr>
          <p:cNvPr id="22531" name="Содержимое 2">
            <a:extLst>
              <a:ext uri="{FF2B5EF4-FFF2-40B4-BE49-F238E27FC236}">
                <a16:creationId xmlns="" xmlns:a16="http://schemas.microsoft.com/office/drawing/2014/main" id="{D8B4F333-5616-4BB1-A1E4-C7EF567D1C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3694" y="1798357"/>
            <a:ext cx="10144353" cy="4584514"/>
          </a:xfrm>
        </p:spPr>
        <p:txBody>
          <a:bodyPr/>
          <a:lstStyle/>
          <a:p>
            <a:pPr algn="just" eaLnBrk="1" hangingPunct="1"/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о штатных и занятых должностях персонала станции (отделения) скорой медицинской помощи показываются как дробными числами (0,25, 0,5 и 0,75 должности), так и целыми числами.</a:t>
            </a:r>
          </a:p>
          <a:p>
            <a:pPr algn="just" eaLnBrk="1" hangingPunct="1"/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физических лицах заполняются целыми числами.</a:t>
            </a:r>
            <a:endParaRPr lang="ru-RU" altLang="ru-RU" sz="2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43EFB89E-0E83-4CCD-8385-0866D8A464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526937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ED8D870-CE3F-48F1-A4A4-1F3137C018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2517" y="285750"/>
            <a:ext cx="9484659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1105 «Должности и физические лица станций (отделений) скорой медицинской помощи»</a:t>
            </a:r>
          </a:p>
        </p:txBody>
      </p:sp>
      <p:sp>
        <p:nvSpPr>
          <p:cNvPr id="23555" name="Содержимое 2">
            <a:extLst>
              <a:ext uri="{FF2B5EF4-FFF2-40B4-BE49-F238E27FC236}">
                <a16:creationId xmlns="" xmlns:a16="http://schemas.microsoft.com/office/drawing/2014/main" id="{DEBA0287-8E4C-4796-9BA3-8AF4CC86AB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2682" y="1554816"/>
            <a:ext cx="10395366" cy="5214938"/>
          </a:xfrm>
        </p:spPr>
        <p:txBody>
          <a:bodyPr/>
          <a:lstStyle/>
          <a:p>
            <a:pPr marL="0" algn="just" eaLnBrk="1" hangingPunct="1">
              <a:spcBef>
                <a:spcPct val="0"/>
              </a:spcBef>
              <a:buNone/>
            </a:pPr>
            <a:r>
              <a:rPr lang="ru-RU" altLang="ru-RU" sz="29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Внутриформенные</a:t>
            </a:r>
            <a:r>
              <a:rPr lang="ru-RU" altLang="ru-RU" sz="2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контроли:</a:t>
            </a:r>
          </a:p>
          <a:p>
            <a:pPr marL="0" algn="just" eaLnBrk="1" hangingPunct="1">
              <a:spcBef>
                <a:spcPct val="0"/>
              </a:spcBef>
              <a:buNone/>
            </a:pPr>
            <a:r>
              <a:rPr lang="ru-RU" altLang="ru-RU" sz="2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всего штатных должностей</a:t>
            </a:r>
            <a:r>
              <a:rPr lang="ru-RU" alt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algn="just" eaLnBrk="1" hangingPunct="1">
              <a:spcBef>
                <a:spcPct val="0"/>
              </a:spcBef>
              <a:buNone/>
            </a:pPr>
            <a:r>
              <a:rPr lang="ru-RU" alt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30.1105.1.03. = 30.1105.1.04. + 30.1105.1.10 + 30.1105.1.15 + 30.1105.1.16. </a:t>
            </a:r>
          </a:p>
          <a:p>
            <a:pPr marL="0" algn="just" eaLnBrk="1" hangingPunct="1">
              <a:spcBef>
                <a:spcPct val="0"/>
              </a:spcBef>
              <a:buNone/>
            </a:pPr>
            <a:r>
              <a:rPr lang="ru-RU" altLang="ru-RU" sz="2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всего занятых должностей:</a:t>
            </a:r>
          </a:p>
          <a:p>
            <a:pPr marL="0" algn="just" eaLnBrk="1" hangingPunct="1">
              <a:spcBef>
                <a:spcPct val="0"/>
              </a:spcBef>
              <a:buNone/>
            </a:pPr>
            <a:r>
              <a:rPr lang="ru-RU" alt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30.1105.2.03. = 30.1105.2.04. + 30.1105.2.10 + 30.1105.2.15 + 30.1105.2.16. </a:t>
            </a:r>
          </a:p>
          <a:p>
            <a:pPr marL="0" algn="just" eaLnBrk="1" hangingPunct="1">
              <a:spcBef>
                <a:spcPct val="0"/>
              </a:spcBef>
              <a:buNone/>
            </a:pPr>
            <a:r>
              <a:rPr lang="ru-RU" altLang="ru-RU" sz="2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всего физических лиц основных работников на занятых должностях:</a:t>
            </a:r>
          </a:p>
          <a:p>
            <a:pPr marL="0" algn="just" eaLnBrk="1" hangingPunct="1">
              <a:spcBef>
                <a:spcPct val="0"/>
              </a:spcBef>
              <a:buNone/>
            </a:pPr>
            <a:r>
              <a:rPr lang="ru-RU" alt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30.1105.3.03. = 30.1105.3.04. + 30.1105.3.10 + 30.1105.3.15 + 30.1105.3.16.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8C210975-D73B-4682-865C-B027361D80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616361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46C9DA3-42A5-4212-A2C3-4000FA1736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7153" y="285750"/>
            <a:ext cx="9440023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1105 «Должности и физические лица станций (отделений) скорой медицинской помощи»</a:t>
            </a:r>
          </a:p>
        </p:txBody>
      </p:sp>
      <p:sp>
        <p:nvSpPr>
          <p:cNvPr id="24579" name="Содержимое 2">
            <a:extLst>
              <a:ext uri="{FF2B5EF4-FFF2-40B4-BE49-F238E27FC236}">
                <a16:creationId xmlns="" xmlns:a16="http://schemas.microsoft.com/office/drawing/2014/main" id="{E11E9B45-0543-41B3-A726-D164587153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2202" y="1285875"/>
            <a:ext cx="10006480" cy="5214938"/>
          </a:xfrm>
        </p:spPr>
        <p:txBody>
          <a:bodyPr/>
          <a:lstStyle/>
          <a:p>
            <a:pPr marL="0" algn="just" eaLnBrk="1" hangingPunct="1">
              <a:spcBef>
                <a:spcPct val="0"/>
              </a:spcBef>
              <a:buNone/>
            </a:pPr>
            <a:r>
              <a:rPr lang="ru-RU" altLang="ru-RU" sz="29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Внутриформенные</a:t>
            </a:r>
            <a:r>
              <a:rPr lang="ru-RU" altLang="ru-RU" sz="2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контроли:</a:t>
            </a:r>
          </a:p>
          <a:p>
            <a:pPr marL="0" algn="just" eaLnBrk="1" hangingPunct="1">
              <a:spcBef>
                <a:spcPct val="0"/>
              </a:spcBef>
              <a:buNone/>
            </a:pPr>
            <a:r>
              <a:rPr lang="ru-RU" altLang="ru-RU" sz="2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штатных должностей врачей</a:t>
            </a:r>
            <a:r>
              <a:rPr lang="ru-RU" alt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algn="just" eaLnBrk="1" hangingPunct="1">
              <a:spcBef>
                <a:spcPct val="0"/>
              </a:spcBef>
              <a:buNone/>
            </a:pPr>
            <a:r>
              <a:rPr lang="ru-RU" alt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30.1105.1.04.  ≥ 30.1105.1.05. + 30.1105.1.06 + 30.1105.1.07 + 30.1105.1.08  + 30.1105.1.09. </a:t>
            </a:r>
          </a:p>
          <a:p>
            <a:pPr marL="0" algn="just" eaLnBrk="1" hangingPunct="1">
              <a:spcBef>
                <a:spcPct val="0"/>
              </a:spcBef>
              <a:buNone/>
            </a:pPr>
            <a:r>
              <a:rPr lang="ru-RU" altLang="ru-RU" sz="2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занятых должностей врачей:</a:t>
            </a:r>
          </a:p>
          <a:p>
            <a:pPr marL="0" algn="just" eaLnBrk="1" hangingPunct="1">
              <a:spcBef>
                <a:spcPct val="0"/>
              </a:spcBef>
              <a:buNone/>
            </a:pPr>
            <a:r>
              <a:rPr lang="ru-RU" alt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30.1105.2.04. ≥ 30.1105.2.05. + 30.1105.2.06 + 30.1105.2.07 + 30.1105.2.08  + 30.1105.2.09. </a:t>
            </a:r>
          </a:p>
          <a:p>
            <a:pPr marL="0" algn="just" eaLnBrk="1" hangingPunct="1">
              <a:spcBef>
                <a:spcPct val="0"/>
              </a:spcBef>
              <a:buNone/>
            </a:pPr>
            <a:r>
              <a:rPr lang="ru-RU" altLang="ru-RU" sz="2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физических лиц основных работников на занятых должностях врачей:</a:t>
            </a:r>
          </a:p>
          <a:p>
            <a:pPr marL="0" algn="just" eaLnBrk="1" hangingPunct="1">
              <a:spcBef>
                <a:spcPct val="0"/>
              </a:spcBef>
              <a:buNone/>
            </a:pPr>
            <a:r>
              <a:rPr lang="ru-RU" alt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30.1105.3.04. ≥ 30.1105.3.05. + 30.1105.3.06 + 30.1105.3.07 + 30.1105.3.08  + 30.1105.3.09.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4755BC3B-6F7C-4B37-92E1-21CC48418B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7718" y="616361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172327B-1188-4D0B-8E6B-F8DE29E317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8165" y="142875"/>
            <a:ext cx="9260448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1105 «Должности и физические лица станций (отделений) скорой медицинской помощи»</a:t>
            </a:r>
          </a:p>
        </p:txBody>
      </p:sp>
      <p:sp>
        <p:nvSpPr>
          <p:cNvPr id="25603" name="Содержимое 2">
            <a:extLst>
              <a:ext uri="{FF2B5EF4-FFF2-40B4-BE49-F238E27FC236}">
                <a16:creationId xmlns="" xmlns:a16="http://schemas.microsoft.com/office/drawing/2014/main" id="{8F8541E4-09B6-47AC-9B1B-F9D560D6EC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28164" y="1266825"/>
            <a:ext cx="9735671" cy="5591175"/>
          </a:xfrm>
        </p:spPr>
        <p:txBody>
          <a:bodyPr/>
          <a:lstStyle/>
          <a:p>
            <a:pPr marL="0" algn="just" eaLnBrk="1" hangingPunct="1">
              <a:spcBef>
                <a:spcPct val="0"/>
              </a:spcBef>
              <a:buNone/>
            </a:pPr>
            <a:r>
              <a:rPr lang="ru-RU" altLang="ru-RU" sz="29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Внутриформенные</a:t>
            </a:r>
            <a:r>
              <a:rPr lang="ru-RU" altLang="ru-RU" sz="2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контроли:</a:t>
            </a:r>
          </a:p>
          <a:p>
            <a:pPr marL="0" algn="just" eaLnBrk="1" hangingPunct="1">
              <a:spcBef>
                <a:spcPct val="0"/>
              </a:spcBef>
              <a:buNone/>
            </a:pPr>
            <a:r>
              <a:rPr lang="ru-RU" altLang="ru-RU" sz="2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штатных должностей среднего медицинского персонала</a:t>
            </a:r>
            <a:r>
              <a:rPr lang="ru-RU" alt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algn="just" eaLnBrk="1" hangingPunct="1">
              <a:spcBef>
                <a:spcPct val="0"/>
              </a:spcBef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30.1105.1.10. ≥ 30.1105.1.11. + 30.1105.1.12 + 30.1105.1.13 + 30.1105.1.14. </a:t>
            </a:r>
          </a:p>
          <a:p>
            <a:pPr marL="0" algn="just" eaLnBrk="1" hangingPunct="1">
              <a:spcBef>
                <a:spcPct val="0"/>
              </a:spcBef>
              <a:buNone/>
            </a:pPr>
            <a:r>
              <a:rPr lang="ru-RU" altLang="ru-RU" sz="2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занятых должностей среднего медицинского персонала:</a:t>
            </a:r>
          </a:p>
          <a:p>
            <a:pPr marL="0" algn="just" eaLnBrk="1" hangingPunct="1">
              <a:spcBef>
                <a:spcPct val="0"/>
              </a:spcBef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30.1105.2.10. ≥ 30.1105.2.11. + 30.1105.2.12 + 30.1105.2.13 + 30.1105.2.14. </a:t>
            </a:r>
          </a:p>
          <a:p>
            <a:pPr marL="0" algn="just" eaLnBrk="1" hangingPunct="1">
              <a:spcBef>
                <a:spcPct val="0"/>
              </a:spcBef>
              <a:buNone/>
            </a:pPr>
            <a:r>
              <a:rPr lang="ru-RU" altLang="ru-RU" sz="2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физических лиц основных работников на занятых должностях среднего медицинского персонала:</a:t>
            </a:r>
          </a:p>
          <a:p>
            <a:pPr marL="0" algn="just" eaLnBrk="1" hangingPunct="1">
              <a:spcBef>
                <a:spcPct val="0"/>
              </a:spcBef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30.1105.3.10. ≥ 30.1105.3.11. + 30.1105.3.12 + 30.1105.3.13 + 30.1105.3.14.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38BF4DCA-8E44-4CF3-BF24-1162C6C95C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616361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AD6DD5B-BEF2-40C5-8874-AC201C9F93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260" y="142875"/>
            <a:ext cx="950343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1105 «Должности и физические лица станций (отделений) скорой медицинской помощи»</a:t>
            </a:r>
          </a:p>
        </p:txBody>
      </p:sp>
      <p:sp>
        <p:nvSpPr>
          <p:cNvPr id="26627" name="Содержимое 2">
            <a:extLst>
              <a:ext uri="{FF2B5EF4-FFF2-40B4-BE49-F238E27FC236}">
                <a16:creationId xmlns="" xmlns:a16="http://schemas.microsoft.com/office/drawing/2014/main" id="{735659F1-8518-4193-B864-D7E45977B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7850" y="1412875"/>
            <a:ext cx="8535988" cy="5183188"/>
          </a:xfrm>
        </p:spPr>
        <p:txBody>
          <a:bodyPr/>
          <a:lstStyle/>
          <a:p>
            <a:pPr algn="just" eaLnBrk="1" hangingPunct="1"/>
            <a:endParaRPr lang="ru-RU" altLang="ru-RU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endParaRPr lang="ru-RU" altLang="ru-RU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endParaRPr lang="ru-RU" altLang="ru-RU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одержимое 2">
            <a:extLst>
              <a:ext uri="{FF2B5EF4-FFF2-40B4-BE49-F238E27FC236}">
                <a16:creationId xmlns="" xmlns:a16="http://schemas.microsoft.com/office/drawing/2014/main" id="{D4E5C96F-116A-4735-A2B5-F81FE397CA02}"/>
              </a:ext>
            </a:extLst>
          </p:cNvPr>
          <p:cNvSpPr txBox="1">
            <a:spLocks/>
          </p:cNvSpPr>
          <p:nvPr/>
        </p:nvSpPr>
        <p:spPr bwMode="auto">
          <a:xfrm>
            <a:off x="950259" y="1196975"/>
            <a:ext cx="9798423" cy="539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indent="268288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i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Межформенные</a:t>
            </a:r>
            <a:r>
              <a:rPr lang="ru-RU" sz="2800" b="1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контроли:</a:t>
            </a:r>
            <a:r>
              <a:rPr lang="ru-RU" sz="2800" b="1" i="1" dirty="0">
                <a:solidFill>
                  <a:prstClr val="black"/>
                </a:solidFill>
                <a:latin typeface="Arial" charset="0"/>
                <a:cs typeface="Arial" charset="0"/>
              </a:rPr>
              <a:t> </a:t>
            </a:r>
          </a:p>
          <a:p>
            <a:pPr marL="268288"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субъектах, где работают только самостоятельные станции скорой медицинской помощи данные о должностях и физических лицах персонала должны совпадать со сведениями, которые указаны в форме 47 табл. 1800 стр. 16:</a:t>
            </a:r>
          </a:p>
          <a:p>
            <a:pPr indent="268288" algn="just" fontAlgn="base">
              <a:spcBef>
                <a:spcPts val="600"/>
              </a:spcBef>
              <a:spcAft>
                <a:spcPct val="0"/>
              </a:spcAft>
              <a:defRPr/>
            </a:pPr>
            <a:r>
              <a:rPr lang="ru-RU" sz="26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Число штатных должностей всего персонала станции</a:t>
            </a:r>
            <a:r>
              <a:rPr lang="ru-RU" sz="2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indent="268288" algn="just" fontAlgn="base">
              <a:spcBef>
                <a:spcPts val="600"/>
              </a:spcBef>
              <a:spcAft>
                <a:spcPct val="0"/>
              </a:spcAft>
              <a:defRPr/>
            </a:pPr>
            <a:r>
              <a:rPr lang="ru-RU" sz="2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30.1105.1.03 = 47.1800.16.03.</a:t>
            </a:r>
          </a:p>
          <a:p>
            <a:pPr indent="268288" algn="just" fontAlgn="base">
              <a:spcBef>
                <a:spcPts val="600"/>
              </a:spcBef>
              <a:spcAft>
                <a:spcPct val="0"/>
              </a:spcAft>
              <a:defRPr/>
            </a:pPr>
            <a:r>
              <a:rPr lang="ru-RU" sz="26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Число занятых должностей всего персонала станции</a:t>
            </a:r>
            <a:r>
              <a:rPr lang="ru-RU" sz="2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indent="268288" algn="just" fontAlgn="base">
              <a:spcBef>
                <a:spcPts val="600"/>
              </a:spcBef>
              <a:spcAft>
                <a:spcPct val="0"/>
              </a:spcAft>
              <a:defRPr/>
            </a:pPr>
            <a:r>
              <a:rPr lang="ru-RU" sz="2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30.1105.2.03 = 47.1800.16.04.</a:t>
            </a:r>
          </a:p>
          <a:p>
            <a:pPr indent="268288" algn="just" fontAlgn="base">
              <a:spcBef>
                <a:spcPts val="600"/>
              </a:spcBef>
              <a:spcAft>
                <a:spcPct val="0"/>
              </a:spcAft>
              <a:defRPr/>
            </a:pPr>
            <a:r>
              <a:rPr lang="ru-RU" sz="2600" i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Число физических лиц всего персонала станции</a:t>
            </a:r>
            <a:r>
              <a:rPr lang="ru-RU" sz="2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indent="268288" algn="just" fontAlgn="base">
              <a:spcBef>
                <a:spcPts val="600"/>
              </a:spcBef>
              <a:spcAft>
                <a:spcPct val="0"/>
              </a:spcAft>
              <a:defRPr/>
            </a:pPr>
            <a:r>
              <a:rPr lang="ru-RU" sz="26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30.1105.3.03 = 47.1800.16.05.</a:t>
            </a:r>
          </a:p>
          <a:p>
            <a:pPr indent="268288" algn="just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218C5E77-7C02-4014-82BE-B120173443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461121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C09EC54-10DB-4AB6-AC22-73BC417415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6118" y="142875"/>
            <a:ext cx="9358032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1105 «Должности и физические лица станций (отделений) скорой медицинской помощи»</a:t>
            </a:r>
          </a:p>
        </p:txBody>
      </p:sp>
      <p:sp>
        <p:nvSpPr>
          <p:cNvPr id="27651" name="Содержимое 2">
            <a:extLst>
              <a:ext uri="{FF2B5EF4-FFF2-40B4-BE49-F238E27FC236}">
                <a16:creationId xmlns="" xmlns:a16="http://schemas.microsoft.com/office/drawing/2014/main" id="{DA8CADBE-7C79-462B-A377-F2970F715F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7850" y="1412875"/>
            <a:ext cx="8535988" cy="5183188"/>
          </a:xfrm>
        </p:spPr>
        <p:txBody>
          <a:bodyPr/>
          <a:lstStyle/>
          <a:p>
            <a:pPr algn="just" eaLnBrk="1" hangingPunct="1"/>
            <a:endParaRPr lang="ru-RU" altLang="ru-RU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endParaRPr lang="ru-RU" altLang="ru-RU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endParaRPr lang="ru-RU" altLang="ru-RU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652" name="Содержимое 2">
            <a:extLst>
              <a:ext uri="{FF2B5EF4-FFF2-40B4-BE49-F238E27FC236}">
                <a16:creationId xmlns="" xmlns:a16="http://schemas.microsoft.com/office/drawing/2014/main" id="{42DE9205-7DD8-4354-99D7-536E5A6832B7}"/>
              </a:ext>
            </a:extLst>
          </p:cNvPr>
          <p:cNvSpPr txBox="1">
            <a:spLocks/>
          </p:cNvSpPr>
          <p:nvPr/>
        </p:nvSpPr>
        <p:spPr bwMode="auto">
          <a:xfrm>
            <a:off x="986119" y="1412875"/>
            <a:ext cx="9619128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268288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800" b="1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Межформенные</a:t>
            </a:r>
            <a:r>
              <a:rPr lang="ru-RU" altLang="ru-RU" sz="28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контроли:</a:t>
            </a:r>
            <a:r>
              <a:rPr lang="ru-RU" altLang="ru-RU" sz="28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 fontAlgn="base">
              <a:spcBef>
                <a:spcPts val="1200"/>
              </a:spcBef>
              <a:spcAft>
                <a:spcPct val="0"/>
              </a:spcAft>
              <a:buNone/>
            </a:pPr>
            <a:r>
              <a:rPr lang="ru-RU" altLang="ru-RU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 штатных должностей врачей станции</a:t>
            </a:r>
            <a: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 fontAlgn="base">
              <a:spcBef>
                <a:spcPts val="1200"/>
              </a:spcBef>
              <a:spcAft>
                <a:spcPct val="0"/>
              </a:spcAft>
              <a:buNone/>
            </a:pPr>
            <a: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30.1105.1.04 = 47.1800.16.06 + 47.1800.16.12.</a:t>
            </a:r>
          </a:p>
          <a:p>
            <a:pPr algn="just" fontAlgn="base">
              <a:spcBef>
                <a:spcPts val="1200"/>
              </a:spcBef>
              <a:spcAft>
                <a:spcPct val="0"/>
              </a:spcAft>
              <a:buNone/>
            </a:pPr>
            <a:r>
              <a:rPr lang="ru-RU" altLang="ru-RU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 занятых должностей врачей станции</a:t>
            </a:r>
            <a: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 fontAlgn="base">
              <a:spcBef>
                <a:spcPts val="1200"/>
              </a:spcBef>
              <a:spcAft>
                <a:spcPct val="0"/>
              </a:spcAft>
              <a:buNone/>
            </a:pPr>
            <a: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30.1105.2.04 = 47.1800.16.07 + 47.1800.16.13.</a:t>
            </a:r>
          </a:p>
          <a:p>
            <a:pPr algn="just" fontAlgn="base">
              <a:spcBef>
                <a:spcPts val="1200"/>
              </a:spcBef>
              <a:spcAft>
                <a:spcPct val="0"/>
              </a:spcAft>
              <a:buNone/>
            </a:pPr>
            <a:r>
              <a:rPr lang="ru-RU" altLang="ru-RU" sz="28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 физических лиц врачей станции</a:t>
            </a:r>
            <a: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 fontAlgn="base">
              <a:spcBef>
                <a:spcPts val="1200"/>
              </a:spcBef>
              <a:spcAft>
                <a:spcPct val="0"/>
              </a:spcAft>
              <a:buNone/>
            </a:pPr>
            <a:r>
              <a:rPr lang="ru-RU" altLang="ru-RU" sz="28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30.1105.3.04 = 47.1800.16.08  + 47.1800.16.14.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C6A0F740-9112-4659-9B51-7F203E0233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05882" y="425263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F223D27-63A6-4DEF-BD46-B8972A932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6875" y="214313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1105 «Должности и физические лица станций (отделений) скорой медицинской помощи»</a:t>
            </a:r>
          </a:p>
        </p:txBody>
      </p:sp>
      <p:sp>
        <p:nvSpPr>
          <p:cNvPr id="28675" name="Содержимое 2">
            <a:extLst>
              <a:ext uri="{FF2B5EF4-FFF2-40B4-BE49-F238E27FC236}">
                <a16:creationId xmlns="" xmlns:a16="http://schemas.microsoft.com/office/drawing/2014/main" id="{2EA10FB2-24F0-471C-92EB-3B7181AD28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7850" y="1412875"/>
            <a:ext cx="8535988" cy="5183188"/>
          </a:xfrm>
        </p:spPr>
        <p:txBody>
          <a:bodyPr/>
          <a:lstStyle/>
          <a:p>
            <a:pPr algn="just" eaLnBrk="1" hangingPunct="1"/>
            <a:endParaRPr lang="ru-RU" altLang="ru-RU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endParaRPr lang="ru-RU" altLang="ru-RU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endParaRPr lang="ru-RU" altLang="ru-RU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676" name="Содержимое 2">
            <a:extLst>
              <a:ext uri="{FF2B5EF4-FFF2-40B4-BE49-F238E27FC236}">
                <a16:creationId xmlns="" xmlns:a16="http://schemas.microsoft.com/office/drawing/2014/main" id="{C629BCFF-4868-4841-9404-2F0DD876C0BE}"/>
              </a:ext>
            </a:extLst>
          </p:cNvPr>
          <p:cNvSpPr txBox="1">
            <a:spLocks/>
          </p:cNvSpPr>
          <p:nvPr/>
        </p:nvSpPr>
        <p:spPr bwMode="auto">
          <a:xfrm>
            <a:off x="1174377" y="1387475"/>
            <a:ext cx="9280900" cy="513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3000" b="1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Межформенные</a:t>
            </a:r>
            <a:r>
              <a:rPr lang="ru-RU" altLang="ru-RU" sz="30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контроли:</a:t>
            </a:r>
            <a:r>
              <a:rPr lang="ru-RU" altLang="ru-RU" sz="30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 fontAlgn="base">
              <a:spcBef>
                <a:spcPts val="600"/>
              </a:spcBef>
              <a:spcAft>
                <a:spcPct val="0"/>
              </a:spcAft>
              <a:buNone/>
            </a:pPr>
            <a:r>
              <a:rPr lang="ru-RU" altLang="ru-RU" sz="3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 штатных должностей среднего медицинского персонала станции</a:t>
            </a:r>
            <a:r>
              <a:rPr lang="ru-RU" altLang="ru-RU" sz="3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 fontAlgn="base">
              <a:spcBef>
                <a:spcPts val="600"/>
              </a:spcBef>
              <a:spcAft>
                <a:spcPct val="0"/>
              </a:spcAft>
              <a:buNone/>
            </a:pPr>
            <a:r>
              <a:rPr lang="ru-RU" altLang="ru-RU" sz="3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30.1105.1.10 = 47.1800.16.18 + 47.1800.16.15.</a:t>
            </a:r>
          </a:p>
          <a:p>
            <a:pPr algn="just" fontAlgn="base">
              <a:spcBef>
                <a:spcPts val="600"/>
              </a:spcBef>
              <a:spcAft>
                <a:spcPct val="0"/>
              </a:spcAft>
              <a:buNone/>
            </a:pPr>
            <a:r>
              <a:rPr lang="ru-RU" altLang="ru-RU" sz="3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 занятых должностей среднего медицинского персонала станции</a:t>
            </a:r>
            <a:r>
              <a:rPr lang="ru-RU" altLang="ru-RU" sz="3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 fontAlgn="base">
              <a:spcBef>
                <a:spcPts val="600"/>
              </a:spcBef>
              <a:spcAft>
                <a:spcPct val="0"/>
              </a:spcAft>
              <a:buNone/>
            </a:pPr>
            <a:r>
              <a:rPr lang="ru-RU" altLang="ru-RU" sz="3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30.1105.2.10 = 47.1800.16.19 + 47.1800.16.16.</a:t>
            </a:r>
          </a:p>
          <a:p>
            <a:pPr algn="just" fontAlgn="base">
              <a:spcBef>
                <a:spcPts val="600"/>
              </a:spcBef>
              <a:spcAft>
                <a:spcPct val="0"/>
              </a:spcAft>
              <a:buNone/>
            </a:pPr>
            <a:r>
              <a:rPr lang="ru-RU" altLang="ru-RU" sz="30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 физических лиц среднего медицинского персонала станции</a:t>
            </a:r>
            <a:r>
              <a:rPr lang="ru-RU" altLang="ru-RU" sz="3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 fontAlgn="base">
              <a:spcBef>
                <a:spcPts val="600"/>
              </a:spcBef>
              <a:spcAft>
                <a:spcPct val="0"/>
              </a:spcAft>
              <a:buNone/>
            </a:pPr>
            <a:r>
              <a:rPr lang="ru-RU" altLang="ru-RU" sz="30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30.1105.3.10 = 47.1800.16.20 + 47.1800.16.17.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6A162DFA-FB4A-4F10-9008-AA50D1BD8D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451056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>
            <a:extLst>
              <a:ext uri="{FF2B5EF4-FFF2-40B4-BE49-F238E27FC236}">
                <a16:creationId xmlns="" xmlns:a16="http://schemas.microsoft.com/office/drawing/2014/main" id="{955A0365-E8CC-414D-A921-F61F38D5226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79650" y="1300022"/>
            <a:ext cx="7786688" cy="42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3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Министерства здравоохранения Российской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3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 от 20 июня 2013  г. № 388н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3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«Об утверждении порядка оказания скорой, в том числе скорой специализированной, медицинской помощи»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34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 редакции от 21 февраля 2020 г.)</a:t>
            </a:r>
            <a:endParaRPr lang="en-US" altLang="ru-RU" sz="3400" b="1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B16AC854-97BA-4E2A-A42A-71FA5923B6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38030" y="571578"/>
            <a:ext cx="647631" cy="75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9156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1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8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E8E3566-1DFC-4810-B886-BCB2DCC647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7506" y="142875"/>
            <a:ext cx="9456645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1105 «Должности и физические лица станций (отделений) скорой медицинской помощи»</a:t>
            </a:r>
          </a:p>
        </p:txBody>
      </p:sp>
      <p:sp>
        <p:nvSpPr>
          <p:cNvPr id="29699" name="Содержимое 2">
            <a:extLst>
              <a:ext uri="{FF2B5EF4-FFF2-40B4-BE49-F238E27FC236}">
                <a16:creationId xmlns="" xmlns:a16="http://schemas.microsoft.com/office/drawing/2014/main" id="{B5270E35-09DA-46EC-A4CB-27DBFFBDCD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47850" y="1412875"/>
            <a:ext cx="8535988" cy="5183188"/>
          </a:xfrm>
        </p:spPr>
        <p:txBody>
          <a:bodyPr/>
          <a:lstStyle/>
          <a:p>
            <a:pPr algn="just" eaLnBrk="1" hangingPunct="1"/>
            <a:endParaRPr lang="ru-RU" altLang="ru-RU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endParaRPr lang="ru-RU" altLang="ru-RU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endParaRPr lang="ru-RU" altLang="ru-RU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700" name="Содержимое 2">
            <a:extLst>
              <a:ext uri="{FF2B5EF4-FFF2-40B4-BE49-F238E27FC236}">
                <a16:creationId xmlns="" xmlns:a16="http://schemas.microsoft.com/office/drawing/2014/main" id="{B1F9551C-F80D-4729-B163-715B9342A837}"/>
              </a:ext>
            </a:extLst>
          </p:cNvPr>
          <p:cNvSpPr txBox="1">
            <a:spLocks/>
          </p:cNvSpPr>
          <p:nvPr/>
        </p:nvSpPr>
        <p:spPr bwMode="auto">
          <a:xfrm>
            <a:off x="1093694" y="1387475"/>
            <a:ext cx="9798423" cy="513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900" b="1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Межформенные</a:t>
            </a:r>
            <a:r>
              <a:rPr lang="ru-RU" altLang="ru-RU" sz="29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контроли:</a:t>
            </a:r>
            <a:r>
              <a:rPr lang="ru-RU" altLang="ru-RU" sz="29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 fontAlgn="base">
              <a:spcBef>
                <a:spcPts val="600"/>
              </a:spcBef>
              <a:spcAft>
                <a:spcPct val="0"/>
              </a:spcAft>
              <a:buNone/>
            </a:pPr>
            <a:r>
              <a:rPr lang="ru-RU" altLang="ru-RU" sz="29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 штатных должностей младшего медицинского персонала станции</a:t>
            </a:r>
            <a:r>
              <a:rPr lang="ru-RU" altLang="ru-RU" sz="2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 fontAlgn="base">
              <a:spcBef>
                <a:spcPts val="600"/>
              </a:spcBef>
              <a:spcAft>
                <a:spcPct val="0"/>
              </a:spcAft>
              <a:buNone/>
            </a:pPr>
            <a:r>
              <a:rPr lang="ru-RU" altLang="ru-RU" sz="2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30.1105.1.15 = 47.1800.16.21.</a:t>
            </a:r>
          </a:p>
          <a:p>
            <a:pPr algn="just" fontAlgn="base">
              <a:spcBef>
                <a:spcPts val="600"/>
              </a:spcBef>
              <a:spcAft>
                <a:spcPct val="0"/>
              </a:spcAft>
              <a:buNone/>
            </a:pPr>
            <a:r>
              <a:rPr lang="ru-RU" altLang="ru-RU" sz="29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 занятых должностей младшего медицинского персонала станции</a:t>
            </a:r>
            <a:r>
              <a:rPr lang="ru-RU" altLang="ru-RU" sz="2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 fontAlgn="base">
              <a:spcBef>
                <a:spcPts val="600"/>
              </a:spcBef>
              <a:spcAft>
                <a:spcPct val="0"/>
              </a:spcAft>
              <a:buNone/>
            </a:pPr>
            <a:r>
              <a:rPr lang="ru-RU" altLang="ru-RU" sz="2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30.1105.2.15 = 47.1800.16.22.</a:t>
            </a:r>
          </a:p>
          <a:p>
            <a:pPr algn="just" fontAlgn="base">
              <a:spcBef>
                <a:spcPts val="600"/>
              </a:spcBef>
              <a:spcAft>
                <a:spcPct val="0"/>
              </a:spcAft>
              <a:buNone/>
            </a:pPr>
            <a:r>
              <a:rPr lang="ru-RU" altLang="ru-RU" sz="29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 физических лиц младшего медицинского персонала станции</a:t>
            </a:r>
            <a:r>
              <a:rPr lang="ru-RU" altLang="ru-RU" sz="2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 fontAlgn="base">
              <a:spcBef>
                <a:spcPts val="600"/>
              </a:spcBef>
              <a:spcAft>
                <a:spcPct val="0"/>
              </a:spcAft>
              <a:buNone/>
            </a:pPr>
            <a:r>
              <a:rPr lang="ru-RU" altLang="ru-RU" sz="2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30.1105.3.15 = 47.1800.16.23.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146D99E7-59D0-473F-B2A6-815090CFC6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371475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DCCFFAA-2FC4-4FA5-9287-84265F25B1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7506" y="142875"/>
            <a:ext cx="9456645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1105 «Должности и физические лица станций (отделений) скорой медицинской помощи»</a:t>
            </a:r>
          </a:p>
        </p:txBody>
      </p:sp>
      <p:sp>
        <p:nvSpPr>
          <p:cNvPr id="30723" name="Содержимое 2">
            <a:extLst>
              <a:ext uri="{FF2B5EF4-FFF2-40B4-BE49-F238E27FC236}">
                <a16:creationId xmlns="" xmlns:a16="http://schemas.microsoft.com/office/drawing/2014/main" id="{7A6A3E86-EBED-4B30-B0B3-B772A4A618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7506" y="1412875"/>
            <a:ext cx="9496332" cy="5183188"/>
          </a:xfrm>
        </p:spPr>
        <p:txBody>
          <a:bodyPr/>
          <a:lstStyle/>
          <a:p>
            <a:pPr algn="just" eaLnBrk="1" hangingPunct="1"/>
            <a:endParaRPr lang="ru-RU" altLang="ru-RU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endParaRPr lang="ru-RU" altLang="ru-RU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/>
            <a:endParaRPr lang="ru-RU" altLang="ru-RU" sz="25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724" name="Содержимое 2">
            <a:extLst>
              <a:ext uri="{FF2B5EF4-FFF2-40B4-BE49-F238E27FC236}">
                <a16:creationId xmlns="" xmlns:a16="http://schemas.microsoft.com/office/drawing/2014/main" id="{FFAF0975-F4B4-4685-8269-19D3FAE73523}"/>
              </a:ext>
            </a:extLst>
          </p:cNvPr>
          <p:cNvSpPr txBox="1">
            <a:spLocks/>
          </p:cNvSpPr>
          <p:nvPr/>
        </p:nvSpPr>
        <p:spPr bwMode="auto">
          <a:xfrm>
            <a:off x="1129553" y="1387475"/>
            <a:ext cx="9325723" cy="513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ru-RU" altLang="ru-RU" sz="2900" b="1" i="1" dirty="0" err="1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Межформенные</a:t>
            </a:r>
            <a:r>
              <a:rPr lang="ru-RU" altLang="ru-RU" sz="2900" b="1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контроли:</a:t>
            </a:r>
            <a:r>
              <a:rPr lang="ru-RU" altLang="ru-RU" sz="2900" b="1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 fontAlgn="base">
              <a:spcBef>
                <a:spcPts val="1200"/>
              </a:spcBef>
              <a:spcAft>
                <a:spcPct val="0"/>
              </a:spcAft>
              <a:buNone/>
            </a:pPr>
            <a:r>
              <a:rPr lang="ru-RU" altLang="ru-RU" sz="29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 штатных должностей прочего персонала станции</a:t>
            </a:r>
            <a:r>
              <a:rPr lang="ru-RU" altLang="ru-RU" sz="2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 fontAlgn="base">
              <a:spcBef>
                <a:spcPts val="1200"/>
              </a:spcBef>
              <a:spcAft>
                <a:spcPct val="0"/>
              </a:spcAft>
              <a:buNone/>
            </a:pPr>
            <a:r>
              <a:rPr lang="ru-RU" altLang="ru-RU" sz="2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30.1105.1.16 = 47.1800.16.09 + 47.1800.16.24.</a:t>
            </a:r>
          </a:p>
          <a:p>
            <a:pPr algn="just" fontAlgn="base">
              <a:spcBef>
                <a:spcPts val="1200"/>
              </a:spcBef>
              <a:spcAft>
                <a:spcPct val="0"/>
              </a:spcAft>
              <a:buNone/>
            </a:pPr>
            <a:r>
              <a:rPr lang="ru-RU" altLang="ru-RU" sz="29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 занятых должностей прочего персонала станции</a:t>
            </a:r>
            <a:r>
              <a:rPr lang="ru-RU" altLang="ru-RU" sz="2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 fontAlgn="base">
              <a:spcBef>
                <a:spcPts val="1200"/>
              </a:spcBef>
              <a:spcAft>
                <a:spcPct val="0"/>
              </a:spcAft>
              <a:buNone/>
            </a:pPr>
            <a:r>
              <a:rPr lang="ru-RU" altLang="ru-RU" sz="2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30.1105.2.16 = 47.1800.16.10 + 47.1800.16.25.</a:t>
            </a:r>
          </a:p>
          <a:p>
            <a:pPr algn="just" fontAlgn="base">
              <a:spcBef>
                <a:spcPts val="1200"/>
              </a:spcBef>
              <a:spcAft>
                <a:spcPct val="0"/>
              </a:spcAft>
              <a:buNone/>
            </a:pPr>
            <a:r>
              <a:rPr lang="ru-RU" altLang="ru-RU" sz="29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 физических лиц прочего персонала станции:</a:t>
            </a:r>
          </a:p>
          <a:p>
            <a:pPr algn="just" fontAlgn="base">
              <a:spcBef>
                <a:spcPts val="1200"/>
              </a:spcBef>
              <a:spcAft>
                <a:spcPct val="0"/>
              </a:spcAft>
              <a:buNone/>
            </a:pPr>
            <a:r>
              <a:rPr lang="ru-RU" altLang="ru-RU" sz="29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30.1105.3.16 = 47.1800.16.11 + 47.1800.16.26.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FC008BD2-89F7-4475-9610-61B5216D89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84260" y="371474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187D320-5E9D-4A2C-BCFE-BD5BB39887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6081" y="366711"/>
            <a:ext cx="8877582" cy="939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Сведения о деятельности скорой медицинской помощи</a:t>
            </a:r>
          </a:p>
        </p:txBody>
      </p:sp>
      <p:sp>
        <p:nvSpPr>
          <p:cNvPr id="3" name="Содержимое 2">
            <a:extLst>
              <a:ext uri="{FF2B5EF4-FFF2-40B4-BE49-F238E27FC236}">
                <a16:creationId xmlns="" xmlns:a16="http://schemas.microsoft.com/office/drawing/2014/main" id="{DBB3A763-C76D-49D0-8001-298C19BF27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7153" y="1636714"/>
            <a:ext cx="9861176" cy="4537075"/>
          </a:xfrm>
        </p:spPr>
        <p:txBody>
          <a:bodyPr rtlCol="0">
            <a:noAutofit/>
          </a:bodyPr>
          <a:lstStyle/>
          <a:p>
            <a:pPr marL="268288" indent="-268288" algn="just" eaLnBrk="1" fontAlgn="auto" hangingPunct="1">
              <a:spcAft>
                <a:spcPts val="0"/>
              </a:spcAft>
              <a:buNone/>
              <a:defRPr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000" b="1" i="1" dirty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3000" b="1" i="1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3000" b="1" i="1" dirty="0">
                <a:latin typeface="Times New Roman" pitchFamily="18" charset="0"/>
                <a:cs typeface="Times New Roman" pitchFamily="18" charset="0"/>
              </a:rPr>
              <a:t>. Деятельность медицинской организации по оказанию медицинской помощи в амбулаторных условиях</a:t>
            </a:r>
          </a:p>
          <a:p>
            <a:pPr indent="14288" algn="just" eaLnBrk="1" fontAlgn="auto" hangingPunct="1">
              <a:spcBef>
                <a:spcPts val="1200"/>
              </a:spcBef>
              <a:spcAft>
                <a:spcPts val="0"/>
              </a:spcAft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таблица 2120 «Медицинская помощь, оказанная выездными бригадами скорой медицинской помощи при выполнении вызовов скорой медицинской помощи».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64B09E66-DBD2-4AAF-8333-C32F4E3346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2895" y="416298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06F47DA-7594-4E51-9C58-7A390ADEC8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788" y="142875"/>
            <a:ext cx="10183906" cy="1143000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2120 «Медицинская помощь, оказанная выездными бригадами скорой медицинской помощи при выполнении вызовов скорой медицинской помощи»</a:t>
            </a:r>
          </a:p>
        </p:txBody>
      </p:sp>
      <p:graphicFrame>
        <p:nvGraphicFramePr>
          <p:cNvPr id="8" name="Содержимое 7">
            <a:extLst>
              <a:ext uri="{FF2B5EF4-FFF2-40B4-BE49-F238E27FC236}">
                <a16:creationId xmlns="" xmlns:a16="http://schemas.microsoft.com/office/drawing/2014/main" id="{F0209492-7B8E-414E-9915-49E21F28421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330257"/>
              </p:ext>
            </p:extLst>
          </p:nvPr>
        </p:nvGraphicFramePr>
        <p:xfrm>
          <a:off x="878541" y="1285875"/>
          <a:ext cx="10533533" cy="5559914"/>
        </p:xfrm>
        <a:graphic>
          <a:graphicData uri="http://schemas.openxmlformats.org/drawingml/2006/table">
            <a:tbl>
              <a:tblPr/>
              <a:tblGrid>
                <a:gridCol w="263338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17228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73684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04020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99831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86683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606786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866839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1053792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1113303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</a:tblGrid>
              <a:tr h="231985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лиц доставленных в медицинские организации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(из гр. 3)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35931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оказание скорой медицинской помощи по поводу: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Медицинская эвакуация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0058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травм,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отравлений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внезапных заболеваний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 состояний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родов и патологии </a:t>
                      </a:r>
                      <a:r>
                        <a:rPr kumimoji="0" lang="ru-RU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беремен-ности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68623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межболь-ничная</a:t>
                      </a: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беременных, рожениц и родильниц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0275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4935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Выполнено вызовов скорой медицинской помощи</a:t>
                      </a:r>
                    </a:p>
                  </a:txBody>
                  <a:tcPr marL="65312" marR="65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49356">
                <a:tc>
                  <a:txBody>
                    <a:bodyPr/>
                    <a:lstStyle/>
                    <a:p>
                      <a:pPr marL="207963" marR="0" lvl="0" indent="0" algn="just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  <a:p>
                      <a:pPr marL="207963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к детям </a:t>
                      </a:r>
                    </a:p>
                  </a:txBody>
                  <a:tcPr marL="65312" marR="65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52403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лиц, которым оказана скорая медицинская помощь при выполнении вызовов</a:t>
                      </a:r>
                    </a:p>
                  </a:txBody>
                  <a:tcPr marL="65312" marR="65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524034">
                <a:tc>
                  <a:txBody>
                    <a:bodyPr/>
                    <a:lstStyle/>
                    <a:p>
                      <a:pPr marL="207963" marR="0" lvl="0" indent="0" algn="just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</a:t>
                      </a:r>
                    </a:p>
                    <a:p>
                      <a:pPr marL="207963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сельских населенных  пунктах </a:t>
                      </a:r>
                    </a:p>
                  </a:txBody>
                  <a:tcPr marL="65312" marR="65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69871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лиц, умерших в автомобиле</a:t>
                      </a: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скорой медицинской помощи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(из стр. 3)</a:t>
                      </a:r>
                    </a:p>
                  </a:txBody>
                  <a:tcPr marL="65312" marR="65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349356">
                <a:tc>
                  <a:txBody>
                    <a:bodyPr/>
                    <a:lstStyle/>
                    <a:p>
                      <a:pPr marL="0" marR="0" lvl="0" indent="207963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  <a:p>
                      <a:pPr marL="0" marR="0" lvl="0" indent="207963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детей </a:t>
                      </a:r>
                    </a:p>
                  </a:txBody>
                  <a:tcPr marL="65312" marR="65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49356">
                <a:tc>
                  <a:txBody>
                    <a:bodyPr/>
                    <a:lstStyle/>
                    <a:p>
                      <a:pPr marL="0" marR="0" lvl="0" indent="298450" algn="just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</a:t>
                      </a:r>
                    </a:p>
                    <a:p>
                      <a:pPr marL="0" marR="0" lvl="0" indent="29845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возрасте до 1 года </a:t>
                      </a:r>
                    </a:p>
                  </a:txBody>
                  <a:tcPr marL="65312" marR="65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349356">
                <a:tc>
                  <a:txBody>
                    <a:bodyPr/>
                    <a:lstStyle/>
                    <a:p>
                      <a:pPr marL="117475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женщин старше трудоспособного возраста </a:t>
                      </a:r>
                    </a:p>
                  </a:txBody>
                  <a:tcPr marL="65312" marR="65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385480">
                <a:tc>
                  <a:txBody>
                    <a:bodyPr/>
                    <a:lstStyle/>
                    <a:p>
                      <a:pPr marL="117475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мужчин старше трудоспособного возраста</a:t>
                      </a:r>
                    </a:p>
                  </a:txBody>
                  <a:tcPr marL="65312" marR="65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</a:tbl>
          </a:graphicData>
        </a:graphic>
      </p:graphicFrame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F54AA00A-A13C-4AA3-858A-722D9D1CB8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416298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316D916-8412-430E-9921-5209EC7A69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3319" y="476250"/>
            <a:ext cx="9161928" cy="1728788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2120 «Медицинская помощь, оказанная выездными бригадами скорой медицинской помощи при выполнении вызовов скорой медицинской помощи»</a:t>
            </a:r>
          </a:p>
        </p:txBody>
      </p:sp>
      <p:sp>
        <p:nvSpPr>
          <p:cNvPr id="20483" name="Содержимое 2">
            <a:extLst>
              <a:ext uri="{FF2B5EF4-FFF2-40B4-BE49-F238E27FC236}">
                <a16:creationId xmlns="" xmlns:a16="http://schemas.microsoft.com/office/drawing/2014/main" id="{71A7CEA1-810E-4958-B791-3BE4B3FA73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3319" y="2492376"/>
            <a:ext cx="9448799" cy="4105275"/>
          </a:xfrm>
        </p:spPr>
        <p:txBody>
          <a:bodyPr/>
          <a:lstStyle/>
          <a:p>
            <a:pPr algn="just" eaLnBrk="1" hangingPunct="1">
              <a:buFont typeface="Arial" charset="0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Не заполняются сведения:</a:t>
            </a:r>
          </a:p>
          <a:p>
            <a:pPr algn="just" eaLnBrk="1" hangingPunct="1">
              <a:buFont typeface="Arial" charset="0"/>
              <a:buChar char="•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 строкам с 5 по 9 графы 10;</a:t>
            </a:r>
          </a:p>
          <a:p>
            <a:pPr algn="just" eaLnBrk="1" hangingPunct="1">
              <a:buFont typeface="Arial" charset="0"/>
              <a:buChar char="•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 строкам 7, 8, 9 графы 6 и 9.</a:t>
            </a:r>
          </a:p>
          <a:p>
            <a:pPr marL="0" indent="0" algn="just" eaLnBrk="1" hangingPunct="1"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число выполненных вызовов бригадами скорой медицинской помощи (стр. 1 гр. 3) не включаются безрезультатные вызовы.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6DED2E7D-DDAA-45D9-B24E-A75D6AA982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476250"/>
            <a:ext cx="571429" cy="669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5615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92FFBDC-0276-43AE-AFBF-75A9B81A0D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2659" y="259814"/>
            <a:ext cx="9717741" cy="1944216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 Министерства здравоохранения Российской Федерации от 20 июня 2013 г. № 388н  (приложение 1), </a:t>
            </a:r>
            <a:b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Федеральный закон Российской Федерации от 21 ноября 2011 г. № 323-ФЗ «Об основах охраны здоровья граждан в Российской Федерации» (статья 35 пункт 4)</a:t>
            </a:r>
          </a:p>
        </p:txBody>
      </p:sp>
      <p:sp>
        <p:nvSpPr>
          <p:cNvPr id="34819" name="Содержимое 2">
            <a:extLst>
              <a:ext uri="{FF2B5EF4-FFF2-40B4-BE49-F238E27FC236}">
                <a16:creationId xmlns="" xmlns:a16="http://schemas.microsoft.com/office/drawing/2014/main" id="{A7C710D9-6401-4A77-909B-882F28B250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4424" y="2239508"/>
            <a:ext cx="10395365" cy="4429852"/>
          </a:xfrm>
        </p:spPr>
        <p:txBody>
          <a:bodyPr/>
          <a:lstStyle/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Медицинская эвакуация </a:t>
            </a: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осуществляется выездными бригадами скорой медицинской помощи.</a:t>
            </a:r>
          </a:p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Медицинская эвакуация </a:t>
            </a: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может осуществляться с места происшествия или места нахождения пациента (вне медицинской организации), а также из медицинской организации, в которой отсутствует возможность оказания необходимой медицинской помощи при угрожающих жизни состояниях, женщин в период беременности, родов, послеродовой период и новорожденных, лиц, пострадавших в результате чрезвычайных ситуаций и стихийных бедствий.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BEED4B53-CDA0-4276-8845-F0932B2519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49789" y="604556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583295C-AF47-48B0-8B69-A0A17A8D51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765" y="285750"/>
            <a:ext cx="9825317" cy="1703388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2120 «Медицинская помощь, оказанная выездными бригадами скорой медицинской помощи при выполнении вызовов скорой медицинской помощи»</a:t>
            </a:r>
          </a:p>
        </p:txBody>
      </p:sp>
      <p:sp>
        <p:nvSpPr>
          <p:cNvPr id="37891" name="Содержимое 2">
            <a:extLst>
              <a:ext uri="{FF2B5EF4-FFF2-40B4-BE49-F238E27FC236}">
                <a16:creationId xmlns="" xmlns:a16="http://schemas.microsoft.com/office/drawing/2014/main" id="{4B160369-00D5-4E2F-A9DB-75AE4EA7A4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7176" y="2205038"/>
            <a:ext cx="10363200" cy="4081462"/>
          </a:xfrm>
        </p:spPr>
        <p:txBody>
          <a:bodyPr/>
          <a:lstStyle/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3600" dirty="0"/>
              <a:t>   </a:t>
            </a: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выполненных вызовов к детям (форма 30 табл. 2120 стр. 2 гр. 3) не должно быть больше числа детей, которым оказана скорая медицинская помощь при вызовах (форма 30 табл. 2121 стр. 3 гр. 1).</a:t>
            </a:r>
          </a:p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30.2120.2.03 ≤ 30.2121.3.01.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1DD4FE54-77C7-4751-9FCF-39CDEC78AB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8C88008-BF1D-4238-A75B-20367CD8F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9224" y="401636"/>
            <a:ext cx="9646022" cy="1500188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2120 «Медицинская помощь, оказанная выездными бригадами скорой медицинской помощи при выполнении вызовов скорой медицинской помощи»</a:t>
            </a:r>
          </a:p>
        </p:txBody>
      </p:sp>
      <p:sp>
        <p:nvSpPr>
          <p:cNvPr id="24579" name="Содержимое 2">
            <a:extLst>
              <a:ext uri="{FF2B5EF4-FFF2-40B4-BE49-F238E27FC236}">
                <a16:creationId xmlns="" xmlns:a16="http://schemas.microsoft.com/office/drawing/2014/main" id="{0E363423-239E-4AC8-A53A-B75F3BA492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9224" y="2294965"/>
            <a:ext cx="9646022" cy="4322763"/>
          </a:xfrm>
        </p:spPr>
        <p:txBody>
          <a:bodyPr/>
          <a:lstStyle/>
          <a:p>
            <a:pPr marL="0" algn="just" eaLnBrk="1" hangingPunct="1">
              <a:buNone/>
              <a:defRPr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Число выполненных вызовов к лицам, доставленных в медицинские организации (форма 30 табл. 2120 стр. 1 гр. 10) не должно быть больше числа лиц, доставленных в медицинские организации (форма 30 табл. 2120 стр. 3 гр. 10).</a:t>
            </a:r>
          </a:p>
          <a:p>
            <a:pPr marL="0" algn="just" eaLnBrk="1" hangingPunct="1">
              <a:buNone/>
              <a:defRPr/>
            </a:pP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30.2120.1.10 ≤ 30.2120.3.10.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9F3A8BB2-9537-4EFA-B013-8093AF10CA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21506" y="526937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C11A171-A67F-4558-BC80-41426F449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46094" y="608479"/>
            <a:ext cx="9350186" cy="1703388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2120 «Медицинская помощь, оказанная выездными бригадами скорой медицинской помощи при выполнении вызовов скорой медицинской помощи»</a:t>
            </a:r>
          </a:p>
        </p:txBody>
      </p:sp>
      <p:sp>
        <p:nvSpPr>
          <p:cNvPr id="39939" name="Содержимое 2">
            <a:extLst>
              <a:ext uri="{FF2B5EF4-FFF2-40B4-BE49-F238E27FC236}">
                <a16:creationId xmlns="" xmlns:a16="http://schemas.microsoft.com/office/drawing/2014/main" id="{F097C35A-82EB-4C23-AAC3-FD6DA5B9E1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3365" y="2689226"/>
            <a:ext cx="9350187" cy="3560296"/>
          </a:xfrm>
        </p:spPr>
        <p:txBody>
          <a:bodyPr/>
          <a:lstStyle/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3600" b="1" i="1" dirty="0"/>
              <a:t>   </a:t>
            </a:r>
            <a:r>
              <a:rPr lang="ru-RU" altLang="ru-RU" sz="3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Межформенный</a:t>
            </a:r>
            <a:r>
              <a:rPr lang="ru-RU" altLang="ru-RU" sz="3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контроль:</a:t>
            </a:r>
            <a:r>
              <a:rPr lang="ru-RU" altLang="ru-RU" sz="3400" b="1" i="1" dirty="0"/>
              <a:t> </a:t>
            </a:r>
          </a:p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3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выполненных вызовов в связи с медицинской эвакуацией:</a:t>
            </a:r>
          </a:p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30.2120.1.07 = 47.0400.1.08.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22C91AAA-E8FF-4B8C-B2F7-A8855F89EB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CFF3A26-9C04-4F7C-9A60-8E3CF6851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5435" y="526937"/>
            <a:ext cx="9466729" cy="1847850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2120 «Медицинская помощь, оказанная выездными бригадами скорой медицинской помощи при выполнении вызовов скорой медицинской помощи»</a:t>
            </a:r>
          </a:p>
        </p:txBody>
      </p:sp>
      <p:sp>
        <p:nvSpPr>
          <p:cNvPr id="40963" name="Содержимое 2">
            <a:extLst>
              <a:ext uri="{FF2B5EF4-FFF2-40B4-BE49-F238E27FC236}">
                <a16:creationId xmlns="" xmlns:a16="http://schemas.microsoft.com/office/drawing/2014/main" id="{06884D60-EF59-4606-A3F3-4689E0FA4E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8894" y="2706595"/>
            <a:ext cx="10327341" cy="4168775"/>
          </a:xfrm>
        </p:spPr>
        <p:txBody>
          <a:bodyPr/>
          <a:lstStyle/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3600" dirty="0"/>
              <a:t>   </a:t>
            </a:r>
            <a:r>
              <a:rPr lang="ru-RU" altLang="ru-RU" sz="3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Межформенный</a:t>
            </a:r>
            <a:r>
              <a:rPr lang="ru-RU" altLang="ru-RU" sz="3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контроль:</a:t>
            </a:r>
            <a:r>
              <a:rPr lang="ru-RU" altLang="ru-RU" sz="3400" dirty="0"/>
              <a:t> </a:t>
            </a:r>
          </a:p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лиц, доставленных в медицинские организации:</a:t>
            </a:r>
          </a:p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30.2120.3.10 = 47.0400.1.10.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7EFB99D2-C0C3-4198-A933-35E710C026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526937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>
            <a:extLst>
              <a:ext uri="{FF2B5EF4-FFF2-40B4-BE49-F238E27FC236}">
                <a16:creationId xmlns="" xmlns:a16="http://schemas.microsoft.com/office/drawing/2014/main" id="{13541A75-608B-4027-AB95-6CD125AF2511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99119" y="676837"/>
            <a:ext cx="9495775" cy="887413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Скорая, в том числе скорая специализированная, медицинская помощь</a:t>
            </a:r>
          </a:p>
        </p:txBody>
      </p:sp>
      <p:sp>
        <p:nvSpPr>
          <p:cNvPr id="107523" name="Rectangle 3">
            <a:extLst>
              <a:ext uri="{FF2B5EF4-FFF2-40B4-BE49-F238E27FC236}">
                <a16:creationId xmlns="" xmlns:a16="http://schemas.microsoft.com/office/drawing/2014/main" id="{CA01E715-CD7D-4841-9421-1880330A84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02792" y="1990165"/>
            <a:ext cx="10186415" cy="4486835"/>
          </a:xfrm>
        </p:spPr>
        <p:txBody>
          <a:bodyPr/>
          <a:lstStyle/>
          <a:p>
            <a:pPr marL="0" indent="0" algn="just" eaLnBrk="1" hangingPunct="1">
              <a:lnSpc>
                <a:spcPct val="80000"/>
              </a:lnSpc>
              <a:buNone/>
            </a:pPr>
            <a:r>
              <a:rPr lang="ru-RU" alt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оказывается при заболеваниях, несчастных случаях, травмах, отравлениях и других состояниях, требующих срочного медицинского вмешательства вне медицинской организации, в амбулаторных и стационарных условиях. </a:t>
            </a:r>
          </a:p>
          <a:p>
            <a:pPr marL="0" indent="0" algn="just" eaLnBrk="1" hangingPunct="1">
              <a:lnSpc>
                <a:spcPct val="80000"/>
              </a:lnSpc>
              <a:buNone/>
            </a:pPr>
            <a:r>
              <a:rPr lang="ru-RU" altLang="ru-RU" sz="33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Скорая медицинская помощь осуществляется на основе стандартов медицинской помощи и с учетом клинических рекомендаций (протоколов лечения).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997FF905-8A00-438F-B6E8-5F35BA90D6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38030" y="571578"/>
            <a:ext cx="647631" cy="758796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7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2" grpId="0"/>
      <p:bldP spid="107523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A58CBEF-FD2E-405E-BE08-5E8CAB73F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6241" y="379599"/>
            <a:ext cx="8607424" cy="939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Сведения о деятельности скорой медицинской помощи</a:t>
            </a:r>
          </a:p>
        </p:txBody>
      </p:sp>
      <p:sp>
        <p:nvSpPr>
          <p:cNvPr id="3" name="Содержимое 2">
            <a:extLst>
              <a:ext uri="{FF2B5EF4-FFF2-40B4-BE49-F238E27FC236}">
                <a16:creationId xmlns="" xmlns:a16="http://schemas.microsoft.com/office/drawing/2014/main" id="{204105D3-2647-4CE2-A12B-AEDF3690AE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3023" y="1319399"/>
            <a:ext cx="10425953" cy="5500688"/>
          </a:xfrm>
        </p:spPr>
        <p:txBody>
          <a:bodyPr rtlCol="0">
            <a:noAutofit/>
          </a:bodyPr>
          <a:lstStyle/>
          <a:p>
            <a:pPr marL="268288" indent="-268288" algn="just" eaLnBrk="1" fontAlgn="auto" hangingPunct="1">
              <a:spcAft>
                <a:spcPts val="0"/>
              </a:spcAft>
              <a:buNone/>
              <a:defRPr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600" b="1" i="1" dirty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2600" b="1" i="1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600" b="1" i="1" dirty="0">
                <a:latin typeface="Times New Roman" pitchFamily="18" charset="0"/>
                <a:cs typeface="Times New Roman" pitchFamily="18" charset="0"/>
              </a:rPr>
              <a:t>. Деятельность медицинской организации по оказанию медицинской помощи в амбулаторных условиях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marL="268288" indent="-268288" algn="just" eaLnBrk="1" fontAlgn="auto" hangingPunct="1">
              <a:spcAft>
                <a:spcPts val="0"/>
              </a:spcAft>
              <a:buNone/>
              <a:defRPr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500" b="1" i="1" dirty="0" err="1">
                <a:latin typeface="Times New Roman" pitchFamily="18" charset="0"/>
                <a:cs typeface="Times New Roman" pitchFamily="18" charset="0"/>
              </a:rPr>
              <a:t>подтабличная</a:t>
            </a:r>
            <a:r>
              <a:rPr lang="ru-RU" sz="2500" b="1" i="1" dirty="0">
                <a:latin typeface="Times New Roman" pitchFamily="18" charset="0"/>
                <a:cs typeface="Times New Roman" pitchFamily="18" charset="0"/>
              </a:rPr>
              <a:t> строка 2121 «Число лиц, которым оказана скорая медицинская помощь при выполнении вызовов» по возрастам. </a:t>
            </a:r>
          </a:p>
          <a:p>
            <a:pPr marL="268288" indent="-268288" algn="just" eaLnBrk="1" fontAlgn="auto" hangingPunct="1">
              <a:spcAft>
                <a:spcPts val="0"/>
              </a:spcAft>
              <a:buNone/>
              <a:defRPr/>
            </a:pPr>
            <a:r>
              <a:rPr lang="ru-RU" sz="2500" b="1" i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Число лиц, которым оказана скорая медицинская помощь при    выполнении  вызовов, всего  1 ____,</a:t>
            </a:r>
          </a:p>
          <a:p>
            <a:pPr marL="0" indent="0" eaLnBrk="1" hangingPunct="1">
              <a:spcBef>
                <a:spcPts val="0"/>
              </a:spcBef>
              <a:buNone/>
              <a:defRPr/>
            </a:pP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      из них: сельских жителей  2 ____________, </a:t>
            </a:r>
          </a:p>
          <a:p>
            <a:pPr marL="0" indent="0" eaLnBrk="1" hangingPunct="1">
              <a:spcBef>
                <a:spcPts val="0"/>
              </a:spcBef>
              <a:buNone/>
              <a:defRPr/>
            </a:pP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      в том числе (из стр. 1): </a:t>
            </a:r>
          </a:p>
          <a:p>
            <a:pPr marL="0" indent="0" eaLnBrk="1" hangingPunct="1">
              <a:spcBef>
                <a:spcPts val="0"/>
              </a:spcBef>
              <a:buNone/>
              <a:defRPr/>
            </a:pP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      дети  (0-17 лет) 3 __________, </a:t>
            </a:r>
          </a:p>
          <a:p>
            <a:pPr marL="0" indent="0" eaLnBrk="1" hangingPunct="1">
              <a:spcBef>
                <a:spcPts val="0"/>
              </a:spcBef>
              <a:buNone/>
              <a:defRPr/>
            </a:pP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      взрослые (18 лет и старше) 4 ______________, </a:t>
            </a:r>
          </a:p>
          <a:p>
            <a:pPr marL="0" indent="0" eaLnBrk="1" hangingPunct="1">
              <a:spcBef>
                <a:spcPts val="0"/>
              </a:spcBef>
              <a:buNone/>
              <a:defRPr/>
            </a:pP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      из них (из стр. 4):</a:t>
            </a:r>
          </a:p>
          <a:p>
            <a:pPr marL="0" indent="0" eaLnBrk="1" hangingPunct="1">
              <a:spcBef>
                <a:spcPts val="0"/>
              </a:spcBef>
              <a:buNone/>
              <a:defRPr/>
            </a:pP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      женщины старше трудоспособного возраста 5 _____, </a:t>
            </a:r>
          </a:p>
          <a:p>
            <a:pPr marL="0" indent="0" eaLnBrk="1" hangingPunct="1">
              <a:spcBef>
                <a:spcPts val="0"/>
              </a:spcBef>
              <a:buNone/>
              <a:defRPr/>
            </a:pP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      мужчины старше трудоспособного возраста 6 _____.</a:t>
            </a:r>
          </a:p>
          <a:p>
            <a:pPr indent="357188" algn="just" eaLnBrk="1" fontAlgn="auto" hangingPunct="1">
              <a:spcAft>
                <a:spcPts val="0"/>
              </a:spcAft>
              <a:buNone/>
              <a:defRPr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indent="357188" algn="just" eaLnBrk="1" fontAlgn="auto" hangingPunct="1">
              <a:spcAft>
                <a:spcPts val="0"/>
              </a:spcAft>
              <a:buFont typeface="Arial" charset="0"/>
              <a:buChar char="•"/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indent="357188" algn="just" eaLnBrk="1" fontAlgn="auto" hangingPunct="1">
              <a:spcAft>
                <a:spcPts val="0"/>
              </a:spcAft>
              <a:buNone/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indent="357188" algn="just" eaLnBrk="1" fontAlgn="auto" hangingPunct="1">
              <a:spcAft>
                <a:spcPts val="0"/>
              </a:spcAft>
              <a:buNone/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26B50E36-8E66-454D-B1B0-ACBD58D0C7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398368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6502BD2-D5D7-45A8-8E7E-8EFEAEAE07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2625" y="285750"/>
            <a:ext cx="82296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Подтабличная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строка 2121</a:t>
            </a:r>
          </a:p>
        </p:txBody>
      </p:sp>
      <p:sp>
        <p:nvSpPr>
          <p:cNvPr id="43011" name="Содержимое 2">
            <a:extLst>
              <a:ext uri="{FF2B5EF4-FFF2-40B4-BE49-F238E27FC236}">
                <a16:creationId xmlns="" xmlns:a16="http://schemas.microsoft.com/office/drawing/2014/main" id="{57B218CA-D530-4CBA-AA6B-5AA426C1BF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8847" y="1341439"/>
            <a:ext cx="9035303" cy="5183187"/>
          </a:xfrm>
        </p:spPr>
        <p:txBody>
          <a:bodyPr/>
          <a:lstStyle/>
          <a:p>
            <a:pPr marL="0" indent="0" algn="just" eaLnBrk="1" hangingPunct="1">
              <a:buNone/>
            </a:pPr>
            <a:r>
              <a:rPr lang="ru-RU" altLang="ru-RU" sz="3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Внутриформенные</a:t>
            </a:r>
            <a:r>
              <a:rPr lang="ru-RU" alt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контроли:</a:t>
            </a:r>
            <a:endParaRPr lang="ru-RU" altLang="ru-RU" sz="3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buNone/>
            </a:pPr>
            <a:r>
              <a:rPr lang="ru-RU" altLang="ru-RU" sz="3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лиц, которым оказана скорая медицинская помощь при выполнении вызовов всего:</a:t>
            </a:r>
          </a:p>
          <a:p>
            <a:pPr marL="0" indent="0" algn="just" eaLnBrk="1" hangingPunct="1">
              <a:buNone/>
            </a:pPr>
            <a:r>
              <a:rPr lang="ru-RU" alt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30.2121.1.01 =  30.2121.3.01 + 30.2121.4.01.</a:t>
            </a:r>
          </a:p>
          <a:p>
            <a:pPr marL="0" indent="0" algn="just" eaLnBrk="1" hangingPunct="1">
              <a:buNone/>
            </a:pPr>
            <a:r>
              <a:rPr lang="ru-RU" alt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30.2121.1.01 =  30. 2120.3.03.</a:t>
            </a:r>
          </a:p>
          <a:p>
            <a:pPr marL="0" indent="0" eaLnBrk="1" hangingPunct="1">
              <a:buNone/>
            </a:pP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buNone/>
            </a:pPr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7CFBC45B-7F03-4862-BEC2-A3B2E7FABA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665666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6C5DB31-A39E-402E-9507-EC4869DC9E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1247" y="436656"/>
            <a:ext cx="8749553" cy="939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Сведения о деятельности скорой медицинской помощи</a:t>
            </a:r>
          </a:p>
        </p:txBody>
      </p:sp>
      <p:sp>
        <p:nvSpPr>
          <p:cNvPr id="3" name="Содержимое 2">
            <a:extLst>
              <a:ext uri="{FF2B5EF4-FFF2-40B4-BE49-F238E27FC236}">
                <a16:creationId xmlns="" xmlns:a16="http://schemas.microsoft.com/office/drawing/2014/main" id="{70BF1154-60C5-4AF3-8B98-13D4972822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0611" y="1771744"/>
            <a:ext cx="10174941" cy="5302250"/>
          </a:xfrm>
        </p:spPr>
        <p:txBody>
          <a:bodyPr rtlCol="0">
            <a:noAutofit/>
          </a:bodyPr>
          <a:lstStyle/>
          <a:p>
            <a:pPr marL="268288" indent="-268288" algn="just" eaLnBrk="1" fontAlgn="auto" hangingPunct="1">
              <a:spcAft>
                <a:spcPts val="0"/>
              </a:spcAft>
              <a:buNone/>
              <a:defRPr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000" b="1" i="1" dirty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3000" b="1" i="1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3000" b="1" i="1" dirty="0">
                <a:latin typeface="Times New Roman" pitchFamily="18" charset="0"/>
                <a:cs typeface="Times New Roman" pitchFamily="18" charset="0"/>
              </a:rPr>
              <a:t>. Деятельность медицинской организации по оказанию медицинской помощи в амбулаторных условиях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  <a:p>
            <a:pPr indent="357188" algn="just" eaLnBrk="1" fontAlgn="auto" hangingPunct="1"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таблица 2200 «Сведения о деятельности выездных бригад скорой медицинской помощи».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6D6536D0-067A-471D-80AD-03AC4819C8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349456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0B288EB-AE26-4BE3-956C-F70DA6156A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4424" y="274638"/>
            <a:ext cx="10130117" cy="1143000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2200 «Сведения о деятельности выездных бригад скорой медицинской помощи»</a:t>
            </a:r>
          </a:p>
        </p:txBody>
      </p:sp>
      <p:graphicFrame>
        <p:nvGraphicFramePr>
          <p:cNvPr id="6" name="Group 251">
            <a:extLst>
              <a:ext uri="{FF2B5EF4-FFF2-40B4-BE49-F238E27FC236}">
                <a16:creationId xmlns="" xmlns:a16="http://schemas.microsoft.com/office/drawing/2014/main" id="{32F0979D-CA08-4A87-97E0-6E025078DC8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7296948"/>
              </p:ext>
            </p:extLst>
          </p:nvPr>
        </p:nvGraphicFramePr>
        <p:xfrm>
          <a:off x="654424" y="1224845"/>
          <a:ext cx="10694895" cy="5657359"/>
        </p:xfrm>
        <a:graphic>
          <a:graphicData uri="http://schemas.openxmlformats.org/drawingml/2006/table">
            <a:tbl>
              <a:tblPr firstRow="1"/>
              <a:tblGrid>
                <a:gridCol w="5084457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61364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1759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61644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389288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328267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146298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Состав и профиль бригад</a:t>
                      </a:r>
                    </a:p>
                  </a:txBody>
                  <a:tcPr marL="53528" marR="5352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</a:t>
                      </a:r>
                    </a:p>
                  </a:txBody>
                  <a:tcPr marL="53528" marR="5352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выездных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бригад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(смен),</a:t>
                      </a: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53528" marR="5352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круглосуточ-ных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лиц, которым оказана скорая медицинская помощь  выездными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бригадами</a:t>
                      </a:r>
                    </a:p>
                  </a:txBody>
                  <a:tcPr marL="53528" marR="5352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медицинский эвакуаций, выполненных выездными бригадами (лиц) (из гр. 5)</a:t>
                      </a:r>
                    </a:p>
                  </a:txBody>
                  <a:tcPr marL="53528" marR="5352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1828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3528" marR="5352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3528" marR="5352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3528" marR="5352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3528" marR="5352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53528" marR="5352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53528" marR="5352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98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Общепрофильные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98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в том числе: врачебные</a:t>
                      </a: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65747">
                <a:tc>
                  <a:txBody>
                    <a:bodyPr/>
                    <a:lstStyle/>
                    <a:p>
                      <a:pPr marL="1793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из них:  для оказания медицинской</a:t>
                      </a:r>
                    </a:p>
                    <a:p>
                      <a:pPr marL="1793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помощи детскому населению</a:t>
                      </a: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1.1.1</a:t>
                      </a: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198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фельдшерские</a:t>
                      </a: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</a:t>
                      </a: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2253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Специализированные, всего</a:t>
                      </a:r>
                    </a:p>
                  </a:txBody>
                  <a:tcPr marL="53528" marR="5352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3657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в том числе: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анестезиологии-реанимации</a:t>
                      </a:r>
                    </a:p>
                  </a:txBody>
                  <a:tcPr marL="53528" marR="5352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2.1</a:t>
                      </a: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12040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анестезиологии-реанимации педиатрические</a:t>
                      </a: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2.2</a:t>
                      </a: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25365"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педиатрические</a:t>
                      </a:r>
                    </a:p>
                  </a:txBody>
                  <a:tcPr marL="53528" marR="5352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2.3</a:t>
                      </a: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25365"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психиатрические</a:t>
                      </a:r>
                    </a:p>
                  </a:txBody>
                  <a:tcPr marL="53528" marR="5352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2.4</a:t>
                      </a: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3657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>
                          <a:tab pos="4035425" algn="l"/>
                        </a:tabLst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выездные экстренные консультативные бригады, всего</a:t>
                      </a:r>
                    </a:p>
                  </a:txBody>
                  <a:tcPr marL="53528" marR="5352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2.5</a:t>
                      </a: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  <a:tr h="225365"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из них:  кардиологические</a:t>
                      </a:r>
                    </a:p>
                  </a:txBody>
                  <a:tcPr marL="53528" marR="5352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2.5.1</a:t>
                      </a: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2"/>
                  </a:ext>
                </a:extLst>
              </a:tr>
              <a:tr h="225365"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неврологические </a:t>
                      </a:r>
                    </a:p>
                  </a:txBody>
                  <a:tcPr marL="53528" marR="5352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2.5.2</a:t>
                      </a: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3"/>
                  </a:ext>
                </a:extLst>
              </a:tr>
              <a:tr h="198113"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инфекционные </a:t>
                      </a:r>
                    </a:p>
                  </a:txBody>
                  <a:tcPr marL="53528" marR="5352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2.5.3</a:t>
                      </a: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4"/>
                  </a:ext>
                </a:extLst>
              </a:tr>
              <a:tr h="198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Авиамедицинские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5"/>
                  </a:ext>
                </a:extLst>
              </a:tr>
              <a:tr h="2633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53528" marR="5352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8" marR="5352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6"/>
                  </a:ext>
                </a:extLst>
              </a:tr>
            </a:tbl>
          </a:graphicData>
        </a:graphic>
      </p:graphicFrame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A12526AE-C131-4D7A-BA20-3411700529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9F3D7DB-CA81-4AD5-B0B6-30AC15AEC3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1294" y="260350"/>
            <a:ext cx="10040471" cy="2160588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Министерства здравоохранения и социального развития Российской Федерации от 2 декабря 2009 г. № 942 «Об утверждении статистического инструментария станции (отделения), больницы скорой медицинской помощи»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31" name="Содержимое 2">
            <a:extLst>
              <a:ext uri="{FF2B5EF4-FFF2-40B4-BE49-F238E27FC236}">
                <a16:creationId xmlns="" xmlns:a16="http://schemas.microsoft.com/office/drawing/2014/main" id="{43B03686-795A-4706-BA2A-50DA2B5CAB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3719" y="2569369"/>
            <a:ext cx="10148046" cy="3735387"/>
          </a:xfrm>
        </p:spPr>
        <p:txBody>
          <a:bodyPr/>
          <a:lstStyle/>
          <a:p>
            <a:pPr marL="179388" indent="-179388" algn="just" eaLnBrk="1" hangingPunct="1">
              <a:buNone/>
            </a:pPr>
            <a:r>
              <a:rPr lang="ru-RU" alt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Бригада скорой медицинской помощи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это структурно-функциональная единица станции (подстанции, отделения) скорой медицинской помощи, организованная в соответствии со штатными нормативами для обеспечения работы в одну смену (6 часов) (1 круглосуточная бригада = 4 бригады (смены)).</a:t>
            </a:r>
          </a:p>
          <a:p>
            <a:pPr marL="179388" indent="-179388" algn="just" eaLnBrk="1" hangingPunct="1">
              <a:buNone/>
            </a:pP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2F15EAE3-382D-49AA-9188-8F33ED6BFE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0472" y="398369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B9F5B7B-F528-48D8-BF40-64309063C1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2636" y="285750"/>
            <a:ext cx="9224682" cy="1143000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2200 «Сведения о деятельности выездных бригад скорой медицинской помощи»</a:t>
            </a:r>
          </a:p>
        </p:txBody>
      </p:sp>
      <p:sp>
        <p:nvSpPr>
          <p:cNvPr id="30723" name="Содержимое 2">
            <a:extLst>
              <a:ext uri="{FF2B5EF4-FFF2-40B4-BE49-F238E27FC236}">
                <a16:creationId xmlns="" xmlns:a16="http://schemas.microsoft.com/office/drawing/2014/main" id="{4E006034-B135-45A7-A87E-BB6241312F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2659" y="1557338"/>
            <a:ext cx="9574306" cy="4525962"/>
          </a:xfrm>
        </p:spPr>
        <p:txBody>
          <a:bodyPr/>
          <a:lstStyle/>
          <a:p>
            <a:pPr marL="0" indent="0" algn="just" eaLnBrk="1" hangingPunct="1"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Число выездных бригад (смен) (графа 3) заполняется в целых числах.</a:t>
            </a:r>
          </a:p>
          <a:p>
            <a:pPr marL="0" indent="0" algn="just" eaLnBrk="1" hangingPunct="1"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графе 4 «из них число выездных круглосуточных бригад скорой медицинской помощи» заполняются данные только о бригадах скорой медицинской помощи, работающих 24 часа в сутки в целых числах.</a:t>
            </a:r>
          </a:p>
          <a:p>
            <a:pPr algn="just" eaLnBrk="1" hangingPunct="1">
              <a:buFont typeface="Arial" charset="0"/>
              <a:buNone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A94D33EF-DFF3-4671-9515-94A0FAA845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522493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B8D24B3-314C-4F4B-BA81-6EC4D8C62F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6776" y="333376"/>
            <a:ext cx="8895137" cy="18002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Министерства здравоохранения Российской Федерации от 20 июня 2013 г. № 388н </a:t>
            </a:r>
          </a:p>
        </p:txBody>
      </p:sp>
      <p:sp>
        <p:nvSpPr>
          <p:cNvPr id="50179" name="Содержимое 2">
            <a:extLst>
              <a:ext uri="{FF2B5EF4-FFF2-40B4-BE49-F238E27FC236}">
                <a16:creationId xmlns="" xmlns:a16="http://schemas.microsoft.com/office/drawing/2014/main" id="{27B0F7A7-66DC-4D08-8F9B-80355BD7E2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0587" y="2357438"/>
            <a:ext cx="9789459" cy="4165600"/>
          </a:xfrm>
        </p:spPr>
        <p:txBody>
          <a:bodyPr/>
          <a:lstStyle/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Выездные бригады скорой медицинской помощи </a:t>
            </a: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профилю подразделяются на:</a:t>
            </a:r>
          </a:p>
          <a:p>
            <a:pPr algn="just" eaLnBrk="1" hangingPunct="1"/>
            <a:r>
              <a:rPr lang="ru-RU" alt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общепрофильные</a:t>
            </a: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 eaLnBrk="1" hangingPunct="1"/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специализированные. </a:t>
            </a:r>
          </a:p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algn="just" eaLnBrk="1" hangingPunct="1">
              <a:buFont typeface="Arial" panose="020B0604020202020204" pitchFamily="34" charset="0"/>
              <a:buNone/>
            </a:pP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2896C17F-04B1-44FF-ADE9-46100370C8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526937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43AAE12-7FF1-4139-9FE3-7B40A028C6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6141" y="333376"/>
            <a:ext cx="10103225" cy="18002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Министерства здравоохранения Российской Федерации от 20 июня 2013 г. № 388н </a:t>
            </a:r>
          </a:p>
        </p:txBody>
      </p:sp>
      <p:sp>
        <p:nvSpPr>
          <p:cNvPr id="51203" name="Содержимое 2">
            <a:extLst>
              <a:ext uri="{FF2B5EF4-FFF2-40B4-BE49-F238E27FC236}">
                <a16:creationId xmlns="" xmlns:a16="http://schemas.microsoft.com/office/drawing/2014/main" id="{B8BFDA15-74A2-4544-BE53-BF4E0A7AD1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4753" y="2357438"/>
            <a:ext cx="10341578" cy="4165600"/>
          </a:xfrm>
        </p:spPr>
        <p:txBody>
          <a:bodyPr/>
          <a:lstStyle/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Общепрофильные</a:t>
            </a:r>
            <a:r>
              <a:rPr lang="ru-RU" alt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выездные бригады скорой медицинской помощи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профилю подразделяются на:</a:t>
            </a:r>
          </a:p>
          <a:p>
            <a:pPr algn="just" eaLnBrk="1" hangingPunct="1"/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врачебные;</a:t>
            </a:r>
          </a:p>
          <a:p>
            <a:pPr algn="just" eaLnBrk="1" hangingPunct="1"/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фельдшерские. </a:t>
            </a:r>
          </a:p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  <a:p>
            <a:pPr algn="just" eaLnBrk="1" hangingPunct="1">
              <a:buFont typeface="Arial" panose="020B0604020202020204" pitchFamily="34" charset="0"/>
              <a:buNone/>
            </a:pP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31CDE21F-16DA-46B3-8955-D628412FCA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66331" y="640416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C691E71-18D5-403A-9759-526F7A1DA4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285751"/>
            <a:ext cx="9475694" cy="1643063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Министерства здравоохранения Российской Федерации от 20 июня 2013 г.  № 388н </a:t>
            </a:r>
          </a:p>
        </p:txBody>
      </p:sp>
      <p:sp>
        <p:nvSpPr>
          <p:cNvPr id="34819" name="Содержимое 2">
            <a:extLst>
              <a:ext uri="{FF2B5EF4-FFF2-40B4-BE49-F238E27FC236}">
                <a16:creationId xmlns="" xmlns:a16="http://schemas.microsoft.com/office/drawing/2014/main" id="{1720BB3D-CB64-4777-95EC-178530D233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38518" y="1928813"/>
            <a:ext cx="10148047" cy="4824412"/>
          </a:xfrm>
        </p:spPr>
        <p:txBody>
          <a:bodyPr/>
          <a:lstStyle/>
          <a:p>
            <a:pPr marL="0" indent="0" algn="just" eaLnBrk="1" hangingPunct="1">
              <a:spcBef>
                <a:spcPts val="700"/>
              </a:spcBef>
              <a:buNone/>
              <a:defRPr/>
            </a:pPr>
            <a:r>
              <a:rPr lang="ru-RU" sz="3000" b="1" i="1" dirty="0">
                <a:latin typeface="Times New Roman" pitchFamily="18" charset="0"/>
                <a:cs typeface="Times New Roman" pitchFamily="18" charset="0"/>
              </a:rPr>
              <a:t>Специализированные выездные бригады  скорой медицинской помощи 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подразделяются на бригады</a:t>
            </a:r>
            <a:r>
              <a:rPr lang="ru-RU" sz="3000" b="1" i="1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 eaLnBrk="1" hangingPunct="1">
              <a:spcBef>
                <a:spcPts val="700"/>
              </a:spcBef>
              <a:buFont typeface="Arial" charset="0"/>
              <a:buChar char="•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анестезиологии-реанимации, в том числе педиатрические;</a:t>
            </a:r>
          </a:p>
          <a:p>
            <a:pPr algn="just" eaLnBrk="1" hangingPunct="1">
              <a:spcBef>
                <a:spcPts val="700"/>
              </a:spcBef>
              <a:buFont typeface="Arial" charset="0"/>
              <a:buChar char="•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педиатрические;</a:t>
            </a:r>
          </a:p>
          <a:p>
            <a:pPr algn="just" eaLnBrk="1" hangingPunct="1">
              <a:spcBef>
                <a:spcPts val="700"/>
              </a:spcBef>
              <a:buFont typeface="Arial" charset="0"/>
              <a:buChar char="•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психиатрические;</a:t>
            </a:r>
          </a:p>
          <a:p>
            <a:pPr algn="just" eaLnBrk="1" hangingPunct="1">
              <a:spcBef>
                <a:spcPts val="700"/>
              </a:spcBef>
              <a:buFont typeface="Arial" charset="0"/>
              <a:buChar char="•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экстренные консультативные;</a:t>
            </a:r>
          </a:p>
          <a:p>
            <a:pPr algn="just" eaLnBrk="1" hangingPunct="1">
              <a:spcBef>
                <a:spcPts val="700"/>
              </a:spcBef>
              <a:buFont typeface="Arial" charset="0"/>
              <a:buChar char="•"/>
              <a:defRPr/>
            </a:pP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авиамедицинские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eaLnBrk="1" hangingPunct="1">
              <a:buFont typeface="Arial" charset="0"/>
              <a:buChar char="•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Arial" charset="0"/>
              <a:buChar char="•"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Arial" charset="0"/>
              <a:buNone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5E5D7F7B-22FD-4BAB-9627-D54C83F7DE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25200" y="685239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E339A53-3DEA-4F0B-9135-5984E913A7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285750"/>
            <a:ext cx="9269506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Министерства здравоохранения Российской Федерации от 20 июня 2013 г. № 388н  (приложение 2)</a:t>
            </a:r>
          </a:p>
        </p:txBody>
      </p:sp>
      <p:sp>
        <p:nvSpPr>
          <p:cNvPr id="53251" name="Содержимое 2">
            <a:extLst>
              <a:ext uri="{FF2B5EF4-FFF2-40B4-BE49-F238E27FC236}">
                <a16:creationId xmlns="" xmlns:a16="http://schemas.microsoft.com/office/drawing/2014/main" id="{730F6E64-1980-45DE-BED3-99A641E1A0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5106" y="1428749"/>
            <a:ext cx="10434917" cy="5034803"/>
          </a:xfrm>
        </p:spPr>
        <p:txBody>
          <a:bodyPr/>
          <a:lstStyle/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altLang="ru-RU" sz="27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Общепрофильная</a:t>
            </a:r>
            <a:r>
              <a:rPr lang="ru-RU" altLang="ru-RU" sz="27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врачебная выездная бригада скорой медицинской помощи </a:t>
            </a:r>
            <a:r>
              <a:rPr lang="ru-RU" alt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либо врача скорой медицинской помощи, фельдшера скорой медицинской помощи и водителя, либо врача скорой медицинской помощи, медицинскую сестру (медицинского брата) и водителя, либо врача скорой медицинской помощи, фельдшера скорой медицинской помощи, фельдшера скорой медицинской помощи или медицинскую сестру (медицинского брата) и водителя. Для организации деятельности </a:t>
            </a:r>
            <a:r>
              <a:rPr lang="ru-RU" altLang="ru-RU" sz="27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общепрофильной</a:t>
            </a:r>
            <a:r>
              <a:rPr lang="ru-RU" alt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врачебной выездной бригады скорой медицинской помощи используется автомобиль скорой медицинской помощи класса «B».</a:t>
            </a:r>
          </a:p>
          <a:p>
            <a:pPr algn="just" eaLnBrk="1" hangingPunct="1">
              <a:buFont typeface="Arial" panose="020B0604020202020204" pitchFamily="34" charset="0"/>
              <a:buNone/>
            </a:pPr>
            <a:endParaRPr lang="ru-RU" alt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7FAF05C1-7B70-45B4-BEEB-D10717294D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526937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396A778-A017-4C3D-94E2-CB9F543756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2989" y="214313"/>
            <a:ext cx="9252138" cy="1632416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Сведения о деятельности скорой медицинской помощи в форме федерального статистического наблюдения № 30</a:t>
            </a:r>
          </a:p>
        </p:txBody>
      </p:sp>
      <p:sp>
        <p:nvSpPr>
          <p:cNvPr id="12291" name="Содержимое 2">
            <a:extLst>
              <a:ext uri="{FF2B5EF4-FFF2-40B4-BE49-F238E27FC236}">
                <a16:creationId xmlns="" xmlns:a16="http://schemas.microsoft.com/office/drawing/2014/main" id="{3D6F1871-2C59-452B-9BB6-AF9DD00B81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2988" y="2035455"/>
            <a:ext cx="9965060" cy="4857750"/>
          </a:xfrm>
        </p:spPr>
        <p:txBody>
          <a:bodyPr/>
          <a:lstStyle/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</a:t>
            </a:r>
            <a:r>
              <a:rPr lang="en-US" alt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alt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Работа медицинской организации.</a:t>
            </a:r>
          </a:p>
          <a:p>
            <a:pPr algn="just" eaLnBrk="1" hangingPunct="1"/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1060 «Категорийность станции (отделения) скорой медицинской помощи» заполняется станциями скорой медицинской помощи и медицинскими организациями, имеющими в своем составе отделения скорой медицинской помощи.</a:t>
            </a:r>
          </a:p>
          <a:p>
            <a:pPr algn="just" eaLnBrk="1" hangingPunct="1"/>
            <a:endParaRPr lang="ru-RU" alt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CC784871-5D13-49EC-9BC0-2108EF9FF8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48401" y="531336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97DBFCA-9D25-4BEC-9A80-E1FAA234B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789" y="285750"/>
            <a:ext cx="10165976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tabLst>
                <a:tab pos="2779713" algn="l"/>
              </a:tabLst>
              <a:defRPr/>
            </a:pP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Министерства здравоохранения Российской Федерации от 20 июня 2013 г. № 388н (приложение 2) </a:t>
            </a:r>
          </a:p>
        </p:txBody>
      </p:sp>
      <p:sp>
        <p:nvSpPr>
          <p:cNvPr id="54275" name="Содержимое 2">
            <a:extLst>
              <a:ext uri="{FF2B5EF4-FFF2-40B4-BE49-F238E27FC236}">
                <a16:creationId xmlns="" xmlns:a16="http://schemas.microsoft.com/office/drawing/2014/main" id="{32BC97F4-819C-4E35-9357-730F8346C5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1671" y="1484313"/>
            <a:ext cx="10712824" cy="4525962"/>
          </a:xfrm>
        </p:spPr>
        <p:txBody>
          <a:bodyPr/>
          <a:lstStyle/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3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Общепрофильная</a:t>
            </a:r>
            <a:r>
              <a:rPr lang="ru-RU" alt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фельдшерская выездная бригада скорой медицинской помощи 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либо двух фельдшеров скорой медицинской помощи и водителя, либо фельдшера скорой медицинской помощи, медицинскую сестру (медицинского брата) и водителя. Для организации деятельности </a:t>
            </a:r>
            <a:r>
              <a:rPr lang="ru-RU" alt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общепрофильной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фельдшерской выездной бригады скорой медицинской помощи используется автомобиль скорой медицинской помощи класса «A» или «B».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B2BE696B-F53B-48C1-B12D-94966FF150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58754" y="665666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0F8B507C-46D9-4C60-965F-E16EFA77A9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259" y="285750"/>
            <a:ext cx="9537326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Министерства здравоохранения Российской Федерации от 20 июня 2013 г. № 388н (приложение 2)</a:t>
            </a:r>
          </a:p>
        </p:txBody>
      </p:sp>
      <p:sp>
        <p:nvSpPr>
          <p:cNvPr id="55299" name="Содержимое 2">
            <a:extLst>
              <a:ext uri="{FF2B5EF4-FFF2-40B4-BE49-F238E27FC236}">
                <a16:creationId xmlns="" xmlns:a16="http://schemas.microsoft.com/office/drawing/2014/main" id="{B8F901EB-0198-41B4-8B8E-627FC6FD07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565" y="1628776"/>
            <a:ext cx="10533529" cy="4525963"/>
          </a:xfrm>
        </p:spPr>
        <p:txBody>
          <a:bodyPr/>
          <a:lstStyle/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Специализированная выездная бригада скорой медицинской помощи анестезиологии-реанимации, в том числе педиатрическая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включает врача-анестезиолога-реаниматолога и двух медицинских сестер-</a:t>
            </a:r>
            <a:r>
              <a:rPr lang="ru-RU" alt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анестезистов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водителя. Для организации деятельности специализированной выездной бригады скорой медицинской помощи анестезиологии-реанимации, в том числе педиатрической, используется автомобиль скорой медицинской помощи класса «C» соответствующего оснащения.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03D8EE2D-E781-438C-BAF7-55828E1C10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389404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9FA51EA-8BAA-4E12-9404-37EC093CB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7176" y="285750"/>
            <a:ext cx="9700001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Министерства здравоохранения Российской Федерации от 20 июня 2013 г. № 388н  (приложение 2)</a:t>
            </a:r>
          </a:p>
        </p:txBody>
      </p:sp>
      <p:sp>
        <p:nvSpPr>
          <p:cNvPr id="56323" name="Содержимое 2">
            <a:extLst>
              <a:ext uri="{FF2B5EF4-FFF2-40B4-BE49-F238E27FC236}">
                <a16:creationId xmlns="" xmlns:a16="http://schemas.microsoft.com/office/drawing/2014/main" id="{1BA1930E-EB0E-4517-B4E2-9D7F2D296C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094" y="1571625"/>
            <a:ext cx="10497671" cy="4668838"/>
          </a:xfrm>
        </p:spPr>
        <p:txBody>
          <a:bodyPr/>
          <a:lstStyle/>
          <a:p>
            <a:pPr algn="just">
              <a:buFont typeface="Arial" panose="020B0604020202020204" pitchFamily="34" charset="0"/>
              <a:buNone/>
            </a:pPr>
            <a:r>
              <a:rPr lang="ru-RU" altLang="ru-RU" sz="2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alt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Специализированная педиатрическая выездная бригада скорой медицинской помощи 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либо врача-педиатра, фельдшера скорой медицинской помощи и водителя, либо врача-педиатра, медицинскую сестру (медицинского брата) и водителя. Для организации деятельности специализированной педиатрической выездной бригады скорой медицинской помощи используется автомобиль скорой медицинской помощи класса «B».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10D76258-2629-4485-97E2-2A395959B3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23811" y="424479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C5767B3-CEEA-47F7-8BC6-4C9ED5E8C4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4071" y="285750"/>
            <a:ext cx="9744544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Министерства здравоохранения Российской Федерации от 20 июня 2013 г. № 388н  (приложение 2)</a:t>
            </a:r>
          </a:p>
        </p:txBody>
      </p:sp>
      <p:sp>
        <p:nvSpPr>
          <p:cNvPr id="57347" name="Содержимое 2">
            <a:extLst>
              <a:ext uri="{FF2B5EF4-FFF2-40B4-BE49-F238E27FC236}">
                <a16:creationId xmlns="" xmlns:a16="http://schemas.microsoft.com/office/drawing/2014/main" id="{6FFDD621-C5B6-4C64-AF8F-3D40298ADD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5789" y="1643063"/>
            <a:ext cx="10305718" cy="4786312"/>
          </a:xfrm>
        </p:spPr>
        <p:txBody>
          <a:bodyPr/>
          <a:lstStyle/>
          <a:p>
            <a:pPr marL="0" indent="0" algn="just">
              <a:buNone/>
            </a:pPr>
            <a:r>
              <a:rPr lang="ru-RU" alt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Специализированная психиатрическая выездная бригада скорой медицинской помощи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включает врача-психиатра, фельдшера скорой медицинской помощи, санитара и водителя, либо врача-психиатра, медицинскую сестру (медицинского брата), санитара и водителя. Для организации деятельности специализированной психиатрической выездной бригады скорой медицинской помощи используется автомобиль скорой медицинской помощи класса «B».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E1F16B80-736B-4130-AE0E-7BBE4C66B0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21507" y="434227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E47575D-B810-4FE5-A308-C6A165689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789" y="285750"/>
            <a:ext cx="9528362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Министерства здравоохранения Российской Федерации от 20 июня 2013 г. № 388н (приложение 2)</a:t>
            </a:r>
          </a:p>
        </p:txBody>
      </p:sp>
      <p:sp>
        <p:nvSpPr>
          <p:cNvPr id="58371" name="Содержимое 2">
            <a:extLst>
              <a:ext uri="{FF2B5EF4-FFF2-40B4-BE49-F238E27FC236}">
                <a16:creationId xmlns="" xmlns:a16="http://schemas.microsoft.com/office/drawing/2014/main" id="{920B2E50-7430-4399-8BFA-B09BF80FA2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5788" y="1526523"/>
            <a:ext cx="10296754" cy="4668837"/>
          </a:xfrm>
        </p:spPr>
        <p:txBody>
          <a:bodyPr/>
          <a:lstStyle/>
          <a:p>
            <a:pPr marL="0" indent="0" algn="just">
              <a:buNone/>
            </a:pPr>
            <a:r>
              <a:rPr lang="ru-RU" alt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Выездная экстренная консультативная бригада скорой медицинской помощи</a:t>
            </a:r>
            <a:r>
              <a:rPr lang="ru-RU" altLang="ru-RU" sz="3000" dirty="0"/>
              <a:t> 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врача-специалиста отделения экстренной консультативной скорой медицинской помощи медицинской организации, фельдшера скорой медицинской помощи или медицинскую сестру (медицинского брата) и водителя. Для организации деятельности выездной экстренной консультативной бригады скорой медицинской помощи используется автомобиль скорой медицинской помощи класса «C».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6FE3EFB4-D083-49A1-BB66-7ECA66D319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2542" y="526937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0EA2A16-7305-4D81-8BBA-C0C63126ED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9576" y="285750"/>
            <a:ext cx="9744636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Министерства здравоохранения Российской Федерации от 20 июня 2013 г. № 388н (приложение 2) </a:t>
            </a:r>
          </a:p>
        </p:txBody>
      </p:sp>
      <p:sp>
        <p:nvSpPr>
          <p:cNvPr id="59395" name="Содержимое 2">
            <a:extLst>
              <a:ext uri="{FF2B5EF4-FFF2-40B4-BE49-F238E27FC236}">
                <a16:creationId xmlns="" xmlns:a16="http://schemas.microsoft.com/office/drawing/2014/main" id="{9C8845A9-6572-4371-A7C3-7C3D453066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9576" y="1714500"/>
            <a:ext cx="10269860" cy="4668838"/>
          </a:xfrm>
        </p:spPr>
        <p:txBody>
          <a:bodyPr/>
          <a:lstStyle/>
          <a:p>
            <a:pPr marL="0" indent="0" algn="just">
              <a:buNone/>
              <a:tabLst>
                <a:tab pos="0" algn="l"/>
              </a:tabLst>
            </a:pPr>
            <a:r>
              <a:rPr lang="ru-RU" altLang="ru-RU" sz="3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Авиамедицинская</a:t>
            </a:r>
            <a:r>
              <a:rPr lang="ru-RU" alt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выездная бригада скорой медицинской помощи 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не менее одного врача скорой медицинской помощи или врача анестезиолога-реаниматолога, фельдшера скорой медицинской помощи и (или) медицинскую сестру-</a:t>
            </a:r>
            <a:r>
              <a:rPr lang="ru-RU" alt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анестезиста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Для обеспечения оказания медицинской помощи пациенту во время медицинской эвакуации при необходимости в состав </a:t>
            </a:r>
            <a:r>
              <a:rPr lang="ru-RU" alt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авиамедицинской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бригады могут включаться иные врачи-специалисты.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0012674C-6247-48CE-A264-78985341D2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9436" y="434227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CFA14B5-1196-42DD-976D-768D1859C3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9882" y="285750"/>
            <a:ext cx="9117293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2200 «Сведения о деятельности выездных бригад скорой медицинской помощи»</a:t>
            </a:r>
          </a:p>
        </p:txBody>
      </p:sp>
      <p:sp>
        <p:nvSpPr>
          <p:cNvPr id="60419" name="Содержимое 2">
            <a:extLst>
              <a:ext uri="{FF2B5EF4-FFF2-40B4-BE49-F238E27FC236}">
                <a16:creationId xmlns="" xmlns:a16="http://schemas.microsoft.com/office/drawing/2014/main" id="{DC1DE33A-15BB-46B6-AD99-7B8C386AA6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6471" y="1714500"/>
            <a:ext cx="9897035" cy="4668838"/>
          </a:xfrm>
        </p:spPr>
        <p:txBody>
          <a:bodyPr/>
          <a:lstStyle/>
          <a:p>
            <a:pPr marL="0" indent="0" algn="just">
              <a:buNone/>
              <a:tabLst>
                <a:tab pos="0" algn="l"/>
              </a:tabLst>
            </a:pPr>
            <a:r>
              <a:rPr lang="ru-RU" alt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графе 6 «Число медицинских эвакуаций, выполненных выездными бригадами (лиц)» указываются сведения о числе лиц, которым была оказана скорая медицинская помощь при медицинской эвакуации (из графы 5).</a:t>
            </a:r>
          </a:p>
          <a:p>
            <a:pPr marL="0" indent="0" algn="just" eaLnBrk="1" hangingPunct="1">
              <a:buNone/>
              <a:tabLst>
                <a:tab pos="0" algn="l"/>
              </a:tabLst>
            </a:pPr>
            <a:r>
              <a:rPr lang="ru-RU" altLang="ru-RU" sz="28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Внутриформенные</a:t>
            </a:r>
            <a:r>
              <a:rPr lang="ru-RU" alt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контроли:</a:t>
            </a:r>
          </a:p>
          <a:p>
            <a:pPr marL="0" indent="0" algn="just" eaLnBrk="1" hangingPunct="1">
              <a:buNone/>
              <a:tabLst>
                <a:tab pos="0" algn="l"/>
              </a:tabLst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30.2200.4.06  =  30.2120.3.07.</a:t>
            </a:r>
          </a:p>
          <a:p>
            <a:pPr marL="0" indent="0" algn="just" eaLnBrk="1" hangingPunct="1">
              <a:buNone/>
              <a:tabLst>
                <a:tab pos="0" algn="l"/>
              </a:tabLst>
            </a:pP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30.2200.4.06 </a:t>
            </a:r>
            <a:r>
              <a:rPr lang="ru-RU" alt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˃</a:t>
            </a:r>
            <a:r>
              <a:rPr lang="ru-RU" altLang="ru-RU" sz="23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30.2</a:t>
            </a:r>
            <a:r>
              <a:rPr lang="en-US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</a:t>
            </a: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.0</a:t>
            </a:r>
            <a:r>
              <a:rPr lang="en-US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alt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9493F798-2C93-4F8A-B370-602D081730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407333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88F7BC9-987B-4643-A86D-2B9194E32D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906" y="357189"/>
            <a:ext cx="9304245" cy="1571625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2200 «Сведения о деятельности выездных бригад скорой медицинской помощи»</a:t>
            </a:r>
          </a:p>
        </p:txBody>
      </p:sp>
      <p:sp>
        <p:nvSpPr>
          <p:cNvPr id="33795" name="Содержимое 2">
            <a:extLst>
              <a:ext uri="{FF2B5EF4-FFF2-40B4-BE49-F238E27FC236}">
                <a16:creationId xmlns="" xmlns:a16="http://schemas.microsoft.com/office/drawing/2014/main" id="{5BCFBEB4-12FB-4B9A-8BD4-6445A7F07A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0259" y="1928813"/>
            <a:ext cx="9231966" cy="4525962"/>
          </a:xfrm>
        </p:spPr>
        <p:txBody>
          <a:bodyPr/>
          <a:lstStyle/>
          <a:p>
            <a:pPr marL="0" indent="0" algn="just" eaLnBrk="1" hangingPunct="1">
              <a:buNone/>
              <a:defRPr/>
            </a:pP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Внутриформенный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 контроль:</a:t>
            </a:r>
          </a:p>
          <a:p>
            <a:pPr marL="0" indent="0" algn="just" eaLnBrk="1" hangingPunct="1">
              <a:buNone/>
              <a:defRPr/>
            </a:pPr>
            <a:r>
              <a:rPr lang="ru-RU" i="1" dirty="0">
                <a:latin typeface="Times New Roman" pitchFamily="18" charset="0"/>
                <a:cs typeface="Times New Roman" pitchFamily="18" charset="0"/>
              </a:rPr>
              <a:t>Число лиц, которым оказана скорая медицинская помощь выездными бригадами:</a:t>
            </a:r>
          </a:p>
          <a:p>
            <a:pPr marL="0" indent="0" algn="just" eaLnBrk="1" hangingPunct="1">
              <a:buNone/>
              <a:defRPr/>
            </a:pP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30.2200.1.05 + 30.2200.2.05 + 30.2200.3.05 =  30.2120.3.03.</a:t>
            </a:r>
          </a:p>
          <a:p>
            <a:pPr marL="0" indent="0" algn="just" eaLnBrk="1" hangingPunct="1">
              <a:buNone/>
              <a:defRPr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algn="just" eaLnBrk="1" hangingPunct="1">
              <a:buFont typeface="Arial" charset="0"/>
              <a:buNone/>
              <a:defRPr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algn="just" eaLnBrk="1" hangingPunct="1">
              <a:buFont typeface="Arial" charset="0"/>
              <a:buNone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CA0EBEB8-678E-4947-B654-64215DEE19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67718" y="676274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CE938A2D-33B2-4E87-BA6D-1C6E13F3CF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9224" y="233363"/>
            <a:ext cx="9708775" cy="1395412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2200 «Сведения о деятельности выездных бригад скорой медицинской помощи»</a:t>
            </a:r>
          </a:p>
        </p:txBody>
      </p:sp>
      <p:sp>
        <p:nvSpPr>
          <p:cNvPr id="62467" name="Содержимое 2">
            <a:extLst>
              <a:ext uri="{FF2B5EF4-FFF2-40B4-BE49-F238E27FC236}">
                <a16:creationId xmlns="" xmlns:a16="http://schemas.microsoft.com/office/drawing/2014/main" id="{FA600067-04FF-44A9-BAD6-92D8588451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3741" y="1484314"/>
            <a:ext cx="10659035" cy="5329237"/>
          </a:xfrm>
        </p:spPr>
        <p:txBody>
          <a:bodyPr/>
          <a:lstStyle/>
          <a:p>
            <a:pPr marL="357188" indent="0" algn="just" eaLnBrk="1" hangingPunct="1">
              <a:buNone/>
            </a:pPr>
            <a:r>
              <a:rPr lang="ru-RU" altLang="ru-RU" sz="3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Внутриформенные</a:t>
            </a:r>
            <a:r>
              <a:rPr lang="ru-RU" alt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контроли: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57188" indent="0" algn="just" eaLnBrk="1" hangingPunct="1">
              <a:buNone/>
            </a:pPr>
            <a:r>
              <a:rPr lang="ru-RU" altLang="ru-RU" sz="2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выездных бригад скорой медицинской помощи:</a:t>
            </a:r>
          </a:p>
          <a:p>
            <a:pPr marL="357188" indent="0" algn="just" eaLnBrk="1" hangingPunct="1">
              <a:buNone/>
            </a:pP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выездных бригад (смен):</a:t>
            </a:r>
          </a:p>
          <a:p>
            <a:pPr marL="357188" indent="0" algn="just" eaLnBrk="1" hangingPunct="1">
              <a:buNone/>
            </a:pP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30.2200.4.03=30.2200.1.03+30.2200.2.03+30.2200.3.03</a:t>
            </a:r>
          </a:p>
          <a:p>
            <a:pPr marL="357188" indent="0" algn="just" eaLnBrk="1" hangingPunct="1">
              <a:buNone/>
            </a:pP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выездных круглосуточных бригад:</a:t>
            </a:r>
          </a:p>
          <a:p>
            <a:pPr marL="357188" indent="0" algn="just" eaLnBrk="1" hangingPunct="1">
              <a:buNone/>
            </a:pP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30.2200.4.04=30.2200.1.04+30.2200.2.04+30.2200.3.04</a:t>
            </a:r>
          </a:p>
          <a:p>
            <a:pPr marL="357188" indent="0" algn="just" eaLnBrk="1" hangingPunct="1">
              <a:buNone/>
            </a:pP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лиц, которым оказана помощь бригадами:</a:t>
            </a:r>
          </a:p>
          <a:p>
            <a:pPr marL="357188" indent="0" algn="just" eaLnBrk="1" hangingPunct="1">
              <a:buNone/>
            </a:pP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30.2200.4.05=30.2200.1.05+30.2200.2.05+30.2200.3.05</a:t>
            </a:r>
          </a:p>
          <a:p>
            <a:pPr marL="357188" indent="0" algn="just" eaLnBrk="1" hangingPunct="1">
              <a:buNone/>
            </a:pP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лиц, которым оказана помощь бригадами при медицинской эвакуации:</a:t>
            </a:r>
          </a:p>
          <a:p>
            <a:pPr marL="357188" indent="0" algn="just" eaLnBrk="1" hangingPunct="1">
              <a:buNone/>
            </a:pP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30.2200.4.06=30.2200.1.06+30.2200.2.06+30.2200.3.06</a:t>
            </a:r>
          </a:p>
          <a:p>
            <a:pPr marL="357188" indent="0" algn="just" eaLnBrk="1" hangingPunct="1">
              <a:buNone/>
            </a:pPr>
            <a:endParaRPr lang="ru-RU" alt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E28329CA-0689-419D-AD0C-EB536EDD96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21507" y="526937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E437BAD-2AFF-408D-A813-FB7C54390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13012" y="357189"/>
            <a:ext cx="9798423" cy="1127125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2200 «Сведения о деятельности выездных бригад скорой медицинской помощи»</a:t>
            </a:r>
          </a:p>
        </p:txBody>
      </p:sp>
      <p:sp>
        <p:nvSpPr>
          <p:cNvPr id="63491" name="Содержимое 2">
            <a:extLst>
              <a:ext uri="{FF2B5EF4-FFF2-40B4-BE49-F238E27FC236}">
                <a16:creationId xmlns="" xmlns:a16="http://schemas.microsoft.com/office/drawing/2014/main" id="{9C22CB2F-3EBF-40D9-90DF-98D8256F8A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2706" y="1412875"/>
            <a:ext cx="11098305" cy="5087938"/>
          </a:xfrm>
        </p:spPr>
        <p:txBody>
          <a:bodyPr/>
          <a:lstStyle/>
          <a:p>
            <a:pPr marL="357188" indent="0" algn="just" eaLnBrk="1" hangingPunct="1">
              <a:spcBef>
                <a:spcPts val="500"/>
              </a:spcBef>
              <a:buNone/>
            </a:pPr>
            <a:r>
              <a:rPr lang="ru-RU" altLang="ru-RU" sz="27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Внутриформенные</a:t>
            </a:r>
            <a:r>
              <a:rPr lang="ru-RU" altLang="ru-RU" sz="27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контроли:</a:t>
            </a:r>
            <a:r>
              <a:rPr lang="ru-RU" alt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357188" indent="0" algn="just" eaLnBrk="1" hangingPunct="1">
              <a:spcBef>
                <a:spcPts val="500"/>
              </a:spcBef>
              <a:buNone/>
            </a:pPr>
            <a:r>
              <a:rPr lang="ru-RU" altLang="ru-RU" sz="27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Общепрофильные</a:t>
            </a:r>
            <a:r>
              <a:rPr lang="ru-RU" altLang="ru-RU" sz="27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выездные бригады скорой медицинской помощи:</a:t>
            </a:r>
          </a:p>
          <a:p>
            <a:pPr marL="357188" indent="0" algn="just" eaLnBrk="1" hangingPunct="1">
              <a:spcBef>
                <a:spcPts val="500"/>
              </a:spcBef>
              <a:buNone/>
            </a:pPr>
            <a:r>
              <a:rPr lang="ru-RU" alt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выездных бригад (смен):</a:t>
            </a:r>
          </a:p>
          <a:p>
            <a:pPr marL="357188" indent="0" algn="just" eaLnBrk="1" hangingPunct="1">
              <a:spcBef>
                <a:spcPts val="500"/>
              </a:spcBef>
              <a:buNone/>
            </a:pPr>
            <a:r>
              <a:rPr lang="ru-RU" alt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30.2200.1.03. = 30.2200.11.03. + 30.2200.12.03. </a:t>
            </a:r>
          </a:p>
          <a:p>
            <a:pPr marL="357188" indent="0" algn="just" eaLnBrk="1" hangingPunct="1">
              <a:spcBef>
                <a:spcPts val="500"/>
              </a:spcBef>
              <a:buNone/>
            </a:pPr>
            <a:r>
              <a:rPr lang="ru-RU" alt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выездных круглосуточных бригад:</a:t>
            </a:r>
          </a:p>
          <a:p>
            <a:pPr marL="357188" indent="0" algn="just" eaLnBrk="1" hangingPunct="1">
              <a:spcBef>
                <a:spcPts val="500"/>
              </a:spcBef>
              <a:buNone/>
            </a:pPr>
            <a:r>
              <a:rPr lang="ru-RU" alt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30.2200.1.04. = 30.2200.11.04. + 30.2200.12.04. </a:t>
            </a:r>
          </a:p>
          <a:p>
            <a:pPr marL="357188" indent="0" algn="just" eaLnBrk="1" hangingPunct="1">
              <a:spcBef>
                <a:spcPts val="500"/>
              </a:spcBef>
              <a:buNone/>
            </a:pPr>
            <a:r>
              <a:rPr lang="ru-RU" alt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лиц, которым оказана помощь бригадами:</a:t>
            </a:r>
          </a:p>
          <a:p>
            <a:pPr marL="357188" indent="0" algn="just" eaLnBrk="1" hangingPunct="1">
              <a:spcBef>
                <a:spcPts val="500"/>
              </a:spcBef>
              <a:buNone/>
            </a:pPr>
            <a:r>
              <a:rPr lang="ru-RU" alt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30.2200.1.05. = 30.2200.11.05. + 30.2200.12.05. </a:t>
            </a:r>
          </a:p>
          <a:p>
            <a:pPr marL="357188" indent="0" algn="just" eaLnBrk="1" hangingPunct="1">
              <a:spcBef>
                <a:spcPts val="500"/>
              </a:spcBef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лиц, которым оказана помощь бригадами при медицинской эвакуации:</a:t>
            </a:r>
          </a:p>
          <a:p>
            <a:pPr marL="357188" indent="0" algn="just" eaLnBrk="1" hangingPunct="1">
              <a:spcBef>
                <a:spcPts val="500"/>
              </a:spcBef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30.2200.1.06=30.2200.11.06+30.2200.12.06.</a:t>
            </a:r>
            <a:endParaRPr lang="ru-RU" altLang="ru-RU" sz="2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D7A76EE7-44D5-46F3-8EEC-3D3DF7B0AE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357189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>
            <a:extLst>
              <a:ext uri="{FF2B5EF4-FFF2-40B4-BE49-F238E27FC236}">
                <a16:creationId xmlns="" xmlns:a16="http://schemas.microsoft.com/office/drawing/2014/main" id="{CE828D47-A885-4E18-A6A3-7CE85D8693FA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936854142"/>
              </p:ext>
            </p:extLst>
          </p:nvPr>
        </p:nvGraphicFramePr>
        <p:xfrm>
          <a:off x="1443318" y="1416050"/>
          <a:ext cx="9341222" cy="5293791"/>
        </p:xfrm>
        <a:graphic>
          <a:graphicData uri="http://schemas.openxmlformats.org/drawingml/2006/table">
            <a:tbl>
              <a:tblPr/>
              <a:tblGrid>
                <a:gridCol w="478387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0893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824206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824207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156486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Станции скорой медицинской помощи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(да-1, нет-0)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Отделения скорой медицинской помощи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(да-1, нет – 0)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64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9388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выполненных вызовов скорой медицинской помощи в год: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свыше 100 тысяч (</a:t>
                      </a:r>
                      <a:r>
                        <a:rPr kumimoji="0" lang="ru-RU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внекатегорийная</a:t>
                      </a: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40444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75 до 100 тысяч (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категории)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44017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50 до 75 тысяч (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категории)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0255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25 до 50 тысяч (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III</a:t>
                      </a: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категории)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3828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10 до 25 тысяч (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IV</a:t>
                      </a: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категории)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7401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5 до 10 тысяч  (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категории)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06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33770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менее 5 тысяч  (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VI</a:t>
                      </a: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категории) 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5" name="Заголовок 1">
            <a:extLst>
              <a:ext uri="{FF2B5EF4-FFF2-40B4-BE49-F238E27FC236}">
                <a16:creationId xmlns="" xmlns:a16="http://schemas.microsoft.com/office/drawing/2014/main" id="{6364B031-92E4-497D-8C08-38ACC92439DA}"/>
              </a:ext>
            </a:extLst>
          </p:cNvPr>
          <p:cNvSpPr txBox="1">
            <a:spLocks/>
          </p:cNvSpPr>
          <p:nvPr/>
        </p:nvSpPr>
        <p:spPr>
          <a:xfrm>
            <a:off x="1992311" y="404814"/>
            <a:ext cx="8351839" cy="1011237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just">
              <a:spcBef>
                <a:spcPct val="0"/>
              </a:spcBef>
              <a:defRPr/>
            </a:pP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1060 «</a:t>
            </a:r>
            <a:r>
              <a:rPr lang="ru-RU" sz="2800" b="1" dirty="0" err="1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Категорийность</a:t>
            </a:r>
            <a:r>
              <a:rPr lang="ru-RU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станции (отделения) скорой медицинской помощи»</a:t>
            </a:r>
            <a:endParaRPr lang="ru-RU" sz="2800" dirty="0">
              <a:solidFill>
                <a:prstClr val="black"/>
              </a:solidFill>
              <a:latin typeface="Calibri"/>
              <a:cs typeface="Arial" panose="020B060402020202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E83B353E-59BD-4814-8FC2-352079AA64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7366" y="404814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C5439F5-C3FD-45F7-A2FB-F36C335117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6118" y="188914"/>
            <a:ext cx="9690847" cy="936625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1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2200 «Сведения о деятельности выездных бригад скорой медицинской помощи»</a:t>
            </a:r>
          </a:p>
        </p:txBody>
      </p:sp>
      <p:sp>
        <p:nvSpPr>
          <p:cNvPr id="64515" name="Содержимое 2">
            <a:extLst>
              <a:ext uri="{FF2B5EF4-FFF2-40B4-BE49-F238E27FC236}">
                <a16:creationId xmlns="" xmlns:a16="http://schemas.microsoft.com/office/drawing/2014/main" id="{61F78582-4724-4017-AD8B-A6F191878A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0612" y="1144682"/>
            <a:ext cx="10273553" cy="5592763"/>
          </a:xfrm>
        </p:spPr>
        <p:txBody>
          <a:bodyPr/>
          <a:lstStyle/>
          <a:p>
            <a:pPr marL="92075" indent="0" algn="just" eaLnBrk="1" hangingPunct="1">
              <a:spcBef>
                <a:spcPct val="0"/>
              </a:spcBef>
              <a:buNone/>
            </a:pPr>
            <a:r>
              <a:rPr lang="ru-RU" altLang="ru-RU" sz="25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Внутриформенные</a:t>
            </a:r>
            <a:r>
              <a:rPr lang="ru-RU" altLang="ru-RU" sz="25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контроли:</a:t>
            </a:r>
            <a:r>
              <a:rPr lang="ru-RU" alt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92075" indent="0" algn="just" eaLnBrk="1" hangingPunct="1">
              <a:spcBef>
                <a:spcPts val="0"/>
              </a:spcBef>
              <a:buNone/>
            </a:pPr>
            <a:r>
              <a:rPr lang="ru-RU" altLang="ru-RU" sz="25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Специализированные выездные бригады скорой медицинской помощи:</a:t>
            </a:r>
          </a:p>
          <a:p>
            <a:pPr marL="92075" indent="0" algn="just" eaLnBrk="1" hangingPunct="1">
              <a:spcBef>
                <a:spcPts val="0"/>
              </a:spcBef>
              <a:buNone/>
            </a:pPr>
            <a:r>
              <a:rPr lang="ru-RU" alt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выездных бригад (смен):</a:t>
            </a:r>
          </a:p>
          <a:p>
            <a:pPr marL="92075" indent="0" algn="just" eaLnBrk="1" hangingPunct="1">
              <a:spcBef>
                <a:spcPts val="0"/>
              </a:spcBef>
              <a:buNone/>
            </a:pPr>
            <a:r>
              <a:rPr lang="ru-RU" alt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30.2200.2.03  ≥  30.2200.21.03 +30.2200.22.03+30.2200.23.03+</a:t>
            </a:r>
          </a:p>
          <a:p>
            <a:pPr marL="92075" indent="0" algn="just" eaLnBrk="1" hangingPunct="1">
              <a:spcBef>
                <a:spcPts val="0"/>
              </a:spcBef>
              <a:buNone/>
            </a:pPr>
            <a:r>
              <a:rPr lang="ru-RU" alt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30.2200.24.03+30.2200.25.03 </a:t>
            </a:r>
          </a:p>
          <a:p>
            <a:pPr marL="92075" indent="0" algn="just" eaLnBrk="1" hangingPunct="1">
              <a:spcBef>
                <a:spcPts val="0"/>
              </a:spcBef>
              <a:buNone/>
            </a:pPr>
            <a:r>
              <a:rPr lang="ru-RU" alt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выездных круглосуточных бригад:</a:t>
            </a:r>
          </a:p>
          <a:p>
            <a:pPr marL="92075" indent="0" algn="just" eaLnBrk="1" hangingPunct="1">
              <a:spcBef>
                <a:spcPts val="0"/>
              </a:spcBef>
              <a:buNone/>
            </a:pPr>
            <a:r>
              <a:rPr lang="ru-RU" alt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30.2200.2.04 ≥ 30.2200.21.04+30.2200.22.04+30.2200.23.04+ 30.2200.24.04+30.2200.25.04 </a:t>
            </a:r>
          </a:p>
          <a:p>
            <a:pPr marL="92075" indent="0" algn="just" eaLnBrk="1" hangingPunct="1">
              <a:spcBef>
                <a:spcPts val="0"/>
              </a:spcBef>
              <a:buNone/>
            </a:pPr>
            <a:r>
              <a:rPr lang="ru-RU" alt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лиц, которым оказана помощь бригадами:</a:t>
            </a:r>
          </a:p>
          <a:p>
            <a:pPr marL="92075" indent="0" algn="just" eaLnBrk="1" hangingPunct="1">
              <a:spcBef>
                <a:spcPts val="0"/>
              </a:spcBef>
              <a:buNone/>
            </a:pPr>
            <a:r>
              <a:rPr lang="ru-RU" alt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30.2200.2.05  ≥  30.2200.21.05+30.2200.22.05+30.2200.23.05 +</a:t>
            </a:r>
          </a:p>
          <a:p>
            <a:pPr marL="92075" indent="0" algn="just" eaLnBrk="1" hangingPunct="1">
              <a:spcBef>
                <a:spcPts val="0"/>
              </a:spcBef>
              <a:buNone/>
            </a:pPr>
            <a:r>
              <a:rPr lang="ru-RU" alt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30.2200.24.05 +30.2200.25.05</a:t>
            </a:r>
          </a:p>
          <a:p>
            <a:pPr marL="92075" indent="0" algn="just" eaLnBrk="1" hangingPunct="1">
              <a:spcBef>
                <a:spcPts val="0"/>
              </a:spcBef>
              <a:buNone/>
            </a:pPr>
            <a:r>
              <a:rPr lang="ru-RU" alt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лиц, которым оказана помощь бригадами при медицинской эвакуации:</a:t>
            </a:r>
          </a:p>
          <a:p>
            <a:pPr marL="92075" indent="0" algn="just" eaLnBrk="1" hangingPunct="1">
              <a:spcBef>
                <a:spcPts val="0"/>
              </a:spcBef>
              <a:buNone/>
            </a:pPr>
            <a:r>
              <a:rPr lang="ru-RU" alt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30.2200.2.06 ≥ 30.2200.21.06+30.2200.22.06+30.2200.23.06+</a:t>
            </a:r>
          </a:p>
          <a:p>
            <a:pPr marL="92075" indent="0" algn="just" eaLnBrk="1" hangingPunct="1">
              <a:spcBef>
                <a:spcPts val="0"/>
              </a:spcBef>
              <a:buNone/>
            </a:pPr>
            <a:r>
              <a:rPr lang="ru-RU" altLang="ru-RU" sz="2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30.2200.24.06+30.2200.25.06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278E2D93-ABC2-4742-BACF-5BAED87282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317686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7470DA7-859C-4523-A154-7C13CEFA0F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4376" y="285750"/>
            <a:ext cx="9169775" cy="1143000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2200 «Сведения о деятельности выездных бригад скорой медицинской помощи»</a:t>
            </a:r>
          </a:p>
        </p:txBody>
      </p:sp>
      <p:sp>
        <p:nvSpPr>
          <p:cNvPr id="30723" name="Содержимое 2">
            <a:extLst>
              <a:ext uri="{FF2B5EF4-FFF2-40B4-BE49-F238E27FC236}">
                <a16:creationId xmlns="" xmlns:a16="http://schemas.microsoft.com/office/drawing/2014/main" id="{2F089047-2D15-4652-B265-1ACF776104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74376" y="1557338"/>
            <a:ext cx="9565341" cy="4525962"/>
          </a:xfrm>
        </p:spPr>
        <p:txBody>
          <a:bodyPr/>
          <a:lstStyle/>
          <a:p>
            <a:pPr marL="0" indent="0" algn="just" eaLnBrk="1" hangingPunct="1">
              <a:buNone/>
              <a:defRPr/>
            </a:pPr>
            <a:r>
              <a:rPr lang="ru-RU" sz="3300" dirty="0">
                <a:latin typeface="Times New Roman" pitchFamily="18" charset="0"/>
                <a:cs typeface="Times New Roman" pitchFamily="18" charset="0"/>
              </a:rPr>
              <a:t>При наличии прочих специализированных бригад скорой медицинской помощи следует предоставить пояснение по их работе (профиль бригад, число выездных бригад (смен), из них круглосуточных, число лиц, которым оказана скорая медицинская помощь, в том числе при медицинской эвакуации)).</a:t>
            </a:r>
          </a:p>
          <a:p>
            <a:pPr algn="just" eaLnBrk="1" hangingPunct="1">
              <a:buFont typeface="Arial" charset="0"/>
              <a:buNone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D63868CF-5B47-4E2E-B26A-07B74E3709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17624" y="522493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02A5288-8104-4CB4-9E4F-17C950D052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6776" y="214313"/>
            <a:ext cx="8926887" cy="939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Сведения о деятельности скорой медицинской помощи</a:t>
            </a:r>
          </a:p>
        </p:txBody>
      </p:sp>
      <p:sp>
        <p:nvSpPr>
          <p:cNvPr id="3" name="Содержимое 2">
            <a:extLst>
              <a:ext uri="{FF2B5EF4-FFF2-40B4-BE49-F238E27FC236}">
                <a16:creationId xmlns="" xmlns:a16="http://schemas.microsoft.com/office/drawing/2014/main" id="{C35D9453-5040-43F7-97A7-427BE45E22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477" y="1357312"/>
            <a:ext cx="9776993" cy="5500688"/>
          </a:xfrm>
        </p:spPr>
        <p:txBody>
          <a:bodyPr rtlCol="0">
            <a:noAutofit/>
          </a:bodyPr>
          <a:lstStyle/>
          <a:p>
            <a:pPr marL="268288" indent="-268288" algn="just" eaLnBrk="1" fontAlgn="auto" hangingPunct="1">
              <a:spcAft>
                <a:spcPts val="0"/>
              </a:spcAft>
              <a:buNone/>
              <a:defRPr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700" b="1" i="1" dirty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2700" b="1" i="1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700" b="1" i="1" dirty="0">
                <a:latin typeface="Times New Roman" pitchFamily="18" charset="0"/>
                <a:cs typeface="Times New Roman" pitchFamily="18" charset="0"/>
              </a:rPr>
              <a:t>. Деятельность медицинской организации по оказанию медицинской помощи в амбулаторных условиях</a:t>
            </a:r>
          </a:p>
          <a:p>
            <a:pPr indent="357188" algn="just" eaLnBrk="1" fontAlgn="auto" hangingPunct="1"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подтабличная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строка 2201 «Из числа лиц, которым оказана скорая медицинская помощь 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общепрофильными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фельдшерскими выездными бригадами – медицинская эвакуация 1 ______, из них сельских жителей 2_________».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pPr marL="92075" indent="0" algn="just" eaLnBrk="1" hangingPunct="1">
              <a:spcBef>
                <a:spcPct val="0"/>
              </a:spcBef>
              <a:buNone/>
            </a:pPr>
            <a:r>
              <a:rPr lang="en-US" alt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2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Внутриформенный</a:t>
            </a:r>
            <a:r>
              <a:rPr lang="ru-RU" alt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контроль:</a:t>
            </a: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92075" indent="0" algn="just" eaLnBrk="1" hangingPunct="1">
              <a:spcBef>
                <a:spcPts val="0"/>
              </a:spcBef>
              <a:buNone/>
            </a:pP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Число лиц, которым оказана помощь </a:t>
            </a:r>
            <a:r>
              <a:rPr lang="ru-RU" alt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общепрофильными</a:t>
            </a: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</a:p>
          <a:p>
            <a:pPr marL="92075" indent="0" algn="just" eaLnBrk="1" hangingPunct="1">
              <a:spcBef>
                <a:spcPts val="0"/>
              </a:spcBef>
              <a:buNone/>
            </a:pP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фельдшерскими бригадами при медицинской эвакуации:</a:t>
            </a:r>
          </a:p>
          <a:p>
            <a:pPr marL="92075" indent="0" algn="just" eaLnBrk="1" hangingPunct="1">
              <a:spcBef>
                <a:spcPts val="0"/>
              </a:spcBef>
              <a:buNone/>
            </a:pP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30.2201.1.01 = 30.2200.12.06</a:t>
            </a:r>
          </a:p>
          <a:p>
            <a:pPr indent="357188" algn="just" eaLnBrk="1" fontAlgn="auto" hangingPunct="1"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pPr indent="357188" algn="just" eaLnBrk="1" fontAlgn="auto" hangingPunct="1"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  <a:defRPr/>
            </a:pP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0F0C122A-3D76-4137-9AF6-F026C77DD7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5978" y="349456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02A5288-8104-4CB4-9E4F-17C950D052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26776" y="214313"/>
            <a:ext cx="8926887" cy="939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Сведения о деятельности скорой медицинской помощи</a:t>
            </a:r>
          </a:p>
        </p:txBody>
      </p:sp>
      <p:sp>
        <p:nvSpPr>
          <p:cNvPr id="3" name="Содержимое 2">
            <a:extLst>
              <a:ext uri="{FF2B5EF4-FFF2-40B4-BE49-F238E27FC236}">
                <a16:creationId xmlns="" xmlns:a16="http://schemas.microsoft.com/office/drawing/2014/main" id="{C35D9453-5040-43F7-97A7-427BE45E22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25477" y="1357312"/>
            <a:ext cx="9776993" cy="5500688"/>
          </a:xfrm>
        </p:spPr>
        <p:txBody>
          <a:bodyPr rtlCol="0">
            <a:noAutofit/>
          </a:bodyPr>
          <a:lstStyle/>
          <a:p>
            <a:pPr marL="268288" indent="-268288" algn="just" eaLnBrk="1" fontAlgn="auto" hangingPunct="1">
              <a:spcAft>
                <a:spcPts val="0"/>
              </a:spcAft>
              <a:buNone/>
              <a:defRPr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700" b="1" i="1" dirty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2700" b="1" i="1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700" b="1" i="1" dirty="0">
                <a:latin typeface="Times New Roman" pitchFamily="18" charset="0"/>
                <a:cs typeface="Times New Roman" pitchFamily="18" charset="0"/>
              </a:rPr>
              <a:t>. Деятельность медицинской организации по оказанию медицинской помощи в амбулаторных условиях</a:t>
            </a:r>
          </a:p>
          <a:p>
            <a:pPr indent="357188" algn="just" eaLnBrk="1" fontAlgn="auto" hangingPunct="1">
              <a:spcBef>
                <a:spcPts val="800"/>
              </a:spcBef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подтабличная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строка 2202 «Число лиц, которым оказана скорая медицинская помощь в амбулаторных условиях 1 ___, из них сельских жителей 2 ________».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0F0C122A-3D76-4137-9AF6-F026C77DD7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55978" y="349456"/>
            <a:ext cx="571429" cy="669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05149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64DAF85-EBC2-464A-BFD3-619CAE77DA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2625" y="285750"/>
            <a:ext cx="82296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Подтабличная строка 2202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587" name="Содержимое 2">
            <a:extLst>
              <a:ext uri="{FF2B5EF4-FFF2-40B4-BE49-F238E27FC236}">
                <a16:creationId xmlns="" xmlns:a16="http://schemas.microsoft.com/office/drawing/2014/main" id="{DDB1CC6B-A927-4DFE-A299-87F86E8C5D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7482" y="1428750"/>
            <a:ext cx="9825318" cy="4857750"/>
          </a:xfrm>
        </p:spPr>
        <p:txBody>
          <a:bodyPr/>
          <a:lstStyle/>
          <a:p>
            <a:pPr marL="0" indent="0" algn="just" eaLnBrk="1" hangingPunct="1">
              <a:buNone/>
            </a:pPr>
            <a:r>
              <a:rPr lang="ru-RU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показываются сведения о числе лиц, которым оказана скорая медицинская помощь в амбулаторных условиях при непосредственном их обращении на станцию (отделение) скорой медицинской помощи. Сведения заполняются на основании данных, содержащихся в Журнале регистрации амбулаторных пациентов (учетная форма № 074/у).</a:t>
            </a:r>
          </a:p>
          <a:p>
            <a:pPr marL="0" indent="0" eaLnBrk="1" hangingPunct="1">
              <a:buNone/>
            </a:pPr>
            <a:endParaRPr lang="ru-RU" alt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323BF8BD-7DCE-4129-BC2F-A3E7F965D4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371474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B3CCC8F-F650-4DF3-BDFD-6ABC7379C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16424" y="357189"/>
            <a:ext cx="8908676" cy="1500187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Подтабличная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строка 2202</a:t>
            </a:r>
          </a:p>
        </p:txBody>
      </p:sp>
      <p:sp>
        <p:nvSpPr>
          <p:cNvPr id="68611" name="Содержимое 2">
            <a:extLst>
              <a:ext uri="{FF2B5EF4-FFF2-40B4-BE49-F238E27FC236}">
                <a16:creationId xmlns="" xmlns:a16="http://schemas.microsoft.com/office/drawing/2014/main" id="{BB731162-7E9A-46CD-B3A5-45FF603951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9552" y="1785938"/>
            <a:ext cx="9959789" cy="4525962"/>
          </a:xfrm>
        </p:spPr>
        <p:txBody>
          <a:bodyPr/>
          <a:lstStyle/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3600" b="1" dirty="0"/>
              <a:t>   </a:t>
            </a:r>
            <a:r>
              <a:rPr lang="ru-RU" altLang="ru-RU" sz="34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Межформенный</a:t>
            </a:r>
            <a:r>
              <a:rPr lang="ru-RU" altLang="ru-RU" sz="3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контроль:   </a:t>
            </a:r>
          </a:p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3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лиц, которым оказана скорая медицинская помощь амбулаторно и при выполнении вызовов:</a:t>
            </a:r>
          </a:p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30.2120.3.03 + 30.2202.1.01 = 47.0400.1.09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A863064F-CF1D-4322-9031-825A00CFB7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437768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3CDFAC2-DDBB-4B74-8B53-B76A5C6167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5000" y="549088"/>
            <a:ext cx="9037824" cy="9398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Сведения о деятельности скорой медицинской помощи</a:t>
            </a:r>
          </a:p>
        </p:txBody>
      </p:sp>
      <p:sp>
        <p:nvSpPr>
          <p:cNvPr id="3" name="Содержимое 2">
            <a:extLst>
              <a:ext uri="{FF2B5EF4-FFF2-40B4-BE49-F238E27FC236}">
                <a16:creationId xmlns="" xmlns:a16="http://schemas.microsoft.com/office/drawing/2014/main" id="{CD538818-9B6C-4604-B2F7-25482BCAA0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8894" y="1725706"/>
            <a:ext cx="10668000" cy="3913094"/>
          </a:xfrm>
        </p:spPr>
        <p:txBody>
          <a:bodyPr rtlCol="0">
            <a:noAutofit/>
          </a:bodyPr>
          <a:lstStyle/>
          <a:p>
            <a:pPr marL="268288" indent="-268288" algn="just" eaLnBrk="1" fontAlgn="auto" hangingPunct="1">
              <a:spcAft>
                <a:spcPts val="0"/>
              </a:spcAft>
              <a:buNone/>
              <a:defRPr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   </a:t>
            </a:r>
            <a:endParaRPr lang="en-US" sz="2700" b="1" i="1" dirty="0">
              <a:latin typeface="Times New Roman" pitchFamily="18" charset="0"/>
              <a:cs typeface="Times New Roman" pitchFamily="18" charset="0"/>
            </a:endParaRPr>
          </a:p>
          <a:p>
            <a:pPr marL="268288" indent="-268288" algn="just" eaLnBrk="1" fontAlgn="auto" hangingPunct="1">
              <a:spcAft>
                <a:spcPts val="0"/>
              </a:spcAft>
              <a:buNone/>
              <a:defRPr/>
            </a:pPr>
            <a:r>
              <a:rPr lang="en-US" sz="3400" b="1" i="1" dirty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Сведения, заполняемые в </a:t>
            </a:r>
            <a:r>
              <a:rPr lang="ru-RU" sz="3400" dirty="0" err="1">
                <a:latin typeface="Times New Roman" pitchFamily="18" charset="0"/>
                <a:cs typeface="Times New Roman" pitchFamily="18" charset="0"/>
              </a:rPr>
              <a:t>подтабличных</a:t>
            </a:r>
            <a:r>
              <a:rPr lang="ru-RU" sz="3400" dirty="0">
                <a:latin typeface="Times New Roman" pitchFamily="18" charset="0"/>
                <a:cs typeface="Times New Roman" pitchFamily="18" charset="0"/>
              </a:rPr>
              <a:t> строках 2201 и 2202, необходимо сравнить с данными предыдущего отчетного года.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08FAFE6F-CDBA-4654-A6BB-8935792244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435639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3A8E853-F31A-4B37-93D1-CDADCD6A3D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2625" y="492967"/>
            <a:ext cx="82296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Подтабличная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строка 2203</a:t>
            </a:r>
          </a:p>
        </p:txBody>
      </p:sp>
      <p:sp>
        <p:nvSpPr>
          <p:cNvPr id="70659" name="Содержимое 2">
            <a:extLst>
              <a:ext uri="{FF2B5EF4-FFF2-40B4-BE49-F238E27FC236}">
                <a16:creationId xmlns="" xmlns:a16="http://schemas.microsoft.com/office/drawing/2014/main" id="{58DE8ABE-600F-4849-A600-A6B38B3FDA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2988" y="1635968"/>
            <a:ext cx="9744635" cy="4729066"/>
          </a:xfrm>
        </p:spPr>
        <p:txBody>
          <a:bodyPr/>
          <a:lstStyle/>
          <a:p>
            <a:pPr marL="0" indent="0" algn="just" eaLnBrk="1" hangingPunct="1">
              <a:buNone/>
            </a:pPr>
            <a:r>
              <a:rPr lang="ru-RU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Общее число эвакуированных пациентов, в отношении которых была выполнена санитарно-авиационная эвакуация (из табл. 2200, стр. 4, гр.6) 1 __________, </a:t>
            </a:r>
          </a:p>
          <a:p>
            <a:pPr marL="0" indent="0" algn="just" eaLnBrk="1" hangingPunct="1">
              <a:buNone/>
            </a:pPr>
            <a:r>
              <a:rPr lang="ru-RU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них (из стр. 1) госпитализированных в течение первых суток с момента передачи вызова выездной  бригаде скорой медицинской помощи 2 _________,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3AF3BF3D-64A2-448F-8D5F-195BE18385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331656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A5531A7-246C-4408-8CB2-FF29FFB00F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52625" y="285750"/>
            <a:ext cx="82296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Подтабличная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строка 2203</a:t>
            </a:r>
          </a:p>
        </p:txBody>
      </p:sp>
      <p:sp>
        <p:nvSpPr>
          <p:cNvPr id="71683" name="Содержимое 2">
            <a:extLst>
              <a:ext uri="{FF2B5EF4-FFF2-40B4-BE49-F238E27FC236}">
                <a16:creationId xmlns="" xmlns:a16="http://schemas.microsoft.com/office/drawing/2014/main" id="{6AA862E1-A768-4036-9F3B-C087685A1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6446" y="1546320"/>
            <a:ext cx="9888071" cy="5113337"/>
          </a:xfrm>
        </p:spPr>
        <p:txBody>
          <a:bodyPr/>
          <a:lstStyle/>
          <a:p>
            <a:pPr marL="0" indent="0" algn="just" eaLnBrk="1" hangingPunct="1">
              <a:buNone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эвакуированных пациентов за счет средств консолидированного бюджета (из стр. 1) 3 __________, </a:t>
            </a:r>
          </a:p>
          <a:p>
            <a:pPr marL="0" indent="0" algn="just" eaLnBrk="1" hangingPunct="1">
              <a:buNone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них (из стр. 3) госпитализированных в течение первых суток с момента передачи вызова выездной  бригаде скорой медицинской помощи 4 __________,</a:t>
            </a:r>
          </a:p>
          <a:p>
            <a:pPr marL="0" indent="0" algn="just" eaLnBrk="1" hangingPunct="1">
              <a:buNone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эвакуированных пациентов в условиях регулярного авиарейса (из стр. 1) 5 ___________.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B3EB86C1-CA0B-4143-A4D2-B10C0F12F9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443191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D4B985A-6E51-4E2A-8222-5B3422442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06071" y="357189"/>
            <a:ext cx="8819029" cy="1500187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Подтабличная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строка 2203</a:t>
            </a:r>
          </a:p>
        </p:txBody>
      </p:sp>
      <p:sp>
        <p:nvSpPr>
          <p:cNvPr id="72707" name="Содержимое 2">
            <a:extLst>
              <a:ext uri="{FF2B5EF4-FFF2-40B4-BE49-F238E27FC236}">
                <a16:creationId xmlns="" xmlns:a16="http://schemas.microsoft.com/office/drawing/2014/main" id="{EB345946-3127-4812-80A4-DCB23D5AB2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7506" y="1785938"/>
            <a:ext cx="10542494" cy="4525962"/>
          </a:xfrm>
        </p:spPr>
        <p:txBody>
          <a:bodyPr/>
          <a:lstStyle/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4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Внутриформенный</a:t>
            </a:r>
            <a:r>
              <a:rPr lang="ru-RU" altLang="ru-RU" sz="4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контроль:   </a:t>
            </a:r>
          </a:p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3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эвакуированных пациентов, в отношении которых была выполнена санитарно-авиационная эвакуация:</a:t>
            </a:r>
            <a:endParaRPr lang="ru-RU" alt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None/>
            </a:pPr>
            <a:r>
              <a:rPr lang="ru-RU" alt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30.2203.1.01</a:t>
            </a:r>
            <a:r>
              <a:rPr lang="ru-RU" sz="3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&lt; </a:t>
            </a:r>
            <a:r>
              <a:rPr lang="ru-RU" altLang="ru-RU" sz="3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30.2200.4.06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E9CA159F-D0E7-4927-B25A-CC07E0ADE4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526937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3406264-992C-41A7-8920-46935BA0C6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7435" y="260350"/>
            <a:ext cx="8575115" cy="1143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1060 «</a:t>
            </a:r>
            <a:r>
              <a:rPr lang="ru-RU" sz="36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Категорийность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станции (отделения) скорой медицинской помощи»</a:t>
            </a:r>
            <a:endParaRPr lang="ru-RU" sz="3600" dirty="0"/>
          </a:p>
        </p:txBody>
      </p:sp>
      <p:sp>
        <p:nvSpPr>
          <p:cNvPr id="15363" name="Содержимое 2">
            <a:extLst>
              <a:ext uri="{FF2B5EF4-FFF2-40B4-BE49-F238E27FC236}">
                <a16:creationId xmlns="" xmlns:a16="http://schemas.microsoft.com/office/drawing/2014/main" id="{00DA2556-F0B8-4626-AC15-359A2711DD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8189" y="1531938"/>
            <a:ext cx="9914964" cy="5218112"/>
          </a:xfrm>
        </p:spPr>
        <p:txBody>
          <a:bodyPr/>
          <a:lstStyle/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30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Межформенные</a:t>
            </a:r>
            <a:r>
              <a:rPr lang="ru-RU" altLang="ru-RU" sz="3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контроли:</a:t>
            </a:r>
          </a:p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3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станций скорой медицинской помощи: </a:t>
            </a:r>
          </a:p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30.1060.1.03 + 30.1060.2.03 + 30.1060.3.03 + 30.1060.4.03 + 30.1060.5.03 + 30.1060.6.03 + 30.1060.7.03</a:t>
            </a:r>
            <a:r>
              <a:rPr lang="ru-RU" alt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47.0400.1.03 </a:t>
            </a:r>
          </a:p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3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отделений скорой медицинской помощи: </a:t>
            </a:r>
          </a:p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31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alt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30.1060.1.04 + 30.1060.2.04 + 30.1060.3.04 + 30.1060.4.04 + 30.1060.5.04 + 30.1060.6.04 + 30.1060.7.04</a:t>
            </a:r>
            <a:r>
              <a:rPr lang="ru-RU" alt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47.0400.1.04.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8C6390E3-F9CA-46A2-BA1F-9CF4CA2F5B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2542" y="497093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05758C2-63D9-43AF-B966-85993221E3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1200" y="526117"/>
            <a:ext cx="8229600" cy="9398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Сведения о деятельности скорой медицинской помощи</a:t>
            </a:r>
          </a:p>
        </p:txBody>
      </p:sp>
      <p:sp>
        <p:nvSpPr>
          <p:cNvPr id="3" name="Содержимое 2">
            <a:extLst>
              <a:ext uri="{FF2B5EF4-FFF2-40B4-BE49-F238E27FC236}">
                <a16:creationId xmlns="" xmlns:a16="http://schemas.microsoft.com/office/drawing/2014/main" id="{7D9F0826-B975-48CC-9736-F90FF10F9D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6824" y="1717396"/>
            <a:ext cx="10703858" cy="4945062"/>
          </a:xfrm>
        </p:spPr>
        <p:txBody>
          <a:bodyPr rtlCol="0">
            <a:noAutofit/>
          </a:bodyPr>
          <a:lstStyle/>
          <a:p>
            <a:pPr marL="268288" indent="0" algn="just" eaLnBrk="1" fontAlgn="auto" hangingPunct="1">
              <a:spcAft>
                <a:spcPts val="0"/>
              </a:spcAft>
              <a:buNone/>
              <a:defRPr/>
            </a:pPr>
            <a:r>
              <a:rPr lang="ru-RU" sz="3000" b="1" i="1" dirty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3000" b="1" i="1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3000" b="1" i="1" dirty="0">
                <a:latin typeface="Times New Roman" pitchFamily="18" charset="0"/>
                <a:cs typeface="Times New Roman" pitchFamily="18" charset="0"/>
              </a:rPr>
              <a:t>. Деятельность медицинской организации по оказанию медицинской помощи в амбулаторных условиях</a:t>
            </a:r>
          </a:p>
          <a:p>
            <a:pPr indent="357188" algn="just" eaLnBrk="1" fontAlgn="auto" hangingPunct="1"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таблица 2300 «Число вызовов скорой медицинской помощи по времени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доезда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до места вызова скорой медицинской помощи и времени, затраченному на выполнение одного вызова скорой медицинской помощи».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F8E564DC-9EA1-4E52-BA17-EF0AAAFD66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85648" y="544924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143D21B-B8BD-432C-B714-3D7348E7AD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4754" y="274638"/>
            <a:ext cx="10192870" cy="1143000"/>
          </a:xfrm>
        </p:spPr>
        <p:txBody>
          <a:bodyPr rtlCol="0">
            <a:normAutofit fontScale="90000"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2300 «Число вызовов скорой медицинской помощи по времени </a:t>
            </a:r>
            <a:r>
              <a:rPr lang="ru-RU" sz="3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доезда</a:t>
            </a: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до места вызова и времени, затраченному на выполнение одного вызова скорой медицинской помощи»</a:t>
            </a:r>
          </a:p>
        </p:txBody>
      </p:sp>
      <p:graphicFrame>
        <p:nvGraphicFramePr>
          <p:cNvPr id="6" name="Содержимое 5">
            <a:extLst>
              <a:ext uri="{FF2B5EF4-FFF2-40B4-BE49-F238E27FC236}">
                <a16:creationId xmlns="" xmlns:a16="http://schemas.microsoft.com/office/drawing/2014/main" id="{EB2A74A7-B0B6-425E-84B7-7FF7EBB2E13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93005508"/>
              </p:ext>
            </p:extLst>
          </p:nvPr>
        </p:nvGraphicFramePr>
        <p:xfrm>
          <a:off x="824754" y="1667435"/>
          <a:ext cx="10614212" cy="4801086"/>
        </p:xfrm>
        <a:graphic>
          <a:graphicData uri="http://schemas.openxmlformats.org/drawingml/2006/table">
            <a:tbl>
              <a:tblPr/>
              <a:tblGrid>
                <a:gridCol w="229664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8693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65110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2015252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64269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202158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546847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вызовов скорой медицинской помощи по времени: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877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доезда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до места вызова скорой медицинской </a:t>
                      </a: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помощои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затраченному на выполнение одного вызова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7709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(из гр.3):</a:t>
                      </a:r>
                    </a:p>
                    <a:p>
                      <a:pPr marL="0" marR="0" lvl="0" indent="952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места</a:t>
                      </a:r>
                    </a:p>
                    <a:p>
                      <a:pPr marL="0" marR="0" lvl="0" indent="952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дорожно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952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транспортного</a:t>
                      </a:r>
                    </a:p>
                    <a:p>
                      <a:pPr marL="0" marR="0" lvl="0" indent="952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происшествия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(из гр.5):</a:t>
                      </a:r>
                    </a:p>
                    <a:p>
                      <a:pPr marL="0" marR="0" lvl="0" indent="952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место</a:t>
                      </a:r>
                    </a:p>
                    <a:p>
                      <a:pPr marL="0" marR="0" lvl="0" indent="952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дорожно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952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транспортного</a:t>
                      </a:r>
                    </a:p>
                    <a:p>
                      <a:pPr marL="0" marR="0" lvl="0" indent="952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происшествия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856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87853">
                <a:tc>
                  <a:txBody>
                    <a:bodyPr/>
                    <a:lstStyle/>
                    <a:p>
                      <a:pPr marL="360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</a:t>
                      </a:r>
                    </a:p>
                    <a:p>
                      <a:pPr marL="360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до 20 минут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66165">
                <a:tc>
                  <a:txBody>
                    <a:bodyPr/>
                    <a:lstStyle/>
                    <a:p>
                      <a:pPr marL="360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от 21 до 40 минут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558900">
                <a:tc>
                  <a:txBody>
                    <a:bodyPr/>
                    <a:lstStyle/>
                    <a:p>
                      <a:pPr marL="360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от 41 до 60 минут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548727">
                <a:tc>
                  <a:txBody>
                    <a:bodyPr/>
                    <a:lstStyle/>
                    <a:p>
                      <a:pPr marL="360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более 60 минут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71AC5E34-16C1-4DE0-B8D3-FCEFF56C8C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2D6013D-60A3-4AB7-B1FD-BFFEAFFAC2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0940" y="476250"/>
            <a:ext cx="10148047" cy="18732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Министерства здравоохранения и социального развития Российской Федерации от 2 декабря 2009 г. № 942 «Об утверждении статистического инструментария станции (отделения), больницы скорой медицинской помощи»</a:t>
            </a:r>
          </a:p>
        </p:txBody>
      </p:sp>
      <p:sp>
        <p:nvSpPr>
          <p:cNvPr id="75779" name="Содержимое 2">
            <a:extLst>
              <a:ext uri="{FF2B5EF4-FFF2-40B4-BE49-F238E27FC236}">
                <a16:creationId xmlns="" xmlns:a16="http://schemas.microsoft.com/office/drawing/2014/main" id="{F8629E6C-A1D5-4D98-AA28-6D1032E51F4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7529" y="2388254"/>
            <a:ext cx="10793506" cy="4103688"/>
          </a:xfrm>
        </p:spPr>
        <p:txBody>
          <a:bodyPr/>
          <a:lstStyle/>
          <a:p>
            <a:pPr algn="just">
              <a:buFont typeface="Arial" panose="020B0604020202020204" pitchFamily="34" charset="0"/>
              <a:buNone/>
            </a:pPr>
            <a:r>
              <a:rPr lang="ru-RU" altLang="ru-RU" sz="29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</a:t>
            </a:r>
            <a:r>
              <a:rPr lang="ru-RU" altLang="ru-RU" sz="27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доезда</a:t>
            </a:r>
            <a:r>
              <a:rPr lang="ru-RU" alt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места вызова </a:t>
            </a:r>
            <a:r>
              <a:rPr lang="ru-RU" alt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 это время от момента поступления вызова на станцию (отделение) скорой медицинской помощи до момента прибытия бригады скорой медицинской помощи к месту вызова.</a:t>
            </a:r>
          </a:p>
          <a:p>
            <a:pPr algn="just">
              <a:buFont typeface="Arial" panose="020B0604020202020204" pitchFamily="34" charset="0"/>
              <a:buNone/>
            </a:pPr>
            <a:r>
              <a:rPr lang="ru-RU" alt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alt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Время, затраченное на выполнение одного вызова </a:t>
            </a:r>
            <a:r>
              <a:rPr lang="ru-RU" altLang="ru-RU" sz="2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это время от момента поступления вызова на станцию (отделение) скорой медицинской помощи до момента окончания выполнения вызова бригадой скорой медицинской помощи.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2C4FA936-E045-42AF-881E-3150CCCE3A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0801" y="688302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3">
            <a:extLst>
              <a:ext uri="{FF2B5EF4-FFF2-40B4-BE49-F238E27FC236}">
                <a16:creationId xmlns="" xmlns:a16="http://schemas.microsoft.com/office/drawing/2014/main" id="{73D43139-397E-40EA-A4B5-BF031BF8319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654424" y="836613"/>
            <a:ext cx="10327341" cy="547211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>
              <a:buFontTx/>
              <a:buNone/>
            </a:pPr>
            <a:r>
              <a:rPr lang="ru-RU" altLang="ru-RU" dirty="0"/>
              <a:t>   </a:t>
            </a:r>
            <a:r>
              <a:rPr lang="ru-RU" alt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Приказами Министерства здравоохранения Российской Федерации </a:t>
            </a:r>
          </a:p>
          <a:p>
            <a:pPr algn="just"/>
            <a:r>
              <a:rPr lang="ru-RU" alt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20 июня 2013 г. № 388н «Об утверждении порядка оказания скорой, в том числе скорой специализированной, медицинской помощи», </a:t>
            </a:r>
          </a:p>
          <a:p>
            <a:pPr algn="just"/>
            <a:r>
              <a:rPr lang="ru-RU" alt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2 октября 2019 г. № 827 «Об утверждении ведомственной целевой программы «Совершенствование оказания скорой, в том числе скорой специализированной, медицинской помощи и деятельности Всероссийской службы медицины катастроф»»  определено, что время </a:t>
            </a:r>
            <a:r>
              <a:rPr lang="ru-RU" alt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доезда</a:t>
            </a:r>
            <a:r>
              <a:rPr lang="ru-RU" alt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места вызова не должно превышать 20 минут.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CA28B8F0-88B6-4907-B3C8-60906051C7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362509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AE78A10-E2BC-48DC-BFF4-4F5DBE77A2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765" y="404813"/>
            <a:ext cx="9678396" cy="1143000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2300 «Число вызовов скорой медицинской помощи по времени </a:t>
            </a:r>
            <a:r>
              <a:rPr lang="ru-RU" sz="27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доезда</a:t>
            </a:r>
            <a:r>
              <a:rPr lang="ru-RU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до места вызова и времени, затраченному на выполнение одного вызова скорой медицинской помощи»</a:t>
            </a:r>
          </a:p>
        </p:txBody>
      </p:sp>
      <p:sp>
        <p:nvSpPr>
          <p:cNvPr id="77827" name="Содержимое 2">
            <a:extLst>
              <a:ext uri="{FF2B5EF4-FFF2-40B4-BE49-F238E27FC236}">
                <a16:creationId xmlns="" xmlns:a16="http://schemas.microsoft.com/office/drawing/2014/main" id="{416E08C7-39BC-48FC-A998-36F07FB044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8239" y="1638768"/>
            <a:ext cx="10010090" cy="4968875"/>
          </a:xfrm>
        </p:spPr>
        <p:txBody>
          <a:bodyPr/>
          <a:lstStyle/>
          <a:p>
            <a:pPr marL="179388" indent="-179388" algn="just" eaLnBrk="1" hangingPunct="1">
              <a:buNone/>
              <a:tabLst>
                <a:tab pos="179388" algn="l"/>
              </a:tabLst>
            </a:pPr>
            <a:r>
              <a:rPr lang="ru-RU" alt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altLang="ru-RU" sz="26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Внутриформенные</a:t>
            </a:r>
            <a:r>
              <a:rPr lang="ru-RU" altLang="ru-RU" sz="2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контроли:</a:t>
            </a:r>
            <a:endParaRPr lang="ru-RU" altLang="ru-RU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9388" indent="-179388" algn="just" eaLnBrk="1" hangingPunct="1">
              <a:lnSpc>
                <a:spcPct val="110000"/>
              </a:lnSpc>
              <a:spcBef>
                <a:spcPct val="0"/>
              </a:spcBef>
              <a:tabLst>
                <a:tab pos="179388" algn="l"/>
              </a:tabLst>
            </a:pP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вызовов скорой медицинской помощи по времени </a:t>
            </a:r>
            <a:r>
              <a:rPr lang="ru-RU" alt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доезда</a:t>
            </a: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места вызова, всего (табл. 2300 стр.1+2+3+4 гр. 3) = число вызовов скорой медицинской помощи, затраченному на выполнение одного вызова, всего (табл. 2300 стр. 1+2+3+4 гр. 5).</a:t>
            </a:r>
          </a:p>
          <a:p>
            <a:pPr marL="179388" indent="-179388" algn="just" eaLnBrk="1" hangingPunct="1">
              <a:lnSpc>
                <a:spcPct val="110000"/>
              </a:lnSpc>
              <a:spcBef>
                <a:spcPct val="0"/>
              </a:spcBef>
              <a:tabLst>
                <a:tab pos="179388" algn="l"/>
              </a:tabLst>
            </a:pP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вызовов скорой медицинской помощи по времени </a:t>
            </a:r>
            <a:r>
              <a:rPr lang="ru-RU" alt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доезда</a:t>
            </a: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места вызова, всего (табл. 2300 стр. 1+2+3+4 гр. 3) = число выполненных вызовов, всего (табл.2120 стр. 1 гр. 3).</a:t>
            </a:r>
          </a:p>
          <a:p>
            <a:pPr marL="179388" indent="-179388" algn="just" eaLnBrk="1" hangingPunct="1">
              <a:lnSpc>
                <a:spcPct val="110000"/>
              </a:lnSpc>
              <a:spcBef>
                <a:spcPct val="0"/>
              </a:spcBef>
              <a:tabLst>
                <a:tab pos="179388" algn="l"/>
              </a:tabLst>
            </a:pPr>
            <a:r>
              <a:rPr lang="ru-RU" alt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вызовов скорой медицинской помощи, затраченному на выполнение одного вызова, всего (табл. 2300 стр. 1+2+3+4 гр. 5) = число выполненных вызовов, всего (табл. 2120 стр. 1 гр. 3).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76B6F116-FC1B-4B91-BE2B-4160022B96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6235" y="526937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0613471-8E01-4A2E-894B-2450D1CEC1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9224" y="404813"/>
            <a:ext cx="9861176" cy="1143000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2300 «Число вызовов скорой медицинской помощи по времени </a:t>
            </a:r>
            <a:r>
              <a:rPr lang="ru-RU" sz="25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доезда</a:t>
            </a: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до места вызова и времени, затраченному на выполнение одного вызова скорой медицинской помощи»</a:t>
            </a:r>
          </a:p>
        </p:txBody>
      </p:sp>
      <p:sp>
        <p:nvSpPr>
          <p:cNvPr id="78851" name="Содержимое 2">
            <a:extLst>
              <a:ext uri="{FF2B5EF4-FFF2-40B4-BE49-F238E27FC236}">
                <a16:creationId xmlns="" xmlns:a16="http://schemas.microsoft.com/office/drawing/2014/main" id="{4891EB0B-331A-477A-BABD-420B6CEBD3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800" y="1557339"/>
            <a:ext cx="10554447" cy="5184775"/>
          </a:xfrm>
        </p:spPr>
        <p:txBody>
          <a:bodyPr/>
          <a:lstStyle/>
          <a:p>
            <a:pPr marL="179388" indent="-179388" algn="just" eaLnBrk="1" hangingPunct="1">
              <a:spcBef>
                <a:spcPct val="0"/>
              </a:spcBef>
              <a:buNone/>
            </a:pPr>
            <a:r>
              <a:rPr lang="ru-RU" alt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altLang="ru-RU" sz="2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Внутриформенные</a:t>
            </a:r>
            <a:r>
              <a:rPr lang="ru-RU" alt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контроли:</a:t>
            </a:r>
            <a:endParaRPr lang="ru-RU" alt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79388" indent="-179388" algn="just" eaLnBrk="1" hangingPunct="1">
              <a:lnSpc>
                <a:spcPct val="120000"/>
              </a:lnSpc>
              <a:spcBef>
                <a:spcPct val="0"/>
              </a:spcBef>
            </a:pPr>
            <a:r>
              <a:rPr lang="ru-RU" alt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вызовов скорой медицинской помощи по времени </a:t>
            </a:r>
            <a:r>
              <a:rPr lang="ru-RU" alt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доезда</a:t>
            </a:r>
            <a:r>
              <a:rPr lang="ru-RU" alt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места дорожно-транспортного происшествия (табл. 2300 стр. 1+2+3+4 гр. 4) = число вызовов скорой медицинской помощи, затраченному на выполнение одного вызова на дорожно-транспортное происшествие (табл. 2300 стр. 1+2+3+4 гр. 6).</a:t>
            </a:r>
          </a:p>
          <a:p>
            <a:pPr marL="179388" indent="-179388" algn="just" eaLnBrk="1" hangingPunct="1">
              <a:lnSpc>
                <a:spcPct val="120000"/>
              </a:lnSpc>
              <a:spcBef>
                <a:spcPct val="0"/>
              </a:spcBef>
            </a:pPr>
            <a:r>
              <a:rPr lang="ru-RU" alt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вызовов скорой медицинской помощи по времени </a:t>
            </a:r>
            <a:r>
              <a:rPr lang="ru-RU" alt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доезда</a:t>
            </a:r>
            <a:r>
              <a:rPr lang="ru-RU" alt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до места дорожно-транспортного происшествия (табл. 2300 стр. 1+2+3+4 гр. 4) = число вызовов скорой медицинской помощи к пациентам, пострадавшим при дорожно-транспортных происшествиях (табл. 2350 стр. 5 гр. 3).</a:t>
            </a:r>
          </a:p>
          <a:p>
            <a:pPr marL="179388" indent="-179388" algn="just" eaLnBrk="1" hangingPunct="1">
              <a:lnSpc>
                <a:spcPct val="120000"/>
              </a:lnSpc>
              <a:spcBef>
                <a:spcPct val="0"/>
              </a:spcBef>
            </a:pPr>
            <a:r>
              <a:rPr lang="ru-RU" alt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вызовов скорой медицинской помощи, затраченному на выполнение одного вызова на место дорожно-транспортного происшествия (табл. 2300 стр. 1+2+3+4 гр. 6) = число вызовов скорой медицинской помощи к пациентам, пострадавшим при дорожно-транспортных происшествиях (табл.2350 стр. 5 гр. 3).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4A7AADB2-DE6B-4A3F-8330-0BA58CCCA1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404813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20BB0304-CEA8-4A2E-AE63-90CFCF300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9906" y="274638"/>
            <a:ext cx="9170894" cy="939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Сведения о деятельности скорой медицинской помощи</a:t>
            </a:r>
          </a:p>
        </p:txBody>
      </p:sp>
      <p:sp>
        <p:nvSpPr>
          <p:cNvPr id="3" name="Содержимое 2">
            <a:extLst>
              <a:ext uri="{FF2B5EF4-FFF2-40B4-BE49-F238E27FC236}">
                <a16:creationId xmlns="" xmlns:a16="http://schemas.microsoft.com/office/drawing/2014/main" id="{23AFD850-6908-49B1-B9EE-C3A0F32DBD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9906" y="1484314"/>
            <a:ext cx="9208994" cy="5214937"/>
          </a:xfrm>
        </p:spPr>
        <p:txBody>
          <a:bodyPr rtlCol="0">
            <a:noAutofit/>
          </a:bodyPr>
          <a:lstStyle/>
          <a:p>
            <a:pPr marL="268288" indent="0" algn="just" eaLnBrk="1" fontAlgn="auto" hangingPunct="1">
              <a:spcAft>
                <a:spcPts val="0"/>
              </a:spcAft>
              <a:buNone/>
              <a:defRPr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. Деятельность медицинской организации по оказанию медицинской помощи в амбулаторных условиях</a:t>
            </a:r>
          </a:p>
          <a:p>
            <a:pPr indent="357188" algn="just" eaLnBrk="1" fontAlgn="auto" hangingPunct="1"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таблица 2350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C44EEDE4-A475-4D90-B18B-3A36DFA1B9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274638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6DDCA71-AD51-4305-9495-DB079591AB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38375" y="142876"/>
            <a:ext cx="7772400" cy="5048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2350</a:t>
            </a: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="" xmlns:a16="http://schemas.microsoft.com/office/drawing/2014/main" id="{A76F8748-0FEE-4CD0-A877-0268887EB4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3938610"/>
              </p:ext>
            </p:extLst>
          </p:nvPr>
        </p:nvGraphicFramePr>
        <p:xfrm>
          <a:off x="382523" y="609633"/>
          <a:ext cx="10670959" cy="6283959"/>
        </p:xfrm>
        <a:graphic>
          <a:graphicData uri="http://schemas.openxmlformats.org/drawingml/2006/table">
            <a:tbl>
              <a:tblPr/>
              <a:tblGrid>
                <a:gridCol w="740794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70086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001713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9122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53577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</a:p>
                  </a:txBody>
                  <a:tcPr marL="58299" marR="5829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</a:t>
                      </a:r>
                    </a:p>
                  </a:txBody>
                  <a:tcPr marL="58299" marR="5829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</a:t>
                      </a:r>
                    </a:p>
                  </a:txBody>
                  <a:tcPr marL="58299" marR="5829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сельских жителей</a:t>
                      </a: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2365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8299" marR="5829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8299" marR="5829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8299" marR="5829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62004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пациентов с острым и повторным инфарктом миокарда </a:t>
                      </a: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(I21-I22)</a:t>
                      </a: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чел.</a:t>
                      </a: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95426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из них (из стр. 1): пациентов, нуждавшихся в проведении </a:t>
                      </a:r>
                      <a:r>
                        <a:rPr kumimoji="0" lang="ru-RU" sz="15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тромболизиса</a:t>
                      </a:r>
                      <a:endParaRPr kumimoji="0" lang="ru-RU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при оказании скорой медицинской помощи вне медицинской                                                                                              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организации при отсутствии медицинских противопоказаний к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проведению </a:t>
                      </a:r>
                      <a:r>
                        <a:rPr kumimoji="0" lang="ru-RU" sz="15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тромболизиса</a:t>
                      </a:r>
                      <a:endParaRPr kumimoji="0" lang="ru-RU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  <a:endParaRPr kumimoji="0" lang="ru-RU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23856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из них: проведено </a:t>
                      </a:r>
                      <a:r>
                        <a:rPr kumimoji="0" lang="ru-RU" sz="15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тромболизисов</a:t>
                      </a:r>
                      <a:endParaRPr kumimoji="0" lang="ru-RU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1570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пациентов, у которых смерть наступила в</a:t>
                      </a: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транспортном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средстве при выполнении медицинской эвакуации с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места вызова скорой  медицинской помощи</a:t>
                      </a: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</a:t>
                      </a: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715701">
                <a:tc>
                  <a:txBody>
                    <a:bodyPr/>
                    <a:lstStyle/>
                    <a:p>
                      <a:pPr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</a:rPr>
                        <a:t>                                      </a:t>
                      </a:r>
                      <a:r>
                        <a:rPr lang="ru-RU" sz="15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пациентов,</a:t>
                      </a:r>
                      <a:r>
                        <a:rPr lang="ru-RU" sz="15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5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доставленных в региональные сосудистые </a:t>
                      </a:r>
                    </a:p>
                    <a:p>
                      <a:pPr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центры и</a:t>
                      </a:r>
                      <a:r>
                        <a:rPr lang="ru-RU" sz="15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первичные сосудистые отделения с места</a:t>
                      </a:r>
                    </a:p>
                    <a:p>
                      <a:pPr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5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вызова скорой медицинской помощи</a:t>
                      </a:r>
                      <a:endParaRPr lang="ru-RU" sz="1500" dirty="0">
                        <a:solidFill>
                          <a:schemeClr val="tx1"/>
                        </a:solidFill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1.3</a:t>
                      </a: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3856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пациентов с острыми цереброваскулярными болезнями  (</a:t>
                      </a: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I60-I66</a:t>
                      </a: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), чел.</a:t>
                      </a: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71570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из них (из стр. </a:t>
                      </a: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):  пациентов, у которых смерть наступила в транспортном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средстве при выполнении медицинской эвакуации с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места вызова скорой медицинской помощи</a:t>
                      </a:r>
                    </a:p>
                  </a:txBody>
                  <a:tcPr marL="58299" marR="5829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2.1</a:t>
                      </a: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715701">
                <a:tc>
                  <a:txBody>
                    <a:bodyPr/>
                    <a:lstStyle/>
                    <a:p>
                      <a:pPr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пациентов, доставленных в региональные сосудистые </a:t>
                      </a:r>
                    </a:p>
                    <a:p>
                      <a:pPr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5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центры и</a:t>
                      </a:r>
                      <a:r>
                        <a:rPr lang="ru-RU" sz="15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первичные сосудистые отделения с места </a:t>
                      </a:r>
                    </a:p>
                    <a:p>
                      <a:pPr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5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вызова скорой медицинской помощи</a:t>
                      </a:r>
                      <a:endParaRPr lang="ru-RU" sz="1500" dirty="0">
                        <a:solidFill>
                          <a:schemeClr val="tx1"/>
                        </a:solidFill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23856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безрезультатных вызовов скорой медицинской помощи, ед.</a:t>
                      </a:r>
                    </a:p>
                  </a:txBody>
                  <a:tcPr marL="58299" marR="5829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  <a:tr h="55896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Отказано в оказании скорой медицинской помощи по причине необоснованности в связи с отсутствием повода для вызова скорой медицинской помощи</a:t>
                      </a:r>
                    </a:p>
                  </a:txBody>
                  <a:tcPr marL="58299" marR="5829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1"/>
                  </a:ext>
                </a:extLst>
              </a:tr>
            </a:tbl>
          </a:graphicData>
        </a:graphic>
      </p:graphicFrame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8B5EF37F-48A9-4A7F-8027-C125673E29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312944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59A4BC5F-ED3F-4784-B8CF-35FEF3496F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08213" y="115889"/>
            <a:ext cx="7772400" cy="5048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2350 </a:t>
            </a:r>
            <a:r>
              <a:rPr lang="ru-RU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(продолжение)</a:t>
            </a: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="" xmlns:a16="http://schemas.microsoft.com/office/drawing/2014/main" id="{92B2D2E5-05B5-4DBA-B9B1-B542043F9B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2367355"/>
              </p:ext>
            </p:extLst>
          </p:nvPr>
        </p:nvGraphicFramePr>
        <p:xfrm>
          <a:off x="484094" y="765176"/>
          <a:ext cx="10623178" cy="6098202"/>
        </p:xfrm>
        <a:graphic>
          <a:graphicData uri="http://schemas.openxmlformats.org/drawingml/2006/table">
            <a:tbl>
              <a:tblPr/>
              <a:tblGrid>
                <a:gridCol w="7374505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965822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65822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31702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</a:tblGrid>
              <a:tr h="873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сельских жителей</a:t>
                      </a:r>
                    </a:p>
                  </a:txBody>
                  <a:tcPr marL="58304" marR="583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215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8304" marR="583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4430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вызовов скорой медицинской помощи к пациентам, пострадавшим при дорожно-транспортных происшествиях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9960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пациентов, пострадавших при дорожно-транспортных происшествиях, чел.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500"/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500" dirty="0"/>
                    </a:p>
                  </a:txBody>
                  <a:tcPr marL="58304" marR="583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64007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из них (из стр. 6):  со смертельным исходом до прибытия выездной бригады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скорой медицинской помощи на место </a:t>
                      </a:r>
                      <a:r>
                        <a:rPr kumimoji="0" lang="ru-RU" sz="15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дорожно</a:t>
                      </a: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транспортного происшествия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6.1</a:t>
                      </a: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799925"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пациентов, у которых смерть наступила в транспортном</a:t>
                      </a:r>
                    </a:p>
                    <a:p>
                      <a:pPr marL="0" marR="0" lvl="0" indent="449263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средстве при выполнении медицинской эвакуации с </a:t>
                      </a:r>
                    </a:p>
                    <a:p>
                      <a:pPr marL="0" marR="0" lvl="0" indent="449263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места дорожно-транспортного происшествия  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6.2</a:t>
                      </a: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26719">
                <a:tc>
                  <a:txBody>
                    <a:bodyPr/>
                    <a:lstStyle/>
                    <a:p>
                      <a:pPr marL="0" marR="0" lvl="0" indent="449263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пациентов, доставленных в стационары с </a:t>
                      </a:r>
                    </a:p>
                    <a:p>
                      <a:pPr marL="0" marR="0" lvl="0" indent="449263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места дорожно-транспортного происшествия  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6.3</a:t>
                      </a: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640079"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из них: пациентов, доставленных в </a:t>
                      </a:r>
                      <a:r>
                        <a:rPr kumimoji="0" lang="ru-RU" sz="15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травмоцентры</a:t>
                      </a:r>
                      <a:endParaRPr kumimoji="0" lang="ru-RU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49263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1-2 уровня с места дорожно-транспортного</a:t>
                      </a:r>
                    </a:p>
                    <a:p>
                      <a:pPr marL="0" marR="0" lvl="0" indent="449263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происшествия  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6.3.1</a:t>
                      </a: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267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вызовов скорой медицинской помощи по медицинскому обеспечению спортивных и других массовых мероприятий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853439">
                <a:tc>
                  <a:txBody>
                    <a:bodyPr/>
                    <a:lstStyle/>
                    <a:p>
                      <a:pPr algn="just"/>
                      <a:r>
                        <a:rPr lang="ru-RU" sz="15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пациентов, эвакуированных по экстренным медицинским показаниям в первые 24 часа в медицинские организации 2-го и 3-го уровней в рамках трехуровневой системы оказания медицинской помощи субъекта Российской Федерации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500" b="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D16CB5C6-38F5-4EBD-8960-510FBA2F5C4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>
            <a:extLst>
              <a:ext uri="{FF2B5EF4-FFF2-40B4-BE49-F238E27FC236}">
                <a16:creationId xmlns="" xmlns:a16="http://schemas.microsoft.com/office/drawing/2014/main" id="{17BAA1E5-CF44-472E-8B7C-F471E2C0CAC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51647" y="357188"/>
            <a:ext cx="9968753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Министерства здравоохранения и социального развития Российской Федерации от 2 декабря 2009 г. № 942 </a:t>
            </a:r>
            <a:endParaRPr lang="ru-RU" sz="28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5715" name="Rectangle 3">
            <a:extLst>
              <a:ext uri="{FF2B5EF4-FFF2-40B4-BE49-F238E27FC236}">
                <a16:creationId xmlns="" xmlns:a16="http://schemas.microsoft.com/office/drawing/2014/main" id="{19AC428B-CB53-4813-9B84-9AE0C97BB63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99247" y="1826278"/>
            <a:ext cx="10748682" cy="4674533"/>
          </a:xfrm>
        </p:spPr>
        <p:txBody>
          <a:bodyPr/>
          <a:lstStyle/>
          <a:p>
            <a:pPr marL="0" indent="0" algn="just" eaLnBrk="1" hangingPunct="1">
              <a:lnSpc>
                <a:spcPct val="90000"/>
              </a:lnSpc>
              <a:buNone/>
              <a:defRPr/>
            </a:pPr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Безрезультатные вызовы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это случаи, когда:</a:t>
            </a:r>
          </a:p>
          <a:p>
            <a:pPr marL="0" indent="0" algn="just" eaLnBrk="1" hangingPunct="1">
              <a:lnSpc>
                <a:spcPct val="80000"/>
              </a:lnSpc>
              <a:buFont typeface="Arial" charset="0"/>
              <a:buChar char="•"/>
              <a:defRPr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пациента не оказалось на месте, </a:t>
            </a:r>
          </a:p>
          <a:p>
            <a:pPr marL="0" indent="0" algn="just" eaLnBrk="1" hangingPunct="1">
              <a:lnSpc>
                <a:spcPct val="80000"/>
              </a:lnSpc>
              <a:buFont typeface="Arial" charset="0"/>
              <a:buChar char="•"/>
              <a:defRPr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вызов был ложным (по данному адресу скорую медицинскую помощь не вызывали),</a:t>
            </a:r>
          </a:p>
          <a:p>
            <a:pPr marL="0" indent="0" algn="just" eaLnBrk="1" hangingPunct="1">
              <a:lnSpc>
                <a:spcPct val="80000"/>
              </a:lnSpc>
              <a:buFont typeface="Arial" charset="0"/>
              <a:buChar char="•"/>
              <a:defRPr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не найден адрес, указанный при вызове,</a:t>
            </a:r>
          </a:p>
          <a:p>
            <a:pPr marL="0" indent="0" algn="just" eaLnBrk="1" hangingPunct="1">
              <a:lnSpc>
                <a:spcPct val="80000"/>
              </a:lnSpc>
              <a:buFont typeface="Arial" charset="0"/>
              <a:buChar char="•"/>
              <a:defRPr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пациент оказался практически здоровым и не нуждался в помощи, </a:t>
            </a:r>
          </a:p>
          <a:p>
            <a:pPr marL="0" indent="0" algn="just" eaLnBrk="1" hangingPunct="1">
              <a:lnSpc>
                <a:spcPct val="80000"/>
              </a:lnSpc>
              <a:buFont typeface="Arial" charset="0"/>
              <a:buChar char="•"/>
              <a:defRPr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пациент умер до приезда бригады скорой медицинской помощи, </a:t>
            </a:r>
          </a:p>
          <a:p>
            <a:pPr marL="0" indent="0" algn="just" eaLnBrk="1" hangingPunct="1">
              <a:lnSpc>
                <a:spcPct val="80000"/>
              </a:lnSpc>
              <a:buFont typeface="Arial" charset="0"/>
              <a:buChar char="•"/>
              <a:defRPr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пациент увезён до прибытия бригады скорой медицинской помощи, </a:t>
            </a:r>
          </a:p>
          <a:p>
            <a:pPr marL="0" indent="0" algn="just" eaLnBrk="1" hangingPunct="1">
              <a:lnSpc>
                <a:spcPct val="80000"/>
              </a:lnSpc>
              <a:buFont typeface="Arial" charset="0"/>
              <a:buChar char="•"/>
              <a:defRPr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пациент обслужен врачом поликлиники до прибытия бригады скорой медицинской помощи, </a:t>
            </a:r>
          </a:p>
          <a:p>
            <a:pPr marL="0" indent="0" algn="just" eaLnBrk="1" hangingPunct="1">
              <a:lnSpc>
                <a:spcPct val="80000"/>
              </a:lnSpc>
              <a:buFont typeface="Arial" charset="0"/>
              <a:buChar char="•"/>
              <a:defRPr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пациент отказался от помощи (осмотра),</a:t>
            </a:r>
          </a:p>
          <a:p>
            <a:pPr marL="0" indent="0" algn="just" eaLnBrk="1" hangingPunct="1">
              <a:lnSpc>
                <a:spcPct val="80000"/>
              </a:lnSpc>
              <a:buFont typeface="Arial" charset="0"/>
              <a:buChar char="•"/>
              <a:defRPr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вызов отменён.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EDC988ED-824A-47B1-81B1-566A5D6F44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9766" y="357188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5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157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157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157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157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157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157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157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157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157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4" grpId="0"/>
      <p:bldP spid="11571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>
            <a:extLst>
              <a:ext uri="{FF2B5EF4-FFF2-40B4-BE49-F238E27FC236}">
                <a16:creationId xmlns="" xmlns:a16="http://schemas.microsoft.com/office/drawing/2014/main" id="{6189C3AE-5EB4-4C2F-B99A-81B9AEA6FC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07459" y="1773238"/>
            <a:ext cx="9030354" cy="4525962"/>
          </a:xfrm>
        </p:spPr>
        <p:txBody>
          <a:bodyPr/>
          <a:lstStyle/>
          <a:p>
            <a:pPr marL="0" algn="just" eaLnBrk="1" fontAlgn="auto" hangingPunct="1">
              <a:spcAft>
                <a:spcPts val="0"/>
              </a:spcAft>
              <a:buNone/>
              <a:defRPr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. Штаты медицинской организации.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таблица 1105 «Персонал станций (отделений) скорой медицинской помощи».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  <a:defRPr/>
            </a:pPr>
            <a:endParaRPr lang="ru-RU" dirty="0"/>
          </a:p>
        </p:txBody>
      </p:sp>
      <p:sp>
        <p:nvSpPr>
          <p:cNvPr id="4" name="Заголовок 1">
            <a:extLst>
              <a:ext uri="{FF2B5EF4-FFF2-40B4-BE49-F238E27FC236}">
                <a16:creationId xmlns="" xmlns:a16="http://schemas.microsoft.com/office/drawing/2014/main" id="{08CE22EC-57A2-400C-AD01-28F4A03A64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7459" y="476250"/>
            <a:ext cx="8947804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Сведения о деятельности скорой медицинской помощи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1F44D2C8-9D2D-4965-828D-79563EBA2A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76684" y="622486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>
            <a:extLst>
              <a:ext uri="{FF2B5EF4-FFF2-40B4-BE49-F238E27FC236}">
                <a16:creationId xmlns="" xmlns:a16="http://schemas.microsoft.com/office/drawing/2014/main" id="{5F5B48A5-F2B1-42B6-88A1-B242ED206E9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308847" y="357188"/>
            <a:ext cx="9305365" cy="1416748"/>
          </a:xfrm>
        </p:spPr>
        <p:txBody>
          <a:bodyPr/>
          <a:lstStyle/>
          <a:p>
            <a:pPr eaLnBrk="1" hangingPunct="1"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Министерства здравоохранения и социального развития Российской Федерации от 2 декабря 2009 г. № 942 </a:t>
            </a:r>
            <a:endParaRPr lang="ru-RU" sz="32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5715" name="Rectangle 3">
            <a:extLst>
              <a:ext uri="{FF2B5EF4-FFF2-40B4-BE49-F238E27FC236}">
                <a16:creationId xmlns="" xmlns:a16="http://schemas.microsoft.com/office/drawing/2014/main" id="{10BB7BBA-3564-401D-BE41-DF2C36D904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45459" y="2233052"/>
            <a:ext cx="10304929" cy="3695700"/>
          </a:xfrm>
        </p:spPr>
        <p:txBody>
          <a:bodyPr/>
          <a:lstStyle/>
          <a:p>
            <a:pPr algn="just">
              <a:buFont typeface="Arial" panose="020B0604020202020204" pitchFamily="34" charset="0"/>
              <a:buNone/>
            </a:pPr>
            <a:r>
              <a:rPr lang="ru-RU" altLang="ru-RU" dirty="0"/>
              <a:t>    </a:t>
            </a:r>
            <a:r>
              <a:rPr lang="ru-RU" alt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Отказано по причине необоснованности вызова</a:t>
            </a: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это переадресация непрофильных вызовов в другую медицинскую организацию.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85C7AB7D-0EDF-4B02-8AE1-CCEECAD21D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00801" y="526937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5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157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4" grpId="0"/>
      <p:bldP spid="115715" grpId="0" build="p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1949013-B564-422C-A8F0-6683DF5A4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357189"/>
            <a:ext cx="8729663" cy="128587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2350</a:t>
            </a:r>
          </a:p>
        </p:txBody>
      </p:sp>
      <p:sp>
        <p:nvSpPr>
          <p:cNvPr id="38915" name="Содержимое 2">
            <a:extLst>
              <a:ext uri="{FF2B5EF4-FFF2-40B4-BE49-F238E27FC236}">
                <a16:creationId xmlns="" xmlns:a16="http://schemas.microsoft.com/office/drawing/2014/main" id="{890836E1-3EAA-427A-8985-EE94567B52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9247" y="1500188"/>
            <a:ext cx="10538801" cy="5143500"/>
          </a:xfrm>
        </p:spPr>
        <p:txBody>
          <a:bodyPr/>
          <a:lstStyle/>
          <a:p>
            <a:pPr algn="just" eaLnBrk="1" hangingPunct="1">
              <a:buFont typeface="Arial" charset="0"/>
              <a:buNone/>
              <a:defRPr/>
            </a:pPr>
            <a:r>
              <a:rPr lang="ru-RU" sz="2700" i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Внутриформенные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контроли: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1" hangingPunct="1">
              <a:buFont typeface="Arial" charset="0"/>
              <a:buNone/>
              <a:defRPr/>
            </a:pP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  Число вызовов скорой медицинской помощи к пациентам, пострадавшим при дорожно-транспортных происшествиях (строка 5 графа 3)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357188" indent="0" algn="just" eaLnBrk="1" fontAlgn="auto" hangingPunct="1">
              <a:spcAft>
                <a:spcPts val="0"/>
              </a:spcAft>
              <a:buNone/>
              <a:defRPr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357188" indent="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30.2350.5.03 = 30.2300.1.04 + 30.2300.2.04 + 30.2300.3.04 + 30.2300.4.04</a:t>
            </a:r>
          </a:p>
          <a:p>
            <a:pPr marL="357188" indent="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30.2350.5.03 = 30.2300.1.06 + 30.2300.2.06 + 30.2300.3.06 + 30.2300.4.06</a:t>
            </a:r>
          </a:p>
          <a:p>
            <a:pPr marL="357188" indent="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30.2350.5.03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≤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 30.2350.6.03 </a:t>
            </a:r>
          </a:p>
          <a:p>
            <a:pPr marL="357188" indent="0" algn="just" eaLnBrk="1" fontAlgn="auto" hangingPunct="1">
              <a:spcBef>
                <a:spcPts val="2400"/>
              </a:spcBef>
              <a:spcAft>
                <a:spcPts val="0"/>
              </a:spcAft>
              <a:buNone/>
              <a:defRPr/>
            </a:pP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9D566D31-C8AA-4B6C-B366-69EFB4F6ED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1949013-B564-422C-A8F0-6683DF5A4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357189"/>
            <a:ext cx="8729663" cy="128587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2350</a:t>
            </a:r>
          </a:p>
        </p:txBody>
      </p:sp>
      <p:sp>
        <p:nvSpPr>
          <p:cNvPr id="38915" name="Содержимое 2">
            <a:extLst>
              <a:ext uri="{FF2B5EF4-FFF2-40B4-BE49-F238E27FC236}">
                <a16:creationId xmlns="" xmlns:a16="http://schemas.microsoft.com/office/drawing/2014/main" id="{890836E1-3EAA-427A-8985-EE94567B52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9247" y="1500188"/>
            <a:ext cx="10538801" cy="5143500"/>
          </a:xfrm>
        </p:spPr>
        <p:txBody>
          <a:bodyPr/>
          <a:lstStyle/>
          <a:p>
            <a:pPr algn="just" eaLnBrk="1" hangingPunct="1">
              <a:buFont typeface="Arial" charset="0"/>
              <a:buNone/>
              <a:defRPr/>
            </a:pPr>
            <a:r>
              <a:rPr lang="ru-RU" sz="2700" i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Строка 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8.</a:t>
            </a:r>
            <a:r>
              <a:rPr lang="ru-RU" sz="2700" b="1" i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Число пациентов, эвакуированных  по экстренным медицинским показаниям в первые 24 часа из медицинских организаций, где отсутствует возможность оказания необходимого объема медицинской помощи в экстренной форме, в медицинские организации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2 и 3 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уровней в рамках трехуровневой системы оказания медицинской помощи субъекта Российской Федерации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 marL="357188" indent="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Внутриформенные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контроли: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57188" indent="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30.2350.8.03 </a:t>
            </a:r>
            <a:r>
              <a:rPr lang="ru-RU" sz="27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&lt; 30.2120.3.07</a:t>
            </a:r>
          </a:p>
          <a:p>
            <a:pPr marL="357188" indent="0" algn="just"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7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30.2350.8.03 &lt; 30.2200.4.06</a:t>
            </a:r>
          </a:p>
          <a:p>
            <a:pPr marL="357188" indent="0" algn="just" eaLnBrk="1" fontAlgn="auto" hangingPunct="1">
              <a:spcBef>
                <a:spcPts val="2400"/>
              </a:spcBef>
              <a:spcAft>
                <a:spcPts val="0"/>
              </a:spcAft>
              <a:buNone/>
              <a:defRPr/>
            </a:pPr>
            <a:endParaRPr lang="ru-RU" sz="27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9D566D31-C8AA-4B6C-B366-69EFB4F6ED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98693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72902E7-9A2A-49DC-B4EC-3A8618134D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404813"/>
            <a:ext cx="8929688" cy="939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Сведения о деятельности скорой медицинской помощи</a:t>
            </a:r>
          </a:p>
        </p:txBody>
      </p:sp>
      <p:sp>
        <p:nvSpPr>
          <p:cNvPr id="3" name="Содержимое 2">
            <a:extLst>
              <a:ext uri="{FF2B5EF4-FFF2-40B4-BE49-F238E27FC236}">
                <a16:creationId xmlns="" xmlns:a16="http://schemas.microsoft.com/office/drawing/2014/main" id="{A7D0396B-6BAA-4660-8B66-FA41895503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4424" y="1484314"/>
            <a:ext cx="10390093" cy="5214937"/>
          </a:xfrm>
        </p:spPr>
        <p:txBody>
          <a:bodyPr rtlCol="0">
            <a:noAutofit/>
          </a:bodyPr>
          <a:lstStyle/>
          <a:p>
            <a:pPr marL="357188" indent="0" algn="just" eaLnBrk="1" fontAlgn="auto" hangingPunct="1">
              <a:spcAft>
                <a:spcPts val="0"/>
              </a:spcAft>
              <a:buNone/>
              <a:defRPr/>
            </a:pPr>
            <a:r>
              <a:rPr lang="ru-RU" sz="3000" b="1" i="1" dirty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3000" b="1" i="1" dirty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ru-RU" sz="3000" b="1" i="1" dirty="0">
                <a:latin typeface="Times New Roman" pitchFamily="18" charset="0"/>
                <a:cs typeface="Times New Roman" pitchFamily="18" charset="0"/>
              </a:rPr>
              <a:t>. Работа диагностических отделений (кабинетов)</a:t>
            </a:r>
          </a:p>
          <a:p>
            <a:pPr indent="357188" algn="just" eaLnBrk="1" fontAlgn="auto" hangingPunct="1">
              <a:spcAft>
                <a:spcPts val="0"/>
              </a:spcAft>
              <a:buFont typeface="Arial" charset="0"/>
              <a:buChar char="•"/>
              <a:defRPr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таблица 5450 «Оснащение станции (отделения) скорой медицинской помощи».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5610DA4C-9CBE-41C2-843E-44DBADB606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9436" y="462466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8B6CB90-6DA6-4073-BFA0-34807E8D29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8188" y="274638"/>
            <a:ext cx="9414063" cy="1143000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5450 «Оснащение станции (отделения) скорой медицинской помощи»</a:t>
            </a:r>
          </a:p>
        </p:txBody>
      </p:sp>
      <p:graphicFrame>
        <p:nvGraphicFramePr>
          <p:cNvPr id="5" name="Содержимое 4">
            <a:extLst>
              <a:ext uri="{FF2B5EF4-FFF2-40B4-BE49-F238E27FC236}">
                <a16:creationId xmlns="" xmlns:a16="http://schemas.microsoft.com/office/drawing/2014/main" id="{3C0CCD6B-9880-4D87-B971-B6DB8DB283D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71135515"/>
              </p:ext>
            </p:extLst>
          </p:nvPr>
        </p:nvGraphicFramePr>
        <p:xfrm>
          <a:off x="654424" y="1552575"/>
          <a:ext cx="10458118" cy="4526021"/>
        </p:xfrm>
        <a:graphic>
          <a:graphicData uri="http://schemas.openxmlformats.org/drawingml/2006/table">
            <a:tbl>
              <a:tblPr/>
              <a:tblGrid>
                <a:gridCol w="4007223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48871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115144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418308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416136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416136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</a:tblGrid>
              <a:tr h="530449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со сроком эксплуатации: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6043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3 лет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 3 до 5 лет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свыше 5 лет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3021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5304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автомобилей скорой медицинской помощи – всего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37972">
                <a:tc>
                  <a:txBody>
                    <a:bodyPr/>
                    <a:lstStyle/>
                    <a:p>
                      <a:pPr marL="187325" marR="0" lvl="0" indent="8096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265225">
                <a:tc>
                  <a:txBody>
                    <a:bodyPr/>
                    <a:lstStyle/>
                    <a:p>
                      <a:pPr marL="0" marR="0" lvl="0" indent="2682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автомобили класса «А»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304373">
                <a:tc>
                  <a:txBody>
                    <a:bodyPr/>
                    <a:lstStyle/>
                    <a:p>
                      <a:pPr marL="0" marR="0" lvl="0" indent="2682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автомобили класса «В»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265225">
                <a:tc>
                  <a:txBody>
                    <a:bodyPr/>
                    <a:lstStyle/>
                    <a:p>
                      <a:pPr marL="0" marR="0" lvl="0" indent="2682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автомобили класса «С»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1.3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542590">
                <a:tc>
                  <a:txBody>
                    <a:bodyPr/>
                    <a:lstStyle/>
                    <a:p>
                      <a:pPr marL="893763" marR="0" lvl="0" indent="-625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для новорожденных    и  </a:t>
                      </a:r>
                    </a:p>
                    <a:p>
                      <a:pPr marL="893763" marR="0" lvl="0" indent="-625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детей раннего возраста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1.3.1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604353">
                <a:tc>
                  <a:txBody>
                    <a:bodyPr/>
                    <a:lstStyle/>
                    <a:p>
                      <a:pPr marL="187325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автомобили повышенной </a:t>
                      </a:r>
                    </a:p>
                    <a:p>
                      <a:pPr marL="1873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проходимости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1.4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5EA9B3B8-A1EF-4781-B82A-F4883E6B7A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2542" y="452156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5998C57-298C-4285-A066-F91595E2F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8872" y="260351"/>
            <a:ext cx="9601200" cy="1223963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5450 «Оснащение станции (отделения) скорой медицинской помощи»</a:t>
            </a:r>
          </a:p>
        </p:txBody>
      </p:sp>
      <p:sp>
        <p:nvSpPr>
          <p:cNvPr id="38915" name="Содержимое 2">
            <a:extLst>
              <a:ext uri="{FF2B5EF4-FFF2-40B4-BE49-F238E27FC236}">
                <a16:creationId xmlns="" xmlns:a16="http://schemas.microsoft.com/office/drawing/2014/main" id="{5770ED01-846C-4E58-87F1-407A3F1ED6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6847" y="1412876"/>
            <a:ext cx="10533529" cy="5256213"/>
          </a:xfrm>
        </p:spPr>
        <p:txBody>
          <a:bodyPr/>
          <a:lstStyle/>
          <a:p>
            <a:pPr algn="just" eaLnBrk="1" hangingPunct="1">
              <a:buFont typeface="Arial" charset="0"/>
              <a:buNone/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300" b="1" i="1" dirty="0" err="1">
                <a:latin typeface="Times New Roman" pitchFamily="18" charset="0"/>
                <a:cs typeface="Times New Roman" pitchFamily="18" charset="0"/>
              </a:rPr>
              <a:t>Внутриформенные</a:t>
            </a:r>
            <a:r>
              <a:rPr lang="ru-RU" sz="2300" b="1" i="1" dirty="0">
                <a:latin typeface="Times New Roman" pitchFamily="18" charset="0"/>
                <a:cs typeface="Times New Roman" pitchFamily="18" charset="0"/>
              </a:rPr>
              <a:t> контроли:</a:t>
            </a:r>
            <a:endParaRPr lang="ru-RU" sz="23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Bef>
                <a:spcPts val="0"/>
              </a:spcBef>
              <a:buNone/>
              <a:defRPr/>
            </a:pP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     Число автомобилей скорой медицинской помощи по классам:</a:t>
            </a:r>
          </a:p>
          <a:p>
            <a:pPr algn="just" eaLnBrk="1" hangingPunct="1">
              <a:spcBef>
                <a:spcPts val="0"/>
              </a:spcBef>
              <a:buNone/>
              <a:defRPr/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     Всего автомобилей скорой медицинской помощи:</a:t>
            </a:r>
            <a:endParaRPr lang="ru-RU" sz="2300" b="1" dirty="0">
              <a:latin typeface="Times New Roman" pitchFamily="18" charset="0"/>
              <a:cs typeface="Times New Roman" pitchFamily="18" charset="0"/>
            </a:endParaRPr>
          </a:p>
          <a:p>
            <a:pPr marL="357188" indent="0" algn="just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30.5450.1.03. = 30.5450.1.04. + 30.5450.1.05. + 30.5450.1.06.</a:t>
            </a:r>
          </a:p>
          <a:p>
            <a:pPr marL="357188" indent="0" algn="just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Число автомобилей класса «А»:</a:t>
            </a:r>
          </a:p>
          <a:p>
            <a:pPr marL="357188" indent="0" algn="just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30.5450.11.03. = 30.5450.11.04. + 30.5450.11.05. + 30.5450.11.06. </a:t>
            </a:r>
          </a:p>
          <a:p>
            <a:pPr marL="357188" indent="0" algn="just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Число автомобилей класса «В»:</a:t>
            </a:r>
          </a:p>
          <a:p>
            <a:pPr marL="357188" indent="0" algn="just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30.5450.12.03. = 30.5450.12.04. + 30.5450.12.05. + 30.5450.12.06.</a:t>
            </a:r>
          </a:p>
          <a:p>
            <a:pPr marL="357188" indent="0" algn="just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Число автомобилей класса «С»:</a:t>
            </a:r>
          </a:p>
          <a:p>
            <a:pPr marL="357188" indent="0" algn="just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30.5450.13.03. = 30.5450.13.04. + 30.5450.13.05. + 30.5450.13.06. </a:t>
            </a:r>
          </a:p>
          <a:p>
            <a:pPr marL="357188" indent="0" algn="just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Число автомобилей класса «С» для новорожденных и детей раннего возраста:</a:t>
            </a:r>
          </a:p>
          <a:p>
            <a:pPr marL="357188" indent="0" algn="just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30.5450.131.03. = 30.5450.131.04.+30.5450.131.05.+ 30.5450.131.06. </a:t>
            </a:r>
          </a:p>
          <a:p>
            <a:pPr marL="357188" indent="0" algn="just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Число автомобилей повышенной проходимости:</a:t>
            </a:r>
          </a:p>
          <a:p>
            <a:pPr marL="357188" indent="0" algn="just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30.5450.14.03. = 30.5450.14.04. + 30.5450.14.05. + 30.5450.14.06.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F82604DD-EBDF-4179-9778-F8DC2CB2E0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425262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F4F93324-A311-4DDF-BDAA-86E076C9DD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5435" y="260351"/>
            <a:ext cx="10049436" cy="1223963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5450 «Оснащение станции (отделения) скорой медицинской помощи»</a:t>
            </a:r>
          </a:p>
        </p:txBody>
      </p:sp>
      <p:sp>
        <p:nvSpPr>
          <p:cNvPr id="92163" name="Содержимое 2">
            <a:extLst>
              <a:ext uri="{FF2B5EF4-FFF2-40B4-BE49-F238E27FC236}">
                <a16:creationId xmlns="" xmlns:a16="http://schemas.microsoft.com/office/drawing/2014/main" id="{ACECC35B-9CA1-40F3-BB78-D6A39C5884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6847" y="1412875"/>
            <a:ext cx="10533529" cy="5302250"/>
          </a:xfrm>
        </p:spPr>
        <p:txBody>
          <a:bodyPr/>
          <a:lstStyle/>
          <a:p>
            <a:pPr marL="357188" indent="0" algn="just" eaLnBrk="1" hangingPunct="1">
              <a:buNone/>
            </a:pPr>
            <a:r>
              <a:rPr lang="ru-RU" altLang="ru-RU" sz="2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Внутриформенные</a:t>
            </a:r>
            <a:r>
              <a:rPr lang="ru-RU" altLang="ru-RU" sz="2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контроли:</a:t>
            </a:r>
            <a:endParaRPr lang="ru-RU" alt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7188" indent="0" algn="just" eaLnBrk="1" hangingPunct="1">
              <a:buNone/>
            </a:pPr>
            <a:r>
              <a:rPr lang="ru-RU" alt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автомобилей скорой медицинской помощи по срокам эксплуатации:</a:t>
            </a:r>
          </a:p>
          <a:p>
            <a:pPr marL="357188" indent="0" algn="just" eaLnBrk="1" hangingPunct="1">
              <a:buNone/>
            </a:pPr>
            <a:r>
              <a:rPr lang="ru-RU" alt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автомобилей скорой медицинской помощи:</a:t>
            </a:r>
            <a:endParaRPr lang="ru-RU" altLang="ru-RU" sz="2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7188" indent="0" algn="just" eaLnBrk="1" hangingPunct="1">
              <a:buNone/>
            </a:pPr>
            <a:r>
              <a:rPr lang="ru-RU" alt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30.5450.1.03. = 30.5450.11.03. + 30.5450.12.03. + 30.5450.13.03. </a:t>
            </a:r>
          </a:p>
          <a:p>
            <a:pPr marL="357188" indent="0" algn="just" eaLnBrk="1" hangingPunct="1">
              <a:buNone/>
            </a:pPr>
            <a:r>
              <a:rPr lang="ru-RU" alt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автомобилей скорой медицинской помощи со сроком эксплуатации до 3 лет:</a:t>
            </a:r>
          </a:p>
          <a:p>
            <a:pPr marL="357188" indent="0" algn="just" eaLnBrk="1" hangingPunct="1">
              <a:buNone/>
            </a:pPr>
            <a:r>
              <a:rPr lang="ru-RU" alt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30.5450.1.04. = 30.5450.11.04. + 30.5450.12.04. + 30.5450.13.04.</a:t>
            </a:r>
          </a:p>
          <a:p>
            <a:pPr marL="357188" indent="0" algn="just" eaLnBrk="1" hangingPunct="1">
              <a:buNone/>
            </a:pPr>
            <a:r>
              <a:rPr lang="ru-RU" alt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автомобилей скорой медицинской помощи со сроком эксплуатации от 3 до 5 лет:</a:t>
            </a:r>
          </a:p>
          <a:p>
            <a:pPr marL="357188" indent="0" algn="just" eaLnBrk="1" hangingPunct="1">
              <a:buNone/>
            </a:pPr>
            <a:r>
              <a:rPr lang="ru-RU" alt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30.5450.1.05. = 30.5450.11.05. + 30.5450.12.05. + 30.5450.13.05.</a:t>
            </a:r>
          </a:p>
          <a:p>
            <a:pPr marL="357188" indent="0" algn="just" eaLnBrk="1" hangingPunct="1">
              <a:buNone/>
            </a:pPr>
            <a:r>
              <a:rPr lang="ru-RU" alt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автомобилей скорой медицинской помощи со сроком эксплуатации свыше 5 лет:</a:t>
            </a:r>
          </a:p>
          <a:p>
            <a:pPr marL="357188" indent="0" algn="just" eaLnBrk="1" hangingPunct="1">
              <a:buNone/>
            </a:pPr>
            <a:r>
              <a:rPr lang="ru-RU" alt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30.5450.1.06. = 30.5450.11.06. + 30.5450.12.06. + 30.5450.13.06.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93BF5712-BC96-4B86-A818-B43CC32259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Содержимое 2">
            <a:extLst>
              <a:ext uri="{FF2B5EF4-FFF2-40B4-BE49-F238E27FC236}">
                <a16:creationId xmlns="" xmlns:a16="http://schemas.microsoft.com/office/drawing/2014/main" id="{4351E6EE-23B3-4896-9B72-54C494B6FF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47482" y="549275"/>
            <a:ext cx="9753599" cy="5786438"/>
          </a:xfrm>
        </p:spPr>
        <p:txBody>
          <a:bodyPr/>
          <a:lstStyle/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При значительном изменении в числе автомобилей скорой медицинской помощи в 2021 г. по сравнению с 2020 г. следует предоставить пояснение.</a:t>
            </a:r>
          </a:p>
          <a:p>
            <a:pPr algn="just" eaLnBrk="1" hangingPunct="1">
              <a:buFont typeface="Arial" panose="020B0604020202020204" pitchFamily="34" charset="0"/>
              <a:buNone/>
            </a:pPr>
            <a:endParaRPr lang="ru-RU" alt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При наличии неклассифицированных автомобилей скорой медицинской помощи следует предоставить пояснение по их распределению по сроку эксплуатации.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CF1B9DA1-A060-4186-BA7B-A4F04B0E08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703169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>
            <a:extLst>
              <a:ext uri="{FF2B5EF4-FFF2-40B4-BE49-F238E27FC236}">
                <a16:creationId xmlns="" xmlns:a16="http://schemas.microsoft.com/office/drawing/2014/main" id="{821E43C9-AD32-4F2E-9DF6-8051384456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52283" y="1125325"/>
            <a:ext cx="9072282" cy="440120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square">
            <a:spAutoFit/>
          </a:bodyPr>
          <a:lstStyle/>
          <a:p>
            <a:pPr algn="ctr" defTabSz="685800">
              <a:defRPr/>
            </a:pPr>
            <a:r>
              <a:rPr lang="ru-RU" sz="4000" b="1" dirty="0">
                <a:solidFill>
                  <a:srgbClr val="242E3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Министерства здравоохранения Российской </a:t>
            </a:r>
          </a:p>
          <a:p>
            <a:pPr algn="ctr" defTabSz="685800">
              <a:defRPr/>
            </a:pPr>
            <a:r>
              <a:rPr lang="ru-RU" sz="4000" b="1" dirty="0">
                <a:solidFill>
                  <a:srgbClr val="242E3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 от 20 июня 2013 г. № 388н </a:t>
            </a:r>
          </a:p>
          <a:p>
            <a:pPr algn="ctr" defTabSz="685800">
              <a:defRPr/>
            </a:pPr>
            <a:r>
              <a:rPr lang="ru-RU" sz="4000" b="1" dirty="0">
                <a:solidFill>
                  <a:srgbClr val="242E35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«Об утверждении порядка оказания скорой, в том числе скорой специализированной, медицинской помощи» 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EDE8DC05-600A-47AB-BAF5-EF1406AA50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455811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>
            <a:extLst>
              <a:ext uri="{FF2B5EF4-FFF2-40B4-BE49-F238E27FC236}">
                <a16:creationId xmlns="" xmlns:a16="http://schemas.microsoft.com/office/drawing/2014/main" id="{476702C7-E047-4D69-8778-6750B0DC745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92306" y="549275"/>
            <a:ext cx="9081247" cy="1295400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alt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Министерства здравоохранения Российской Федерации от 20 июня 2013 г. № 388н</a:t>
            </a:r>
          </a:p>
        </p:txBody>
      </p:sp>
      <p:sp>
        <p:nvSpPr>
          <p:cNvPr id="66563" name="Rectangle 3">
            <a:extLst>
              <a:ext uri="{FF2B5EF4-FFF2-40B4-BE49-F238E27FC236}">
                <a16:creationId xmlns="" xmlns:a16="http://schemas.microsoft.com/office/drawing/2014/main" id="{E646AFAA-B8D4-49BF-AD1C-EC48533A5A3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5435" y="1869758"/>
            <a:ext cx="10058399" cy="4111625"/>
          </a:xfrm>
        </p:spPr>
        <p:txBody>
          <a:bodyPr>
            <a:noAutofit/>
          </a:bodyPr>
          <a:lstStyle/>
          <a:p>
            <a:pPr algn="just" fontAlgn="auto">
              <a:spcAft>
                <a:spcPts val="0"/>
              </a:spcAft>
              <a:buNone/>
              <a:defRPr/>
            </a:pPr>
            <a:r>
              <a:rPr lang="ru-RU" sz="225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3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Автомобили скорой медицинской помощи класса «А»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 автомобили скорой медицинской помощи, предназначенные для транспортировки пациентов, не являющихся экстренными пациентами, в сопровождении медицинского персонала </a:t>
            </a:r>
            <a:r>
              <a:rPr 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общепрофильной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фельдшерской выездной бригады скорой медицинской помощи.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125CB4E2-D1DB-4E07-928B-2E0817E217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2542" y="526937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1B126E1-770B-4DBF-A5BA-E1D40278FC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2682" y="274638"/>
            <a:ext cx="9861177" cy="1143000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1105 «Должности и физические лица станций (отделений) скорой медицинской помощи»</a:t>
            </a:r>
          </a:p>
        </p:txBody>
      </p:sp>
      <p:graphicFrame>
        <p:nvGraphicFramePr>
          <p:cNvPr id="4" name="Содержимое 3">
            <a:extLst>
              <a:ext uri="{FF2B5EF4-FFF2-40B4-BE49-F238E27FC236}">
                <a16:creationId xmlns="" xmlns:a16="http://schemas.microsoft.com/office/drawing/2014/main" id="{5AACB901-F753-4DCE-A5E8-663BE02675F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844078"/>
              </p:ext>
            </p:extLst>
          </p:nvPr>
        </p:nvGraphicFramePr>
        <p:xfrm>
          <a:off x="645460" y="1670518"/>
          <a:ext cx="10999694" cy="4615429"/>
        </p:xfrm>
        <a:graphic>
          <a:graphicData uri="http://schemas.openxmlformats.org/drawingml/2006/table">
            <a:tbl>
              <a:tblPr/>
              <a:tblGrid>
                <a:gridCol w="2151822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123209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935617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12310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310290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09249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111624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119116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1032414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</a:tblGrid>
              <a:tr h="357526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Должности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926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врачи, всего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2518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старшие врачи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врачи скорой мед. помощи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анесте-зиологи-реанима-тологи</a:t>
                      </a:r>
                      <a:endParaRPr kumimoji="0" lang="ru-RU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психиатры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педиатры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242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039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Штатные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039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Занятые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49093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Физические лица основных работников на занятых должностях, чел.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B1D2EFC1-DAA8-4EF1-9B91-A080DFF948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526937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>
            <a:extLst>
              <a:ext uri="{FF2B5EF4-FFF2-40B4-BE49-F238E27FC236}">
                <a16:creationId xmlns="" xmlns:a16="http://schemas.microsoft.com/office/drawing/2014/main" id="{D5D5E760-D175-43B5-8FBE-88FEE8F9A8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120588" y="365126"/>
            <a:ext cx="9305365" cy="1325563"/>
          </a:xfrm>
        </p:spPr>
        <p:txBody>
          <a:bodyPr rtlCol="0"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Министерства здравоохранения Российской Федерации от 20 июня 2013 г. № 388н</a:t>
            </a:r>
            <a:endParaRPr lang="ru-RU" sz="30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7587" name="Rectangle 3">
            <a:extLst>
              <a:ext uri="{FF2B5EF4-FFF2-40B4-BE49-F238E27FC236}">
                <a16:creationId xmlns="" xmlns:a16="http://schemas.microsoft.com/office/drawing/2014/main" id="{DA1553BD-3968-48D2-BF36-EF70A924AB8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788894" y="1974850"/>
            <a:ext cx="10449154" cy="4546600"/>
          </a:xfrm>
        </p:spPr>
        <p:txBody>
          <a:bodyPr/>
          <a:lstStyle/>
          <a:p>
            <a:pPr algn="just" fontAlgn="auto">
              <a:spcAft>
                <a:spcPts val="0"/>
              </a:spcAft>
              <a:buNone/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cs typeface="Times New Roman" pitchFamily="18" charset="0"/>
              </a:rPr>
              <a:t>   </a:t>
            </a:r>
            <a:r>
              <a:rPr lang="ru-RU" sz="3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Автомобили скорой медицинской помощи класса «В»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автомобили скорой медицинской помощи, предназначенные для проведения лечебных мероприятий скорой медицинской помощи силами </a:t>
            </a:r>
            <a:r>
              <a:rPr 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общепрофильной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врачебной (фельдшерской) выездной бригады скорой медицинской помощи, специализированной (за исключением анестезиологии-реанимации), транспортировки и мониторинга состояния пациентов на догоспитальном этапе.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13911584-C591-4526-A235-E0A20DC7A9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526937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>
            <a:extLst>
              <a:ext uri="{FF2B5EF4-FFF2-40B4-BE49-F238E27FC236}">
                <a16:creationId xmlns="" xmlns:a16="http://schemas.microsoft.com/office/drawing/2014/main" id="{3260F53C-08F5-4A44-ACD6-E41D8872C1A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1084729" y="549275"/>
            <a:ext cx="9332259" cy="857250"/>
          </a:xfrm>
        </p:spPr>
        <p:txBody>
          <a:bodyPr/>
          <a:lstStyle/>
          <a:p>
            <a:pPr algn="ctr"/>
            <a:r>
              <a:rPr lang="ru-RU" alt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Министерства здравоохранения Российской Федерации от 20 июня 2013 г. № 388н</a:t>
            </a:r>
          </a:p>
        </p:txBody>
      </p:sp>
      <p:sp>
        <p:nvSpPr>
          <p:cNvPr id="66563" name="Rectangle 3">
            <a:extLst>
              <a:ext uri="{FF2B5EF4-FFF2-40B4-BE49-F238E27FC236}">
                <a16:creationId xmlns="" xmlns:a16="http://schemas.microsoft.com/office/drawing/2014/main" id="{B12E2152-3F53-49EA-914A-304E34870EA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5436" y="1731964"/>
            <a:ext cx="10094258" cy="3951660"/>
          </a:xfrm>
        </p:spPr>
        <p:txBody>
          <a:bodyPr>
            <a:noAutofit/>
          </a:bodyPr>
          <a:lstStyle/>
          <a:p>
            <a:pPr algn="just" fontAlgn="auto">
              <a:spcAft>
                <a:spcPts val="0"/>
              </a:spcAft>
              <a:buNone/>
              <a:defRPr/>
            </a:pPr>
            <a:r>
              <a:rPr lang="ru-RU" sz="2250" b="1" dirty="0">
                <a:effectLst>
                  <a:outerShdw blurRad="38100" dist="38100" dir="2700000" algn="tl">
                    <a:srgbClr val="FFFFFF"/>
                  </a:outerShdw>
                </a:effectLst>
                <a:cs typeface="Times New Roman" pitchFamily="18" charset="0"/>
              </a:rPr>
              <a:t>   </a:t>
            </a:r>
            <a:r>
              <a:rPr lang="ru-RU" sz="3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Автомобили скорой медицинской помощи класса С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автомобили скорой медицинской помощи, предназначенные для проведения лечебных мероприятий скорой медицинской помощи силами специализированной выездной бригады скорой медицинской помощи анестезиологии-реанимации, в том числе педиатрической, транспортировки и мониторинга состояния пациентов на </a:t>
            </a:r>
            <a:r>
              <a:rPr 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догоспитальном</a:t>
            </a:r>
            <a:r>
              <a:rPr 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этапе.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2F82D344-5F2C-400D-A6C9-CBAF0CAE6F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Содержимое 2">
            <a:extLst>
              <a:ext uri="{FF2B5EF4-FFF2-40B4-BE49-F238E27FC236}">
                <a16:creationId xmlns="" xmlns:a16="http://schemas.microsoft.com/office/drawing/2014/main" id="{FE707996-7186-4617-95C3-A1A9FE9C04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5106" y="721100"/>
            <a:ext cx="10596282" cy="6143625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buNone/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5450. Оснащение станции (отделения) скорой медицинской помощи</a:t>
            </a:r>
          </a:p>
          <a:p>
            <a:pPr algn="just" fontAlgn="t">
              <a:buFont typeface="Arial" charset="0"/>
              <a:buNone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dirty="0">
                <a:latin typeface="Times New Roman" pitchFamily="18" charset="0"/>
                <a:cs typeface="Times New Roman" pitchFamily="18" charset="0"/>
              </a:rPr>
              <a:t>Автомобили  повышенной проходимости</a:t>
            </a:r>
            <a:r>
              <a:rPr lang="ru-RU" sz="2700" dirty="0">
                <a:latin typeface="Times New Roman" pitchFamily="18" charset="0"/>
                <a:cs typeface="Times New Roman" pitchFamily="18" charset="0"/>
              </a:rPr>
              <a:t> (вездеходы, санитарные автомобили на базе «КАМАЗа» и другие» (из строки 1) - транспортное средство на базе дорожного автомобиля, повышение проходимости которого обеспечено: приводом  на все колеса, постановкой дополнительной раздаточной коробки, использованием шин с регулируемым давлением воздуха,  установкой блокируемых дифференциалов или дифференциалов  повышенного трения, лебедки и других приспособлений для преодоления препятствий или на базе транспортного средства специального назначения на гусеницах, шнеках, колесах низкого давления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 eaLnBrk="1" fontAlgn="auto" hangingPunct="1">
              <a:spcAft>
                <a:spcPts val="0"/>
              </a:spcAft>
              <a:buNone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AA17A329-70E6-4A3B-B94E-896708B6D6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Содержимое 2">
            <a:extLst>
              <a:ext uri="{FF2B5EF4-FFF2-40B4-BE49-F238E27FC236}">
                <a16:creationId xmlns="" xmlns:a16="http://schemas.microsoft.com/office/drawing/2014/main" id="{8910A5CF-7259-4612-A31F-C2C5EEB905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3718" y="785814"/>
            <a:ext cx="10094257" cy="5786437"/>
          </a:xfrm>
        </p:spPr>
        <p:txBody>
          <a:bodyPr/>
          <a:lstStyle/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При наличии автомобилей скорой медицинской помощи, находящихся на аутсорсинге, следует предоставить пояснение по их числу.</a:t>
            </a:r>
          </a:p>
          <a:p>
            <a:pPr algn="just" eaLnBrk="1" hangingPunct="1">
              <a:buFont typeface="Arial" panose="020B0604020202020204" pitchFamily="34" charset="0"/>
              <a:buNone/>
            </a:pPr>
            <a:endParaRPr lang="ru-RU" alt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Font typeface="Arial" panose="020B0604020202020204" pitchFamily="34" charset="0"/>
              <a:buNone/>
            </a:pP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04ABFD09-605D-433D-973A-59AC80D89D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75295" y="526937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86735C0-1A24-4E8C-ADA9-F7A34E2B95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765" y="260350"/>
            <a:ext cx="9073123" cy="939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Сведения о деятельности скорой медицинской помощи</a:t>
            </a:r>
          </a:p>
        </p:txBody>
      </p:sp>
      <p:sp>
        <p:nvSpPr>
          <p:cNvPr id="3" name="Содержимое 2">
            <a:extLst>
              <a:ext uri="{FF2B5EF4-FFF2-40B4-BE49-F238E27FC236}">
                <a16:creationId xmlns="" xmlns:a16="http://schemas.microsoft.com/office/drawing/2014/main" id="{EE96FB1B-EBBA-47C8-AB8A-6E14794F7B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2706" y="1268414"/>
            <a:ext cx="10381129" cy="5214937"/>
          </a:xfrm>
        </p:spPr>
        <p:txBody>
          <a:bodyPr rtlCol="0">
            <a:noAutofit/>
          </a:bodyPr>
          <a:lstStyle/>
          <a:p>
            <a:pPr marL="361950" indent="-361950" algn="just" eaLnBrk="1" fontAlgn="auto" hangingPunct="1">
              <a:spcBef>
                <a:spcPts val="0"/>
              </a:spcBef>
              <a:spcAft>
                <a:spcPts val="0"/>
              </a:spcAft>
              <a:buNone/>
              <a:tabLst>
                <a:tab pos="361950" algn="l"/>
              </a:tabLst>
              <a:defRPr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    Раздел 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VI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. Работа диагностических отделений (кабинетов)</a:t>
            </a:r>
          </a:p>
          <a:p>
            <a:pPr marL="361950" indent="-361950" algn="just" eaLnBrk="1" fontAlgn="auto" hangingPunct="1">
              <a:spcBef>
                <a:spcPts val="0"/>
              </a:spcBef>
              <a:spcAft>
                <a:spcPts val="0"/>
              </a:spcAft>
              <a:buNone/>
              <a:tabLst>
                <a:tab pos="361950" algn="l"/>
              </a:tabLst>
              <a:defRPr/>
            </a:pP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i="1" dirty="0" err="1">
                <a:latin typeface="Times New Roman" pitchFamily="18" charset="0"/>
                <a:cs typeface="Times New Roman" pitchFamily="18" charset="0"/>
              </a:rPr>
              <a:t>Подтабличная</a:t>
            </a: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 строка 5453</a:t>
            </a:r>
          </a:p>
          <a:p>
            <a:pPr marL="361950" indent="-361950" algn="just" eaLnBrk="1" fontAlgn="auto" hangingPunct="1">
              <a:spcBef>
                <a:spcPts val="0"/>
              </a:spcBef>
              <a:spcAft>
                <a:spcPts val="0"/>
              </a:spcAft>
              <a:buNone/>
              <a:tabLst>
                <a:tab pos="361950" algn="l"/>
              </a:tabLst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Число станций (отделений) скорой медицинской помощи, оснащенных медицинской информационной системой для автоматизации работы станции (отделения) скорой медицинской помощи, обеспечивающей автоматизацию системы управления приемом, обработкой и передачей поступающих вызовов (обращений), автоматизацию системы диспетчеризации автомобилей скорой медицинской помощи 1_____.</a:t>
            </a:r>
          </a:p>
          <a:p>
            <a:pPr marL="180975" indent="-180975" algn="just" eaLnBrk="1" fontAlgn="auto" hangingPunct="1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marL="357188" indent="0" algn="just" eaLnBrk="1" fontAlgn="auto" hangingPunct="1">
              <a:spcAft>
                <a:spcPts val="0"/>
              </a:spcAft>
              <a:buNone/>
              <a:defRPr/>
            </a:pP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07F5B7CA-FBE9-4BF8-B4CC-C086C29B45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526937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Содержимое 2">
            <a:extLst>
              <a:ext uri="{FF2B5EF4-FFF2-40B4-BE49-F238E27FC236}">
                <a16:creationId xmlns="" xmlns:a16="http://schemas.microsoft.com/office/drawing/2014/main" id="{89A10319-EF87-40E8-8369-BF617C5897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8894" y="476250"/>
            <a:ext cx="9959788" cy="6192838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buNone/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4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Подтабличная</a:t>
            </a:r>
            <a:r>
              <a:rPr lang="ru-RU" sz="3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строка 5453</a:t>
            </a:r>
          </a:p>
          <a:p>
            <a:pPr algn="just" eaLnBrk="1" fontAlgn="auto" hangingPunct="1">
              <a:spcAft>
                <a:spcPts val="0"/>
              </a:spcAft>
              <a:buNone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600" b="1" i="1" dirty="0" err="1">
                <a:latin typeface="Times New Roman" pitchFamily="18" charset="0"/>
                <a:cs typeface="Times New Roman" pitchFamily="18" charset="0"/>
              </a:rPr>
              <a:t>Внутриформенный</a:t>
            </a:r>
            <a:r>
              <a:rPr lang="ru-RU" sz="2600" b="1" i="1" dirty="0">
                <a:latin typeface="Times New Roman" pitchFamily="18" charset="0"/>
                <a:cs typeface="Times New Roman" pitchFamily="18" charset="0"/>
              </a:rPr>
              <a:t> контроль:</a:t>
            </a:r>
          </a:p>
          <a:p>
            <a:pPr algn="just" eaLnBrk="1" fontAlgn="auto" hangingPunct="1">
              <a:spcAft>
                <a:spcPts val="0"/>
              </a:spcAft>
              <a:buNone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30.5453.1.01 ≤ 30.1060.1.03+1.04 + 30.1060.2.03+2.04 +30.1060.3.03+3.04 + 30.1060.4.03+4.04 + 30.1060.5.03+5.04 + 30.1060.6.03+6.04 + 30.1060.7.03+7.04</a:t>
            </a:r>
          </a:p>
          <a:p>
            <a:pPr algn="just" eaLnBrk="1" fontAlgn="auto" hangingPunct="1">
              <a:spcAft>
                <a:spcPts val="0"/>
              </a:spcAft>
              <a:buNone/>
              <a:defRPr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   При сдаче отчетов следует указать название программы автоматизированной системы управления приема и обработки вызовов скорой медицинской помощи, установленной на станциях (отделениях) скорой медицинской помощи.</a:t>
            </a:r>
          </a:p>
          <a:p>
            <a:pPr algn="just" eaLnBrk="1" fontAlgn="auto" hangingPunct="1">
              <a:spcAft>
                <a:spcPts val="0"/>
              </a:spcAft>
              <a:buNone/>
              <a:defRPr/>
            </a:pPr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Сведения заполняемые в </a:t>
            </a:r>
            <a:r>
              <a:rPr lang="ru-RU" sz="2800" b="1" i="1" dirty="0" err="1">
                <a:latin typeface="Times New Roman" pitchFamily="18" charset="0"/>
                <a:cs typeface="Times New Roman" pitchFamily="18" charset="0"/>
              </a:rPr>
              <a:t>подтабличной</a:t>
            </a: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строке 5453 необходимо сравнить с данными предыдущего отчетного года.</a:t>
            </a:r>
          </a:p>
          <a:p>
            <a:pPr algn="just" eaLnBrk="1" fontAlgn="auto" hangingPunct="1">
              <a:spcAft>
                <a:spcPts val="0"/>
              </a:spcAft>
              <a:buNone/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just" eaLnBrk="1" fontAlgn="auto" hangingPunct="1">
              <a:spcAft>
                <a:spcPts val="0"/>
              </a:spcAft>
              <a:buNone/>
              <a:defRPr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algn="just" eaLnBrk="1" fontAlgn="auto" hangingPunct="1">
              <a:spcAft>
                <a:spcPts val="0"/>
              </a:spcAft>
              <a:buNone/>
              <a:defRPr/>
            </a:pP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algn="just" eaLnBrk="1" fontAlgn="auto" hangingPunct="1">
              <a:spcAft>
                <a:spcPts val="0"/>
              </a:spcAft>
              <a:buNone/>
              <a:defRPr/>
            </a:pP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    </a:t>
            </a:r>
          </a:p>
        </p:txBody>
      </p:sp>
      <p:pic>
        <p:nvPicPr>
          <p:cNvPr id="3" name="Рисунок 2">
            <a:extLst>
              <a:ext uri="{FF2B5EF4-FFF2-40B4-BE49-F238E27FC236}">
                <a16:creationId xmlns="" xmlns:a16="http://schemas.microsoft.com/office/drawing/2014/main" id="{2053C501-0369-4577-BFBD-98BDEFD42A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3225" y="401431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F08FEF31-1165-2448-BA7A-F820BDDF21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64"/>
            <a:ext cx="12192000" cy="6843072"/>
          </a:xfrm>
          <a:prstGeom prst="rect">
            <a:avLst/>
          </a:prstGeom>
        </p:spPr>
      </p:pic>
      <p:sp>
        <p:nvSpPr>
          <p:cNvPr id="17" name="Прямоугольник 16">
            <a:extLst>
              <a:ext uri="{FF2B5EF4-FFF2-40B4-BE49-F238E27FC236}">
                <a16:creationId xmlns="" xmlns:a16="http://schemas.microsoft.com/office/drawing/2014/main" id="{1F8EB215-59FB-CD49-82EA-121DE786A74E}"/>
              </a:ext>
            </a:extLst>
          </p:cNvPr>
          <p:cNvSpPr/>
          <p:nvPr/>
        </p:nvSpPr>
        <p:spPr>
          <a:xfrm>
            <a:off x="0" y="6294432"/>
            <a:ext cx="12192000" cy="54864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="" xmlns:a16="http://schemas.microsoft.com/office/drawing/2014/main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48" y="375060"/>
            <a:ext cx="571429" cy="669514"/>
          </a:xfrm>
          <a:prstGeom prst="rect">
            <a:avLst/>
          </a:prstGeom>
        </p:spPr>
      </p:pic>
      <p:sp>
        <p:nvSpPr>
          <p:cNvPr id="5" name="Содержимое 2">
            <a:extLst>
              <a:ext uri="{FF2B5EF4-FFF2-40B4-BE49-F238E27FC236}">
                <a16:creationId xmlns="" xmlns:a16="http://schemas.microsoft.com/office/drawing/2014/main" id="{54963FCA-1AE0-4652-BE62-858D18EB9013}"/>
              </a:ext>
            </a:extLst>
          </p:cNvPr>
          <p:cNvSpPr txBox="1">
            <a:spLocks/>
          </p:cNvSpPr>
          <p:nvPr/>
        </p:nvSpPr>
        <p:spPr bwMode="auto">
          <a:xfrm>
            <a:off x="2016305" y="709817"/>
            <a:ext cx="8372475" cy="578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itchFamily="18" charset="0"/>
              </a:rPr>
              <a:t>   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itchFamily="18" charset="0"/>
              </a:rPr>
              <a:t>   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Times New Roman" pitchFamily="18" charset="0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Благодарю за внимание!</a:t>
            </a: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Times New Roman" pitchFamily="18" charset="0"/>
            </a:endParaRPr>
          </a:p>
          <a:p>
            <a:pPr marL="342900" marR="0" lvl="0" indent="-34290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Times New Roman" pitchFamily="18" charset="0"/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19362631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6D666293-F589-4A40-84D4-58A90FF2F2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30941" y="274638"/>
            <a:ext cx="9610166" cy="1143000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1105 «Должности и физические лица станций (отделений) скорой медицинской помощи»</a:t>
            </a:r>
          </a:p>
        </p:txBody>
      </p:sp>
      <p:graphicFrame>
        <p:nvGraphicFramePr>
          <p:cNvPr id="4" name="Содержимое 3">
            <a:extLst>
              <a:ext uri="{FF2B5EF4-FFF2-40B4-BE49-F238E27FC236}">
                <a16:creationId xmlns="" xmlns:a16="http://schemas.microsoft.com/office/drawing/2014/main" id="{A756FD70-16E8-4161-9FA0-3094CC69750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7287319"/>
              </p:ext>
            </p:extLst>
          </p:nvPr>
        </p:nvGraphicFramePr>
        <p:xfrm>
          <a:off x="860612" y="1512235"/>
          <a:ext cx="10112188" cy="4712967"/>
        </p:xfrm>
        <a:graphic>
          <a:graphicData uri="http://schemas.openxmlformats.org/drawingml/2006/table">
            <a:tbl>
              <a:tblPr/>
              <a:tblGrid>
                <a:gridCol w="19782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1034765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857944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1204569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1598093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1106695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1072745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1259177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</a:tblGrid>
              <a:tr h="359018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Должности</a:t>
                      </a:r>
                    </a:p>
                  </a:txBody>
                  <a:tcPr marL="68598" marR="685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</a:t>
                      </a:r>
                    </a:p>
                  </a:txBody>
                  <a:tcPr marL="68598" marR="685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8598" marR="685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98" marR="685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2938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 медицинский персонал, всего</a:t>
                      </a:r>
                    </a:p>
                  </a:txBody>
                  <a:tcPr marL="68598" marR="685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98" marR="685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13096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медицинские сестры (фельдшеры) по приему вызовов</a:t>
                      </a:r>
                    </a:p>
                  </a:txBody>
                  <a:tcPr marL="68598" marR="685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фельд-шеры</a:t>
                      </a: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скорой мед. помощи</a:t>
                      </a:r>
                    </a:p>
                  </a:txBody>
                  <a:tcPr marL="68598" marR="685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меди-цинские сестры</a:t>
                      </a:r>
                    </a:p>
                  </a:txBody>
                  <a:tcPr marL="68598" marR="685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медицинс</a:t>
                      </a:r>
                      <a:r>
                        <a:rPr kumimoji="0" lang="ru-RU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-кие сестры- </a:t>
                      </a:r>
                      <a:r>
                        <a:rPr kumimoji="0" lang="ru-RU" sz="15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анестезисты</a:t>
                      </a:r>
                      <a:endParaRPr kumimoji="0" lang="ru-RU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37397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98" marR="6859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98" marR="6859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98" marR="6859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8598" marR="6859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68598" marR="6859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68598" marR="6859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68598" marR="6859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68598" marR="6859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194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Штатные</a:t>
                      </a:r>
                    </a:p>
                  </a:txBody>
                  <a:tcPr marL="68598" marR="6859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37194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Занятые</a:t>
                      </a:r>
                    </a:p>
                  </a:txBody>
                  <a:tcPr marL="68598" marR="6859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161099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Физические лица основных работников на занятых должностях, чел.</a:t>
                      </a:r>
                    </a:p>
                  </a:txBody>
                  <a:tcPr marL="68598" marR="6859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5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40DB44F1-8C4E-49C1-8945-561226E47F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526937"/>
            <a:ext cx="571429" cy="669514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3801</TotalTime>
  <Words>5754</Words>
  <Application>Microsoft Office PowerPoint</Application>
  <PresentationFormat>Произвольный</PresentationFormat>
  <Paragraphs>752</Paragraphs>
  <Slides>86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86</vt:i4>
      </vt:variant>
    </vt:vector>
  </HeadingPairs>
  <TitlesOfParts>
    <vt:vector size="90" baseType="lpstr">
      <vt:lpstr>Тема Office</vt:lpstr>
      <vt:lpstr>1_Тема Office</vt:lpstr>
      <vt:lpstr>2_Тема Office</vt:lpstr>
      <vt:lpstr>3_Тема Office</vt:lpstr>
      <vt:lpstr>Презентация PowerPoint</vt:lpstr>
      <vt:lpstr>Презентация PowerPoint</vt:lpstr>
      <vt:lpstr>Скорая, в том числе скорая специализированная, медицинская помощь</vt:lpstr>
      <vt:lpstr>Сведения о деятельности скорой медицинской помощи в форме федерального статистического наблюдения № 30</vt:lpstr>
      <vt:lpstr>Презентация PowerPoint</vt:lpstr>
      <vt:lpstr>Таблица 1060 «Категорийность станции (отделения) скорой медицинской помощи»</vt:lpstr>
      <vt:lpstr>Сведения о деятельности скорой медицинской помощи</vt:lpstr>
      <vt:lpstr>Таблица 1105 «Должности и физические лица станций (отделений) скорой медицинской помощи»</vt:lpstr>
      <vt:lpstr>Таблица 1105 «Должности и физические лица станций (отделений) скорой медицинской помощи»</vt:lpstr>
      <vt:lpstr>Таблица 1105 «Должности и физические лица станций (отделений) скорой медицинской помощи»</vt:lpstr>
      <vt:lpstr>Таблица 1105 «Должности и физические лица станций (отделений) скорой медицинской помощи»</vt:lpstr>
      <vt:lpstr>Таблица 1105 «Должности и физические лица станций (отделений) скорой медицинской помощи»</vt:lpstr>
      <vt:lpstr>Таблица 1105 «Должности и физические лица станций (отделений) скорой медицинской помощи»</vt:lpstr>
      <vt:lpstr>Таблица 1105 «Должности и физические лица станций (отделений) скорой медицинской помощи»</vt:lpstr>
      <vt:lpstr>Таблица 1105 «Должности и физические лица станций (отделений) скорой медицинской помощи»</vt:lpstr>
      <vt:lpstr>Таблица 1105 «Должности и физические лица станций (отделений) скорой медицинской помощи»</vt:lpstr>
      <vt:lpstr>Таблица 1105 «Должности и физические лица станций (отделений) скорой медицинской помощи»</vt:lpstr>
      <vt:lpstr>Таблица 1105 «Должности и физические лица станций (отделений) скорой медицинской помощи»</vt:lpstr>
      <vt:lpstr>Таблица 1105 «Должности и физические лица станций (отделений) скорой медицинской помощи»</vt:lpstr>
      <vt:lpstr>Таблица 1105 «Должности и физические лица станций (отделений) скорой медицинской помощи»</vt:lpstr>
      <vt:lpstr>Таблица 1105 «Должности и физические лица станций (отделений) скорой медицинской помощи»</vt:lpstr>
      <vt:lpstr>Сведения о деятельности скорой медицинской помощи</vt:lpstr>
      <vt:lpstr>Таблица 2120 «Медицинская помощь, оказанная выездными бригадами скорой медицинской помощи при выполнении вызовов скорой медицинской помощи»</vt:lpstr>
      <vt:lpstr>Таблица 2120 «Медицинская помощь, оказанная выездными бригадами скорой медицинской помощи при выполнении вызовов скорой медицинской помощи»</vt:lpstr>
      <vt:lpstr>Приказ  Министерства здравоохранения Российской Федерации от 20 июня 2013 г. № 388н  (приложение 1),  Федеральный закон Российской Федерации от 21 ноября 2011 г. № 323-ФЗ «Об основах охраны здоровья граждан в Российской Федерации» (статья 35 пункт 4)</vt:lpstr>
      <vt:lpstr>Таблица 2120 «Медицинская помощь, оказанная выездными бригадами скорой медицинской помощи при выполнении вызовов скорой медицинской помощи»</vt:lpstr>
      <vt:lpstr>Таблица 2120 «Медицинская помощь, оказанная выездными бригадами скорой медицинской помощи при выполнении вызовов скорой медицинской помощи»</vt:lpstr>
      <vt:lpstr>Таблица 2120 «Медицинская помощь, оказанная выездными бригадами скорой медицинской помощи при выполнении вызовов скорой медицинской помощи»</vt:lpstr>
      <vt:lpstr>Таблица 2120 «Медицинская помощь, оказанная выездными бригадами скорой медицинской помощи при выполнении вызовов скорой медицинской помощи»</vt:lpstr>
      <vt:lpstr>Сведения о деятельности скорой медицинской помощи</vt:lpstr>
      <vt:lpstr>Подтабличная строка 2121</vt:lpstr>
      <vt:lpstr>Сведения о деятельности скорой медицинской помощи</vt:lpstr>
      <vt:lpstr>Таблица 2200 «Сведения о деятельности выездных бригад скорой медицинской помощи»</vt:lpstr>
      <vt:lpstr>Приказ Министерства здравоохранения и социального развития Российской Федерации от 2 декабря 2009 г. № 942 «Об утверждении статистического инструментария станции (отделения), больницы скорой медицинской помощи» </vt:lpstr>
      <vt:lpstr>Таблица 2200 «Сведения о деятельности выездных бригад скорой медицинской помощи»</vt:lpstr>
      <vt:lpstr>Приказ Министерства здравоохранения Российской Федерации от 20 июня 2013 г. № 388н </vt:lpstr>
      <vt:lpstr>Приказ Министерства здравоохранения Российской Федерации от 20 июня 2013 г. № 388н </vt:lpstr>
      <vt:lpstr>Приказ Министерства здравоохранения Российской Федерации от 20 июня 2013 г.  № 388н </vt:lpstr>
      <vt:lpstr>Приказ Министерства здравоохранения Российской Федерации от 20 июня 2013 г. № 388н  (приложение 2)</vt:lpstr>
      <vt:lpstr>Приказ Министерства здравоохранения Российской Федерации от 20 июня 2013 г. № 388н (приложение 2) </vt:lpstr>
      <vt:lpstr>Приказ Министерства здравоохранения Российской Федерации от 20 июня 2013 г. № 388н (приложение 2)</vt:lpstr>
      <vt:lpstr>Приказ Министерства здравоохранения Российской Федерации от 20 июня 2013 г. № 388н  (приложение 2)</vt:lpstr>
      <vt:lpstr>Приказ Министерства здравоохранения Российской Федерации от 20 июня 2013 г. № 388н  (приложение 2)</vt:lpstr>
      <vt:lpstr>Приказ Министерства здравоохранения Российской Федерации от 20 июня 2013 г. № 388н (приложение 2)</vt:lpstr>
      <vt:lpstr>Приказ Министерства здравоохранения Российской Федерации от 20 июня 2013 г. № 388н (приложение 2) </vt:lpstr>
      <vt:lpstr>Таблица 2200 «Сведения о деятельности выездных бригад скорой медицинской помощи»</vt:lpstr>
      <vt:lpstr>Таблица 2200 «Сведения о деятельности выездных бригад скорой медицинской помощи»</vt:lpstr>
      <vt:lpstr>Таблица 2200 «Сведения о деятельности выездных бригад скорой медицинской помощи»</vt:lpstr>
      <vt:lpstr>Таблица 2200 «Сведения о деятельности выездных бригад скорой медицинской помощи»</vt:lpstr>
      <vt:lpstr>Таблица 2200 «Сведения о деятельности выездных бригад скорой медицинской помощи»</vt:lpstr>
      <vt:lpstr>Таблица 2200 «Сведения о деятельности выездных бригад скорой медицинской помощи»</vt:lpstr>
      <vt:lpstr>Сведения о деятельности скорой медицинской помощи</vt:lpstr>
      <vt:lpstr>Сведения о деятельности скорой медицинской помощи</vt:lpstr>
      <vt:lpstr>Подтабличная строка 2202</vt:lpstr>
      <vt:lpstr>Подтабличная строка 2202</vt:lpstr>
      <vt:lpstr>Сведения о деятельности скорой медицинской помощи</vt:lpstr>
      <vt:lpstr>Подтабличная строка 2203</vt:lpstr>
      <vt:lpstr>Подтабличная строка 2203</vt:lpstr>
      <vt:lpstr>Подтабличная строка 2203</vt:lpstr>
      <vt:lpstr>Сведения о деятельности скорой медицинской помощи</vt:lpstr>
      <vt:lpstr>Таблица 2300 «Число вызовов скорой медицинской помощи по времени доезда до места вызова и времени, затраченному на выполнение одного вызова скорой медицинской помощи»</vt:lpstr>
      <vt:lpstr>Приказ Министерства здравоохранения и социального развития Российской Федерации от 2 декабря 2009 г. № 942 «Об утверждении статистического инструментария станции (отделения), больницы скорой медицинской помощи»</vt:lpstr>
      <vt:lpstr>Презентация PowerPoint</vt:lpstr>
      <vt:lpstr>Таблица 2300 «Число вызовов скорой медицинской помощи по времени доезда до места вызова и времени, затраченному на выполнение одного вызова скорой медицинской помощи»</vt:lpstr>
      <vt:lpstr>Таблица 2300 «Число вызовов скорой медицинской помощи по времени доезда до места вызова и времени, затраченному на выполнение одного вызова скорой медицинской помощи»</vt:lpstr>
      <vt:lpstr>Сведения о деятельности скорой медицинской помощи</vt:lpstr>
      <vt:lpstr>Таблица 2350</vt:lpstr>
      <vt:lpstr>Таблица 2350 (продолжение)</vt:lpstr>
      <vt:lpstr>Приказ Министерства здравоохранения и социального развития Российской Федерации от 2 декабря 2009 г. № 942 </vt:lpstr>
      <vt:lpstr>Приказ Министерства здравоохранения и социального развития Российской Федерации от 2 декабря 2009 г. № 942 </vt:lpstr>
      <vt:lpstr>Таблица 2350</vt:lpstr>
      <vt:lpstr>Таблица 2350</vt:lpstr>
      <vt:lpstr>Сведения о деятельности скорой медицинской помощи</vt:lpstr>
      <vt:lpstr>Таблица 5450 «Оснащение станции (отделения) скорой медицинской помощи»</vt:lpstr>
      <vt:lpstr>Таблица 5450 «Оснащение станции (отделения) скорой медицинской помощи»</vt:lpstr>
      <vt:lpstr>Таблица 5450 «Оснащение станции (отделения) скорой медицинской помощи»</vt:lpstr>
      <vt:lpstr>Презентация PowerPoint</vt:lpstr>
      <vt:lpstr>Презентация PowerPoint</vt:lpstr>
      <vt:lpstr>Приказ Министерства здравоохранения Российской Федерации от 20 июня 2013 г. № 388н</vt:lpstr>
      <vt:lpstr>Приказ Министерства здравоохранения Российской Федерации от 20 июня 2013 г. № 388н</vt:lpstr>
      <vt:lpstr>Приказ Министерства здравоохранения Российской Федерации от 20 июня 2013 г. № 388н</vt:lpstr>
      <vt:lpstr>Презентация PowerPoint</vt:lpstr>
      <vt:lpstr>Презентация PowerPoint</vt:lpstr>
      <vt:lpstr>Сведения о деятельности скорой медицинской помощи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 User</dc:creator>
  <cp:lastModifiedBy>Ануфриева</cp:lastModifiedBy>
  <cp:revision>97</cp:revision>
  <cp:lastPrinted>2021-12-09T14:12:48Z</cp:lastPrinted>
  <dcterms:created xsi:type="dcterms:W3CDTF">2020-11-29T07:52:22Z</dcterms:created>
  <dcterms:modified xsi:type="dcterms:W3CDTF">2021-12-15T07:28:19Z</dcterms:modified>
</cp:coreProperties>
</file>