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8"/>
  </p:notesMasterIdLst>
  <p:sldIdLst>
    <p:sldId id="367" r:id="rId2"/>
    <p:sldId id="259" r:id="rId3"/>
    <p:sldId id="261" r:id="rId4"/>
    <p:sldId id="262" r:id="rId5"/>
    <p:sldId id="264" r:id="rId6"/>
    <p:sldId id="265" r:id="rId7"/>
    <p:sldId id="274" r:id="rId8"/>
    <p:sldId id="369" r:id="rId9"/>
    <p:sldId id="275" r:id="rId10"/>
    <p:sldId id="380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390" r:id="rId19"/>
    <p:sldId id="391" r:id="rId20"/>
    <p:sldId id="392" r:id="rId21"/>
    <p:sldId id="393" r:id="rId22"/>
    <p:sldId id="394" r:id="rId23"/>
    <p:sldId id="395" r:id="rId24"/>
    <p:sldId id="280" r:id="rId25"/>
    <p:sldId id="282" r:id="rId26"/>
    <p:sldId id="371" r:id="rId27"/>
    <p:sldId id="287" r:id="rId28"/>
    <p:sldId id="396" r:id="rId29"/>
    <p:sldId id="288" r:id="rId30"/>
    <p:sldId id="289" r:id="rId31"/>
    <p:sldId id="290" r:id="rId32"/>
    <p:sldId id="292" r:id="rId33"/>
    <p:sldId id="293" r:id="rId34"/>
    <p:sldId id="294" r:id="rId35"/>
    <p:sldId id="295" r:id="rId36"/>
    <p:sldId id="296" r:id="rId37"/>
    <p:sldId id="297" r:id="rId38"/>
    <p:sldId id="374" r:id="rId39"/>
    <p:sldId id="375" r:id="rId40"/>
    <p:sldId id="377" r:id="rId41"/>
    <p:sldId id="301" r:id="rId42"/>
    <p:sldId id="302" r:id="rId43"/>
    <p:sldId id="304" r:id="rId44"/>
    <p:sldId id="307" r:id="rId45"/>
    <p:sldId id="308" r:id="rId46"/>
    <p:sldId id="309" r:id="rId47"/>
    <p:sldId id="310" r:id="rId48"/>
    <p:sldId id="311" r:id="rId49"/>
    <p:sldId id="312" r:id="rId50"/>
    <p:sldId id="313" r:id="rId51"/>
    <p:sldId id="314" r:id="rId52"/>
    <p:sldId id="316" r:id="rId53"/>
    <p:sldId id="317" r:id="rId54"/>
    <p:sldId id="318" r:id="rId55"/>
    <p:sldId id="319" r:id="rId56"/>
    <p:sldId id="320" r:id="rId57"/>
    <p:sldId id="388" r:id="rId58"/>
    <p:sldId id="321" r:id="rId59"/>
    <p:sldId id="322" r:id="rId60"/>
    <p:sldId id="323" r:id="rId61"/>
    <p:sldId id="324" r:id="rId62"/>
    <p:sldId id="325" r:id="rId63"/>
    <p:sldId id="326" r:id="rId64"/>
    <p:sldId id="327" r:id="rId65"/>
    <p:sldId id="328" r:id="rId66"/>
    <p:sldId id="329" r:id="rId67"/>
    <p:sldId id="330" r:id="rId68"/>
    <p:sldId id="331" r:id="rId69"/>
    <p:sldId id="332" r:id="rId70"/>
    <p:sldId id="333" r:id="rId71"/>
    <p:sldId id="334" r:id="rId72"/>
    <p:sldId id="389" r:id="rId73"/>
    <p:sldId id="335" r:id="rId74"/>
    <p:sldId id="336" r:id="rId75"/>
    <p:sldId id="397" r:id="rId76"/>
    <p:sldId id="399" r:id="rId77"/>
    <p:sldId id="400" r:id="rId78"/>
    <p:sldId id="337" r:id="rId79"/>
    <p:sldId id="338" r:id="rId80"/>
    <p:sldId id="339" r:id="rId81"/>
    <p:sldId id="363" r:id="rId82"/>
    <p:sldId id="357" r:id="rId83"/>
    <p:sldId id="358" r:id="rId84"/>
    <p:sldId id="364" r:id="rId85"/>
    <p:sldId id="402" r:id="rId86"/>
    <p:sldId id="386" r:id="rId8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3300"/>
    <a:srgbClr val="902200"/>
    <a:srgbClr val="000099"/>
    <a:srgbClr val="0000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97" autoAdjust="0"/>
    <p:restoredTop sz="92047" autoAdjust="0"/>
  </p:normalViewPr>
  <p:slideViewPr>
    <p:cSldViewPr>
      <p:cViewPr>
        <p:scale>
          <a:sx n="125" d="100"/>
          <a:sy n="125" d="100"/>
        </p:scale>
        <p:origin x="-1224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7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notesMaster" Target="notesMasters/notesMaster1.xml"/><Relationship Id="rId9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9435D-2B83-4261-8AD2-DEC39975CCB5}" type="datetimeFigureOut">
              <a:rPr lang="ru-RU" smtClean="0"/>
              <a:pPr/>
              <a:t>20.12.2021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6BBC3E-B62A-47A5-AF1B-ACE09FFFFE6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6866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fld id="{8899A4A2-4031-4EE3-9274-9EC2CC7F93F2}" type="slidenum">
              <a:rPr lang="ru-RU" altLang="ru-RU" sz="1200" smtClean="0"/>
              <a:pPr/>
              <a:t>4</a:t>
            </a:fld>
            <a:endParaRPr lang="ru-RU" altLang="ru-RU" sz="1200" smtClean="0"/>
          </a:p>
        </p:txBody>
      </p:sp>
    </p:spTree>
    <p:extLst>
      <p:ext uri="{BB962C8B-B14F-4D97-AF65-F5344CB8AC3E}">
        <p14:creationId xmlns:p14="http://schemas.microsoft.com/office/powerpoint/2010/main" val="21008411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medical 04p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7CC3B85-461E-427C-80F0-31C02909C307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E6E268-8D3E-478C-B5B3-727D1C286772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82877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72300" y="457200"/>
            <a:ext cx="1943100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457200"/>
            <a:ext cx="5676900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1E19B8-CDDA-4C2A-B1EE-FBBAFC7D0E5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476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CB676B-82C1-4821-BE31-64FB5E804D6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227919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7407E-5354-448E-8D27-468B9A26CCE0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776284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30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40F219-EB6F-4C5A-8DE2-C9271A2E0867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110788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5F63F-85BB-498C-A62A-F3179BA6B053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576831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98011-6C48-4A50-88A6-44D68FF0F236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828150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C8D7DC-BCBC-4865-B78F-8681D49122C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1822079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EDA506-6F35-4D86-857D-0CC9D5EB5B6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691028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CB79D9-7199-4599-ACE0-4CFEC03D29E5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370954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 descr="medical 04p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43000" y="457200"/>
            <a:ext cx="77724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en-US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B35CCE4F-A24E-4AB5-85AF-2E8510C8CCF3}" type="slidenum">
              <a:rPr lang="en-US" altLang="ru-RU"/>
              <a:pPr/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CC33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C3300"/>
          </a:solidFill>
          <a:latin typeface="Tahoma" panose="020B060403050404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rgbClr val="9022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rgbClr val="902200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rgbClr val="902200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rgbClr val="902200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rgbClr val="9022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440159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ФЕДЕРАЛЬНОЕ </a:t>
            </a:r>
            <a:r>
              <a:rPr lang="en-US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ТАТИСТИЧЕСКОЕ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НАБЛЮДЕНИЕ</a:t>
            </a: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Форма №12</a:t>
            </a:r>
            <a:endParaRPr lang="ru-RU" sz="3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2276475"/>
            <a:ext cx="7777163" cy="4248150"/>
          </a:xfrm>
        </p:spPr>
        <p:txBody>
          <a:bodyPr/>
          <a:lstStyle/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/>
              <a:t> </a:t>
            </a:r>
            <a:r>
              <a:rPr lang="ru-RU" sz="1900" b="1" dirty="0" smtClean="0">
                <a:solidFill>
                  <a:schemeClr val="tx1"/>
                </a:solidFill>
              </a:rPr>
              <a:t>СВЕДЕНИЯ О ЧИСЛЕ ЗАБОЛЕВАНИЙ, </a:t>
            </a:r>
          </a:p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>
                <a:solidFill>
                  <a:schemeClr val="tx1"/>
                </a:solidFill>
              </a:rPr>
              <a:t>ЗАРЕГИСТРИРОВАННЫХ У ПАЦИЕНТОВ, ПРОЖИВАЮЩИХ</a:t>
            </a:r>
          </a:p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>
                <a:solidFill>
                  <a:schemeClr val="tx1"/>
                </a:solidFill>
              </a:rPr>
              <a:t> В РАЙОНЕ </a:t>
            </a:r>
            <a:r>
              <a:rPr lang="ru-RU" sz="1900" b="1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ОБСЛУЖИВАНИЯ</a:t>
            </a:r>
            <a:r>
              <a:rPr lang="ru-RU" sz="1900" b="1" dirty="0" smtClean="0">
                <a:solidFill>
                  <a:schemeClr val="tx1"/>
                </a:solidFill>
              </a:rPr>
              <a:t> МЕДИЦИНСКОЙ</a:t>
            </a:r>
          </a:p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>
                <a:solidFill>
                  <a:schemeClr val="tx1"/>
                </a:solidFill>
              </a:rPr>
              <a:t> ОРГАНИЗАЦИИ </a:t>
            </a:r>
          </a:p>
          <a:p>
            <a:pPr marR="0" algn="ctr" eaLnBrk="1" hangingPunct="1">
              <a:lnSpc>
                <a:spcPct val="60000"/>
              </a:lnSpc>
            </a:pPr>
            <a:r>
              <a:rPr lang="ru-RU" sz="1900" b="1" dirty="0" smtClean="0">
                <a:solidFill>
                  <a:schemeClr val="tx1"/>
                </a:solidFill>
              </a:rPr>
              <a:t/>
            </a:r>
            <a:br>
              <a:rPr lang="ru-RU" sz="1900" b="1" dirty="0" smtClean="0">
                <a:solidFill>
                  <a:schemeClr val="tx1"/>
                </a:solidFill>
              </a:rPr>
            </a:br>
            <a:r>
              <a:rPr lang="ru-RU" sz="1900" b="1" dirty="0" smtClean="0">
                <a:solidFill>
                  <a:schemeClr val="tx1"/>
                </a:solidFill>
              </a:rPr>
              <a:t>за  20</a:t>
            </a:r>
            <a:r>
              <a:rPr lang="ru-RU" sz="2800" b="1" dirty="0" smtClean="0">
                <a:solidFill>
                  <a:srgbClr val="FF0000"/>
                </a:solidFill>
              </a:rPr>
              <a:t>21</a:t>
            </a:r>
            <a:r>
              <a:rPr lang="ru-RU" sz="1900" b="1" dirty="0" smtClean="0">
                <a:solidFill>
                  <a:schemeClr val="tx1"/>
                </a:solidFill>
              </a:rPr>
              <a:t>  г. </a:t>
            </a:r>
          </a:p>
          <a:p>
            <a:pPr marR="0" algn="ctr" eaLnBrk="1" hangingPunct="1">
              <a:lnSpc>
                <a:spcPct val="60000"/>
              </a:lnSpc>
            </a:pPr>
            <a:endParaRPr lang="ru-RU" sz="1900" b="1" dirty="0" smtClean="0">
              <a:solidFill>
                <a:schemeClr val="tx1"/>
              </a:solidFill>
            </a:endParaRPr>
          </a:p>
          <a:p>
            <a:pPr marR="0" algn="ctr" eaLnBrk="1" hangingPunct="1">
              <a:lnSpc>
                <a:spcPct val="60000"/>
              </a:lnSpc>
            </a:pPr>
            <a:endParaRPr lang="ru-RU" sz="1900" b="1" dirty="0" smtClean="0">
              <a:solidFill>
                <a:schemeClr val="tx1"/>
              </a:solidFill>
            </a:endParaRPr>
          </a:p>
          <a:p>
            <a:pPr marR="0" algn="ctr" eaLnBrk="1" hangingPunct="1">
              <a:lnSpc>
                <a:spcPct val="60000"/>
              </a:lnSpc>
            </a:pPr>
            <a:endParaRPr lang="ru-RU" sz="1900" b="1" dirty="0" smtClean="0">
              <a:solidFill>
                <a:schemeClr val="tx1"/>
              </a:solidFill>
            </a:endParaRPr>
          </a:p>
          <a:p>
            <a:pPr marR="0" algn="ctr" eaLnBrk="1" hangingPunct="1">
              <a:lnSpc>
                <a:spcPct val="60000"/>
              </a:lnSpc>
            </a:pPr>
            <a:r>
              <a:rPr lang="ru-RU" sz="1900" dirty="0" smtClean="0">
                <a:solidFill>
                  <a:schemeClr val="tx1"/>
                </a:solidFill>
              </a:rPr>
              <a:t>ГОБУЗ МИАЦ</a:t>
            </a:r>
          </a:p>
          <a:p>
            <a:pPr marR="0" algn="ctr" eaLnBrk="1" hangingPunct="1">
              <a:lnSpc>
                <a:spcPct val="60000"/>
              </a:lnSpc>
            </a:pPr>
            <a:endParaRPr lang="ru-RU" sz="1900" b="1" dirty="0" smtClean="0">
              <a:solidFill>
                <a:schemeClr val="tx1"/>
              </a:solidFill>
            </a:endParaRPr>
          </a:p>
          <a:p>
            <a:pPr marR="0" algn="ctr" eaLnBrk="1" hangingPunct="1">
              <a:lnSpc>
                <a:spcPct val="60000"/>
              </a:lnSpc>
            </a:pPr>
            <a:r>
              <a:rPr lang="ru-RU" sz="1900" dirty="0" err="1" smtClean="0">
                <a:solidFill>
                  <a:schemeClr val="tx1"/>
                </a:solidFill>
              </a:rPr>
              <a:t>Обжогина</a:t>
            </a:r>
            <a:r>
              <a:rPr lang="ru-RU" sz="1900" dirty="0" smtClean="0">
                <a:solidFill>
                  <a:schemeClr val="tx1"/>
                </a:solidFill>
              </a:rPr>
              <a:t> Е.Н.</a:t>
            </a:r>
            <a:endParaRPr lang="ru-RU" sz="1900" b="1" dirty="0" smtClean="0">
              <a:solidFill>
                <a:schemeClr val="tx1"/>
              </a:solidFill>
            </a:endParaRPr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r>
              <a:rPr lang="ru-RU" sz="1400" dirty="0" smtClean="0"/>
              <a:t>                                                                                   </a:t>
            </a:r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eaLnBrk="1" hangingPunct="1">
              <a:lnSpc>
                <a:spcPct val="60000"/>
              </a:lnSpc>
            </a:pPr>
            <a:endParaRPr lang="ru-RU" sz="600" dirty="0" smtClean="0"/>
          </a:p>
          <a:p>
            <a:pPr marR="0" algn="l" eaLnBrk="1" hangingPunct="1">
              <a:lnSpc>
                <a:spcPct val="60000"/>
              </a:lnSpc>
            </a:pPr>
            <a:r>
              <a:rPr lang="ru-RU" sz="1100" dirty="0" smtClean="0"/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57200"/>
            <a:ext cx="8272490" cy="64008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Таблицы 1700, 1800, 1900 - заполняются за </a:t>
            </a:r>
            <a:r>
              <a:rPr lang="ru-RU" dirty="0" smtClean="0">
                <a:solidFill>
                  <a:schemeClr val="tx1"/>
                </a:solidFill>
              </a:rPr>
              <a:t>2021 </a:t>
            </a:r>
            <a:r>
              <a:rPr lang="ru-RU" dirty="0" smtClean="0">
                <a:solidFill>
                  <a:schemeClr val="tx1"/>
                </a:solidFill>
              </a:rPr>
              <a:t>год.</a:t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32"/>
          <p:cNvSpPr>
            <a:spLocks noChangeArrowheads="1"/>
          </p:cNvSpPr>
          <p:nvPr/>
        </p:nvSpPr>
        <p:spPr bwMode="auto">
          <a:xfrm>
            <a:off x="468313" y="692150"/>
            <a:ext cx="8424862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endParaRPr lang="en-US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72" name="Прямоугольник 3"/>
          <p:cNvSpPr>
            <a:spLocks noChangeArrowheads="1"/>
          </p:cNvSpPr>
          <p:nvPr/>
        </p:nvSpPr>
        <p:spPr bwMode="auto">
          <a:xfrm>
            <a:off x="428596" y="1989138"/>
            <a:ext cx="8247092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</a:rPr>
              <a:t>    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В отчет</a:t>
            </a:r>
            <a:r>
              <a:rPr lang="en-US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по форме 12 включаются  сведения  об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общем числе зарегистрированных в данном  учреждении 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у пациентов  заболеваний и о больных с заболеваниями, по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поводу которых осуществляется диспансеризация.</a:t>
            </a:r>
            <a:endParaRPr lang="ru-RU" altLang="ru-RU" sz="2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8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30"/>
          <p:cNvSpPr>
            <a:spLocks noChangeArrowheads="1"/>
          </p:cNvSpPr>
          <p:nvPr/>
        </p:nvSpPr>
        <p:spPr bwMode="auto">
          <a:xfrm>
            <a:off x="971550" y="908050"/>
            <a:ext cx="756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1341438"/>
            <a:ext cx="7272040" cy="38592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В  форму  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включают 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один  раз в  год сведения об основном, </a:t>
            </a:r>
            <a:r>
              <a:rPr lang="ru-RU" sz="1800" b="0" kern="0" dirty="0" err="1" smtClean="0">
                <a:latin typeface="Times New Roman" pitchFamily="18" charset="0"/>
                <a:cs typeface="Times New Roman" pitchFamily="18" charset="0"/>
              </a:rPr>
              <a:t>фо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-новом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,  конкурирующем  и сопутствующем заболеваниях.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ru-RU" sz="1800" b="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Сведения об осложнениях  основного  и других заболеваний в форму не включают.</a:t>
            </a: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Char char="n"/>
              <a:defRPr/>
            </a:pPr>
            <a:endParaRPr lang="ru-RU" sz="1800" b="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4572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Пациенты, имеющие  два  и более  заболевания, показываются по 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соответствующим 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строкам по  числу  выявленных  и  </a:t>
            </a:r>
            <a:r>
              <a:rPr lang="ru-RU" sz="1800" b="0" kern="0" dirty="0" err="1" smtClean="0">
                <a:latin typeface="Times New Roman" pitchFamily="18" charset="0"/>
                <a:cs typeface="Times New Roman" pitchFamily="18" charset="0"/>
              </a:rPr>
              <a:t>зарегистри-рованных</a:t>
            </a: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 заболеваний</a:t>
            </a: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5088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Прямоугольник 30"/>
          <p:cNvSpPr>
            <a:spLocks noChangeArrowheads="1"/>
          </p:cNvSpPr>
          <p:nvPr/>
        </p:nvSpPr>
        <p:spPr bwMode="auto">
          <a:xfrm>
            <a:off x="971550" y="908050"/>
            <a:ext cx="75612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428604"/>
            <a:ext cx="7344048" cy="26591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36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kern="0" dirty="0"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9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just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2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b="1" kern="0" dirty="0">
                <a:latin typeface="Times New Roman" pitchFamily="18" charset="0"/>
                <a:cs typeface="Times New Roman" pitchFamily="18" charset="0"/>
              </a:rPr>
              <a:t>Форма 12 заполняется на основании первичной учетной </a:t>
            </a:r>
            <a:r>
              <a:rPr lang="ru-RU" b="1" kern="0" dirty="0" smtClean="0">
                <a:latin typeface="Times New Roman" pitchFamily="18" charset="0"/>
                <a:cs typeface="Times New Roman" pitchFamily="18" charset="0"/>
              </a:rPr>
              <a:t>медицинской документации</a:t>
            </a:r>
            <a:endParaRPr lang="ru-RU" b="1" kern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0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1331640" y="1484313"/>
            <a:ext cx="6912248" cy="3478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3600" b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algn="ctr" eaLnBrk="1" latinLnBrk="1" hangingPunct="1"/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 с </a:t>
            </a:r>
          </a:p>
          <a:p>
            <a:pPr algn="ctr" eaLnBrk="1" latinLnBrk="1" hangingPunct="1"/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кодами по МКБ-10, </a:t>
            </a:r>
            <a:b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отмеченных  звездочкой (*)</a:t>
            </a: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84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1403648" y="1484313"/>
            <a:ext cx="6840240" cy="281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360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05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05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не включают </a:t>
            </a:r>
          </a:p>
          <a:p>
            <a:pPr algn="ctr" eaLnBrk="1" latinLnBrk="1" hangingPunct="1">
              <a:defRPr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подозрении </a:t>
            </a:r>
          </a:p>
          <a:p>
            <a:pPr algn="ctr" eaLnBrk="1" latinLnBrk="1" hangingPunct="1">
              <a:defRPr/>
            </a:pPr>
            <a:r>
              <a:rPr lang="ru-RU" alt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заболевание</a:t>
            </a:r>
          </a:p>
        </p:txBody>
      </p:sp>
    </p:spTree>
    <p:extLst>
      <p:ext uri="{BB962C8B-B14F-4D97-AF65-F5344CB8AC3E}">
        <p14:creationId xmlns:p14="http://schemas.microsoft.com/office/powerpoint/2010/main" val="3570759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4213" y="428604"/>
            <a:ext cx="7920037" cy="331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2400" b="0" u="sng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050" b="0" u="sng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3200" b="1" u="sng" kern="0" dirty="0">
                <a:latin typeface="Times New Roman" pitchFamily="18" charset="0"/>
                <a:cs typeface="Times New Roman" pitchFamily="18" charset="0"/>
              </a:rPr>
              <a:t>Форма 12 собирается в двух разрезах: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3200" b="1" kern="0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заболеваемость всего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населения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заболеваемость сельского населения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4071942"/>
            <a:ext cx="721523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cs typeface="Times New Roman" pitchFamily="18" charset="0"/>
              </a:rPr>
              <a:t>Все данные разреза 1 должны быть БОЛЬШЕ или равны разрезу 2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8628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457200" y="2565400"/>
            <a:ext cx="8229600" cy="2519363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форме 12 </a:t>
            </a:r>
            <a:b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2021 год  </a:t>
            </a:r>
          </a:p>
        </p:txBody>
      </p:sp>
    </p:spTree>
    <p:extLst>
      <p:ext uri="{BB962C8B-B14F-4D97-AF65-F5344CB8AC3E}">
        <p14:creationId xmlns:p14="http://schemas.microsoft.com/office/powerpoint/2010/main" val="109196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04664"/>
            <a:ext cx="8519864" cy="6192688"/>
          </a:xfrm>
        </p:spPr>
        <p:txBody>
          <a:bodyPr/>
          <a:lstStyle/>
          <a:p>
            <a:r>
              <a:rPr lang="ru-RU" dirty="0" smtClean="0"/>
              <a:t>      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548680"/>
            <a:ext cx="8928992" cy="5904656"/>
          </a:xfrm>
        </p:spPr>
        <p:txBody>
          <a:bodyPr/>
          <a:lstStyle/>
          <a:p>
            <a:endParaRPr lang="ru-RU" sz="1200" dirty="0" smtClean="0"/>
          </a:p>
          <a:p>
            <a:r>
              <a:rPr lang="ru-RU" sz="1200" b="1" dirty="0">
                <a:solidFill>
                  <a:srgbClr val="FF0000"/>
                </a:solidFill>
              </a:rPr>
              <a:t>2. Дети первых трех лет жизни (1500) 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2410452"/>
              </p:ext>
            </p:extLst>
          </p:nvPr>
        </p:nvGraphicFramePr>
        <p:xfrm>
          <a:off x="827584" y="1124744"/>
          <a:ext cx="8064898" cy="3783001"/>
        </p:xfrm>
        <a:graphic>
          <a:graphicData uri="http://schemas.openxmlformats.org/drawingml/2006/table">
            <a:tbl>
              <a:tblPr/>
              <a:tblGrid>
                <a:gridCol w="1442486"/>
                <a:gridCol w="429722"/>
                <a:gridCol w="428804"/>
                <a:gridCol w="357845"/>
                <a:gridCol w="429516"/>
                <a:gridCol w="429516"/>
                <a:gridCol w="403269"/>
                <a:gridCol w="319488"/>
                <a:gridCol w="305355"/>
                <a:gridCol w="278604"/>
                <a:gridCol w="340181"/>
                <a:gridCol w="340181"/>
                <a:gridCol w="344723"/>
                <a:gridCol w="344723"/>
                <a:gridCol w="308887"/>
                <a:gridCol w="381062"/>
                <a:gridCol w="381062"/>
                <a:gridCol w="399737"/>
                <a:gridCol w="399737"/>
              </a:tblGrid>
              <a:tr h="112177"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Наименование классов</a:t>
                      </a:r>
                      <a:b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и отдельных болезней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№ строк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Код по МКБ-10 </a:t>
                      </a:r>
                      <a:r>
                        <a:rPr lang="ru-RU" sz="700" dirty="0" err="1">
                          <a:effectLst/>
                          <a:latin typeface="Times New Roman"/>
                          <a:ea typeface="Times New Roman"/>
                        </a:rPr>
                        <a:t>пересмот-ра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Зарегистрировано заболеваний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Снято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с диспансер-ного наблюдения 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Состоит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под диспансерным наблюдением на конец отчетного года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5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из них (из гр. 4)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из них (из гр. 5 и 6)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из заболеваний с впервые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 жизни установленным диагнозом (из гр. 10 и 11)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5617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до 1 года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от 1 до 3 лет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до 1 мес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взято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под диспансерное наблюдение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с впервые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 жизни установ-ленным диагнозом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взято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под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диспансерное наблюдение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выявлено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при профосмотре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65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до 1 года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от 1 до 3 лет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до 1 года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от 1 до 3 лет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до 1 года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от 1 до 3 лет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до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 года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от 1 до 3 лет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до 1 года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от 1 до 3 лет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до 1 года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от 1 до 3 лет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235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16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18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705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другие нарушения</a:t>
                      </a:r>
                      <a:b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церебрального статуса</a:t>
                      </a:r>
                      <a:b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 у новорожденного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17.3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Р91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705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врожденные аномалии (пороки развития), деформации</a:t>
                      </a:r>
                      <a:br>
                        <a:rPr lang="ru-RU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 хромосомные нарушения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  18.0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Q00-Q99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3705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врожденные аномалии (пороки развития) нервной системы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18.1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Times New Roman"/>
                        </a:rPr>
                        <a:t>Q00-Q07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2470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врожденные аномалии системы кровообращения</a:t>
                      </a: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18.2</a:t>
                      </a: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Q20-Q28</a:t>
                      </a: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62470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расщелина губы и неба (заячья губа и волчья пасть)</a:t>
                      </a: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18.3</a:t>
                      </a: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Q35-Q37</a:t>
                      </a: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393705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хромосомные аномалии,</a:t>
                      </a:r>
                      <a:br>
                        <a:rPr lang="ru-RU" sz="8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8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не классифицированные</a:t>
                      </a:r>
                      <a:br>
                        <a:rPr lang="ru-RU" sz="8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8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в других рубриках</a:t>
                      </a: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18.4</a:t>
                      </a: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Q90-Q99</a:t>
                      </a: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9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4279" marR="5427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05600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16632"/>
            <a:ext cx="8807896" cy="6336704"/>
          </a:xfrm>
        </p:spPr>
        <p:txBody>
          <a:bodyPr/>
          <a:lstStyle/>
          <a:p>
            <a:pPr algn="ctr"/>
            <a:r>
              <a:rPr lang="ru-RU" sz="1200" dirty="0" smtClean="0"/>
              <a:t> </a:t>
            </a:r>
            <a:r>
              <a:rPr lang="ru-RU" sz="1800" b="1" dirty="0" smtClean="0">
                <a:solidFill>
                  <a:srgbClr val="FF0000"/>
                </a:solidFill>
              </a:rPr>
              <a:t>Таблицы 3000,4000</a:t>
            </a:r>
          </a:p>
          <a:p>
            <a:pPr algn="ctr"/>
            <a:endParaRPr lang="ru-RU" sz="12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1017220"/>
              </p:ext>
            </p:extLst>
          </p:nvPr>
        </p:nvGraphicFramePr>
        <p:xfrm>
          <a:off x="467545" y="620689"/>
          <a:ext cx="8447856" cy="1207808"/>
        </p:xfrm>
        <a:graphic>
          <a:graphicData uri="http://schemas.openxmlformats.org/drawingml/2006/table">
            <a:tbl>
              <a:tblPr/>
              <a:tblGrid>
                <a:gridCol w="2521545"/>
                <a:gridCol w="500000"/>
                <a:gridCol w="723358"/>
                <a:gridCol w="562359"/>
                <a:gridCol w="646259"/>
                <a:gridCol w="562926"/>
                <a:gridCol w="562359"/>
                <a:gridCol w="646259"/>
                <a:gridCol w="646259"/>
                <a:gridCol w="482427"/>
                <a:gridCol w="594105"/>
              </a:tblGrid>
              <a:tr h="95096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Наименование классов и отдельных болезней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№ строк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Код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по МКБ-10 пересмотра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Зарегистрировано заболеваний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Снято 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с диспан-серного наблю-дения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Состоит под диспан-серным наблюде-нием 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на конец отчетного года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из них (из гр. 4)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из заболеваний с впервые в жизни установленным диагнозом (из гр. 9)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0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взято 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под диспансер-ное наблю-дение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с впервые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 жизни установ-ленным диагно-зом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взято </a:t>
                      </a:r>
                      <a:br>
                        <a:rPr lang="ru-RU" sz="700">
                          <a:effectLst/>
                          <a:latin typeface="Times New Roman"/>
                          <a:ea typeface="Times New Roman"/>
                        </a:rPr>
                      </a:b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под диспансер-ное наблю-дение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выявлено при </a:t>
                      </a:r>
                      <a:r>
                        <a:rPr lang="ru-RU" sz="700" dirty="0" err="1">
                          <a:effectLst/>
                          <a:latin typeface="Times New Roman"/>
                          <a:ea typeface="Times New Roman"/>
                        </a:rPr>
                        <a:t>проф</a:t>
                      </a: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-осмотре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выявлено при диспан-серизации определен-ных групп взрослого населения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6072"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15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5784001"/>
              </p:ext>
            </p:extLst>
          </p:nvPr>
        </p:nvGraphicFramePr>
        <p:xfrm>
          <a:off x="467543" y="1844825"/>
          <a:ext cx="8447856" cy="1080119"/>
        </p:xfrm>
        <a:graphic>
          <a:graphicData uri="http://schemas.openxmlformats.org/drawingml/2006/table">
            <a:tbl>
              <a:tblPr/>
              <a:tblGrid>
                <a:gridCol w="2520281"/>
                <a:gridCol w="504056"/>
                <a:gridCol w="720080"/>
                <a:gridCol w="576064"/>
                <a:gridCol w="648072"/>
                <a:gridCol w="576064"/>
                <a:gridCol w="504056"/>
                <a:gridCol w="648072"/>
                <a:gridCol w="663780"/>
                <a:gridCol w="487266"/>
                <a:gridCol w="600065"/>
              </a:tblGrid>
              <a:tr h="29357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Times New Roman"/>
                          <a:ea typeface="Times New Roman"/>
                        </a:rPr>
                        <a:t>неинфекционный энтерит и колит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12.4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Times New Roman"/>
                          <a:ea typeface="Times New Roman"/>
                        </a:rPr>
                        <a:t>K50-K52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2973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из них</a:t>
                      </a: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болезнь Крона</a:t>
                      </a: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12.4.1</a:t>
                      </a: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K50</a:t>
                      </a: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3573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    Язвенный колит</a:t>
                      </a: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12.4.2</a:t>
                      </a: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K51</a:t>
                      </a: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solidFill>
                            <a:schemeClr val="tx1"/>
                          </a:solidFill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6929" marR="5692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50743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Прямоугольник 31"/>
          <p:cNvSpPr>
            <a:spLocks noChangeArrowheads="1"/>
          </p:cNvSpPr>
          <p:nvPr/>
        </p:nvSpPr>
        <p:spPr bwMode="auto">
          <a:xfrm>
            <a:off x="468313" y="836613"/>
            <a:ext cx="8280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altLang="ru-RU">
              <a:solidFill>
                <a:schemeClr val="tx1"/>
              </a:solidFill>
            </a:endParaRPr>
          </a:p>
        </p:txBody>
      </p:sp>
      <p:sp>
        <p:nvSpPr>
          <p:cNvPr id="5124" name="Прямоугольник 3"/>
          <p:cNvSpPr>
            <a:spLocks noChangeArrowheads="1"/>
          </p:cNvSpPr>
          <p:nvPr/>
        </p:nvSpPr>
        <p:spPr bwMode="auto">
          <a:xfrm>
            <a:off x="1259632" y="908050"/>
            <a:ext cx="7489081" cy="5170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Форма федерального статистического наблюдения  № 12 «Сведения о числе заболеваний,  зарегистрированных   у  пациентов, проживающих  в районе обслуживания  медицинской организации»,  составляется  всеми  медицинскими организациями, входящие в  номенклатуру  медицинских  организаций, оказывающие  медицинскую  помощь  в  амбулаторных  ус-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ловиях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(приказ Минздрава  России  от 6  августа  2013 г.  № 529н «Об утверждении номенклатуры медицинских организаций», зарегистрирован Ми-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нистерством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юстиции Российской Федерации 13.09.2013 № 29950, в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соот-ветствии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приказом от 21 июля 2016 года  № 355  «Об  утверждении  ста-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тистического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инструментария  для  организации  Министерством здраво-охранения Российской Федерации федерального  статистического  наблюдения  в  сфере  охраны  здоровья»  Федеральной службы государственной статистики.</a:t>
            </a:r>
          </a:p>
          <a:p>
            <a:pPr algn="just" eaLnBrk="1" latinLnBrk="1" hangingPunct="1">
              <a:defRPr/>
            </a:pPr>
            <a:r>
              <a:rPr lang="ru-RU" alt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0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775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332656"/>
            <a:ext cx="8303840" cy="5763344"/>
          </a:xfrm>
        </p:spPr>
        <p:txBody>
          <a:bodyPr/>
          <a:lstStyle/>
          <a:p>
            <a:pPr marL="0" indent="0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(1004,2004,3004,4004) </a:t>
            </a:r>
            <a:r>
              <a:rPr lang="ru-RU" sz="1600" dirty="0">
                <a:solidFill>
                  <a:srgbClr val="FF0000"/>
                </a:solidFill>
              </a:rPr>
              <a:t>Число лиц с болезнями системы кровообращения, состоящих под диспансерным наблюдением (стр. 10.0 </a:t>
            </a:r>
            <a:r>
              <a:rPr lang="ru-RU" sz="1600" dirty="0" smtClean="0">
                <a:solidFill>
                  <a:srgbClr val="FF0000"/>
                </a:solidFill>
              </a:rPr>
              <a:t>гр</a:t>
            </a:r>
            <a:r>
              <a:rPr lang="ru-RU" sz="1600" dirty="0">
                <a:solidFill>
                  <a:srgbClr val="FF0000"/>
                </a:solidFill>
              </a:rPr>
              <a:t>. 8) 1 ________, из них снято 2 _______, </a:t>
            </a:r>
            <a:r>
              <a:rPr lang="ru-RU" sz="1600" dirty="0" smtClean="0">
                <a:solidFill>
                  <a:srgbClr val="FF0000"/>
                </a:solidFill>
              </a:rPr>
              <a:t>из </a:t>
            </a:r>
            <a:r>
              <a:rPr lang="ru-RU" sz="1600" dirty="0">
                <a:solidFill>
                  <a:srgbClr val="FF0000"/>
                </a:solidFill>
              </a:rPr>
              <a:t>них умерло (из графы 2) 3 _______, из них умерло от болезней </a:t>
            </a:r>
            <a:endParaRPr lang="ru-RU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rgbClr val="FF0000"/>
                </a:solidFill>
              </a:rPr>
              <a:t>системы </a:t>
            </a:r>
            <a:r>
              <a:rPr lang="ru-RU" sz="1600" dirty="0">
                <a:solidFill>
                  <a:srgbClr val="FF0000"/>
                </a:solidFill>
              </a:rPr>
              <a:t>кровообращения (из графы 3) 4 __________. </a:t>
            </a:r>
            <a:endParaRPr lang="ru-RU" sz="16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12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- В </a:t>
            </a:r>
            <a:r>
              <a:rPr lang="ru-RU" sz="1800" dirty="0">
                <a:solidFill>
                  <a:schemeClr val="tx1"/>
                </a:solidFill>
              </a:rPr>
              <a:t>графу 1 включаются все </a:t>
            </a:r>
            <a:r>
              <a:rPr lang="ru-RU" sz="1800" dirty="0" smtClean="0">
                <a:solidFill>
                  <a:schemeClr val="tx1"/>
                </a:solidFill>
              </a:rPr>
              <a:t>пациенты </a:t>
            </a:r>
            <a:r>
              <a:rPr lang="ru-RU" sz="1800" dirty="0">
                <a:solidFill>
                  <a:schemeClr val="tx1"/>
                </a:solidFill>
              </a:rPr>
              <a:t>с болезнями системы кровообращения, состоявшие в отчетном году под диспансерным наблюдением.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- В </a:t>
            </a:r>
            <a:r>
              <a:rPr lang="ru-RU" sz="1800" dirty="0">
                <a:solidFill>
                  <a:schemeClr val="tx1"/>
                </a:solidFill>
              </a:rPr>
              <a:t>графу 2 включаются все </a:t>
            </a:r>
            <a:r>
              <a:rPr lang="ru-RU" sz="1800" dirty="0" smtClean="0">
                <a:solidFill>
                  <a:schemeClr val="tx1"/>
                </a:solidFill>
              </a:rPr>
              <a:t>пациенты </a:t>
            </a:r>
            <a:r>
              <a:rPr lang="ru-RU" sz="1800" dirty="0">
                <a:solidFill>
                  <a:schemeClr val="tx1"/>
                </a:solidFill>
              </a:rPr>
              <a:t>из графы 1, снятые с диспансерного наблюдения в отчетном году по всем основаниям (переезд, смерть и пр.).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- В </a:t>
            </a:r>
            <a:r>
              <a:rPr lang="ru-RU" sz="1800" dirty="0">
                <a:solidFill>
                  <a:schemeClr val="tx1"/>
                </a:solidFill>
              </a:rPr>
              <a:t>графу 3 включаются все </a:t>
            </a:r>
            <a:r>
              <a:rPr lang="ru-RU" sz="1800" dirty="0" smtClean="0">
                <a:solidFill>
                  <a:schemeClr val="tx1"/>
                </a:solidFill>
              </a:rPr>
              <a:t>пациенты </a:t>
            </a:r>
            <a:r>
              <a:rPr lang="ru-RU" sz="1800" dirty="0">
                <a:solidFill>
                  <a:schemeClr val="tx1"/>
                </a:solidFill>
              </a:rPr>
              <a:t>из графы 2, снятые с диспансерного наблюдения в отчетном году по причине смерти.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- В </a:t>
            </a:r>
            <a:r>
              <a:rPr lang="ru-RU" sz="1800" dirty="0">
                <a:solidFill>
                  <a:schemeClr val="tx1"/>
                </a:solidFill>
              </a:rPr>
              <a:t>графу 4 включаются все </a:t>
            </a:r>
            <a:r>
              <a:rPr lang="ru-RU" sz="1800" dirty="0" smtClean="0">
                <a:solidFill>
                  <a:schemeClr val="tx1"/>
                </a:solidFill>
              </a:rPr>
              <a:t>пациенты </a:t>
            </a:r>
            <a:r>
              <a:rPr lang="ru-RU" sz="1800" dirty="0">
                <a:solidFill>
                  <a:schemeClr val="tx1"/>
                </a:solidFill>
              </a:rPr>
              <a:t>из графы 3, снятые с диспансерного наблюдения в отчетном году по причине смерти от </a:t>
            </a:r>
            <a:r>
              <a:rPr lang="ru-RU" sz="1800" u="sng" dirty="0">
                <a:solidFill>
                  <a:schemeClr val="tx1"/>
                </a:solidFill>
              </a:rPr>
              <a:t>болезней системы кровообращения</a:t>
            </a:r>
          </a:p>
        </p:txBody>
      </p:sp>
    </p:spTree>
    <p:extLst>
      <p:ext uri="{BB962C8B-B14F-4D97-AF65-F5344CB8AC3E}">
        <p14:creationId xmlns:p14="http://schemas.microsoft.com/office/powerpoint/2010/main" val="3187707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88640"/>
            <a:ext cx="7772400" cy="648072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FF0000"/>
                </a:solidFill>
              </a:rPr>
              <a:t>3005</a:t>
            </a: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Число </a:t>
            </a:r>
            <a:r>
              <a:rPr lang="ru-RU" sz="1400" dirty="0">
                <a:solidFill>
                  <a:schemeClr val="tx1"/>
                </a:solidFill>
              </a:rPr>
              <a:t>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lang="ru-RU" sz="1400" dirty="0" err="1">
                <a:solidFill>
                  <a:schemeClr val="tx1"/>
                </a:solidFill>
              </a:rPr>
              <a:t>ангиопластика</a:t>
            </a:r>
            <a:r>
              <a:rPr lang="ru-RU" sz="1400" dirty="0">
                <a:solidFill>
                  <a:schemeClr val="tx1"/>
                </a:solidFill>
              </a:rPr>
              <a:t> коронарных артерий со </a:t>
            </a:r>
            <a:r>
              <a:rPr lang="ru-RU" sz="1400" dirty="0" err="1">
                <a:solidFill>
                  <a:schemeClr val="tx1"/>
                </a:solidFill>
              </a:rPr>
              <a:t>стентированием</a:t>
            </a:r>
            <a:r>
              <a:rPr lang="ru-RU" sz="1400" dirty="0">
                <a:solidFill>
                  <a:schemeClr val="tx1"/>
                </a:solidFill>
              </a:rPr>
              <a:t> и </a:t>
            </a:r>
            <a:r>
              <a:rPr lang="ru-RU" sz="1400" dirty="0" err="1">
                <a:solidFill>
                  <a:schemeClr val="tx1"/>
                </a:solidFill>
              </a:rPr>
              <a:t>катетерная</a:t>
            </a:r>
            <a:r>
              <a:rPr lang="ru-RU" sz="1400" dirty="0">
                <a:solidFill>
                  <a:schemeClr val="tx1"/>
                </a:solidFill>
              </a:rPr>
              <a:t> абляция по поводу сердечно-сосудистых заболеваний, за исключением лиц, имеющих право на получение социальной услуги в виде обеспечения лекарственными препаратами в соответствии с Федеральным законом от 17.07.1999 года №178 «О государственной социальной помощи» 1 __________ ,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dirty="0" smtClean="0">
                <a:solidFill>
                  <a:schemeClr val="tx1"/>
                </a:solidFill>
              </a:rPr>
              <a:t>из </a:t>
            </a:r>
            <a:r>
              <a:rPr lang="ru-RU" sz="1400" dirty="0">
                <a:solidFill>
                  <a:schemeClr val="tx1"/>
                </a:solidFill>
              </a:rPr>
              <a:t>них число взрослых пациентов, находившихся в отчетном году под диспансерным наблюдением по поводу перенесенного острого нарушения мозгового кровообращения, инфаркта миокарда, а также которым были выполнены аортокоронарное шунтирование, </a:t>
            </a:r>
            <a:r>
              <a:rPr lang="ru-RU" sz="1400" dirty="0" err="1">
                <a:solidFill>
                  <a:schemeClr val="tx1"/>
                </a:solidFill>
              </a:rPr>
              <a:t>ангиопластика</a:t>
            </a:r>
            <a:r>
              <a:rPr lang="ru-RU" sz="1400" dirty="0">
                <a:solidFill>
                  <a:schemeClr val="tx1"/>
                </a:solidFill>
              </a:rPr>
              <a:t> коронарных артерий со </a:t>
            </a:r>
            <a:r>
              <a:rPr lang="ru-RU" sz="1400" dirty="0" err="1">
                <a:solidFill>
                  <a:schemeClr val="tx1"/>
                </a:solidFill>
              </a:rPr>
              <a:t>стентированием</a:t>
            </a:r>
            <a:r>
              <a:rPr lang="ru-RU" sz="1400" dirty="0">
                <a:solidFill>
                  <a:schemeClr val="tx1"/>
                </a:solidFill>
              </a:rPr>
              <a:t> и </a:t>
            </a:r>
            <a:r>
              <a:rPr lang="ru-RU" sz="1400" dirty="0" err="1">
                <a:solidFill>
                  <a:schemeClr val="tx1"/>
                </a:solidFill>
              </a:rPr>
              <a:t>катетерная</a:t>
            </a:r>
            <a:r>
              <a:rPr lang="ru-RU" sz="1400" dirty="0">
                <a:solidFill>
                  <a:schemeClr val="tx1"/>
                </a:solidFill>
              </a:rPr>
              <a:t> абляция по поводу сердечно-сосудистых заболеваний и бесплатно получавших необходимые лекарственные препараты в амбулаторных условиях, за исключением лиц, имеющих право на социальную помощь 2 __________. </a:t>
            </a:r>
          </a:p>
        </p:txBody>
      </p:sp>
    </p:spTree>
    <p:extLst>
      <p:ext uri="{BB962C8B-B14F-4D97-AF65-F5344CB8AC3E}">
        <p14:creationId xmlns:p14="http://schemas.microsoft.com/office/powerpoint/2010/main" val="11391958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60648"/>
            <a:ext cx="7772400" cy="6336704"/>
          </a:xfrm>
        </p:spPr>
        <p:txBody>
          <a:bodyPr/>
          <a:lstStyle/>
          <a:p>
            <a:pPr marL="0" indent="0" algn="ctr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Комментарии </a:t>
            </a:r>
            <a:r>
              <a:rPr lang="ru-RU" sz="1800" b="1" dirty="0">
                <a:solidFill>
                  <a:srgbClr val="FF0000"/>
                </a:solidFill>
              </a:rPr>
              <a:t>к </a:t>
            </a:r>
            <a:r>
              <a:rPr lang="ru-RU" sz="1800" b="1" dirty="0" smtClean="0">
                <a:solidFill>
                  <a:srgbClr val="FF0000"/>
                </a:solidFill>
              </a:rPr>
              <a:t>табл.3005 </a:t>
            </a:r>
          </a:p>
          <a:p>
            <a:pPr marL="0" indent="0" algn="ctr">
              <a:buNone/>
            </a:pPr>
            <a:endParaRPr lang="ru-RU" sz="1800" b="1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Термины</a:t>
            </a:r>
            <a:r>
              <a:rPr lang="ru-RU" sz="1800" dirty="0">
                <a:solidFill>
                  <a:schemeClr val="tx1"/>
                </a:solidFill>
              </a:rPr>
              <a:t>: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– </a:t>
            </a:r>
            <a:r>
              <a:rPr lang="ru-RU" sz="1800" dirty="0">
                <a:solidFill>
                  <a:schemeClr val="tx1"/>
                </a:solidFill>
              </a:rPr>
              <a:t>сердечно-сосудистое событие – острое нарушение мозгового кровообращения, инфаркт миокарда, а также аортокоронарное шунтирование, </a:t>
            </a:r>
            <a:r>
              <a:rPr lang="ru-RU" sz="1800" dirty="0" err="1">
                <a:solidFill>
                  <a:schemeClr val="tx1"/>
                </a:solidFill>
              </a:rPr>
              <a:t>ангиопластика</a:t>
            </a:r>
            <a:r>
              <a:rPr lang="ru-RU" sz="1800" dirty="0">
                <a:solidFill>
                  <a:schemeClr val="tx1"/>
                </a:solidFill>
              </a:rPr>
              <a:t> коронарных артерий со </a:t>
            </a:r>
            <a:r>
              <a:rPr lang="ru-RU" sz="1800" dirty="0" err="1">
                <a:solidFill>
                  <a:schemeClr val="tx1"/>
                </a:solidFill>
              </a:rPr>
              <a:t>стентированием</a:t>
            </a:r>
            <a:r>
              <a:rPr lang="ru-RU" sz="1800" dirty="0">
                <a:solidFill>
                  <a:schemeClr val="tx1"/>
                </a:solidFill>
              </a:rPr>
              <a:t>, </a:t>
            </a:r>
            <a:r>
              <a:rPr lang="ru-RU" sz="1800" dirty="0" err="1">
                <a:solidFill>
                  <a:schemeClr val="tx1"/>
                </a:solidFill>
              </a:rPr>
              <a:t>катетерная</a:t>
            </a:r>
            <a:r>
              <a:rPr lang="ru-RU" sz="1800" dirty="0">
                <a:solidFill>
                  <a:schemeClr val="tx1"/>
                </a:solidFill>
              </a:rPr>
              <a:t> абляция проведенные пациентам по поводу сердечно-сосудистых заболеваний; </a:t>
            </a:r>
            <a:endParaRPr lang="ru-RU" sz="18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</a:rPr>
              <a:t>– </a:t>
            </a:r>
            <a:r>
              <a:rPr lang="ru-RU" sz="1800" dirty="0">
                <a:solidFill>
                  <a:schemeClr val="tx1"/>
                </a:solidFill>
              </a:rPr>
              <a:t>пациенты высокого риска – взрослые физические лица, которые перенесли сердечно-сосудистое событие</a:t>
            </a:r>
          </a:p>
        </p:txBody>
      </p:sp>
    </p:spTree>
    <p:extLst>
      <p:ext uri="{BB962C8B-B14F-4D97-AF65-F5344CB8AC3E}">
        <p14:creationId xmlns:p14="http://schemas.microsoft.com/office/powerpoint/2010/main" val="7723384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60648"/>
            <a:ext cx="7772400" cy="6336704"/>
          </a:xfrm>
        </p:spPr>
        <p:txBody>
          <a:bodyPr/>
          <a:lstStyle/>
          <a:p>
            <a:pPr marL="0" indent="0">
              <a:buNone/>
            </a:pPr>
            <a:r>
              <a:rPr lang="ru-RU" sz="1400" b="1" dirty="0">
                <a:solidFill>
                  <a:srgbClr val="FF0000"/>
                </a:solidFill>
              </a:rPr>
              <a:t>Таблица 3005 </a:t>
            </a:r>
            <a:r>
              <a:rPr lang="ru-RU" sz="1400" dirty="0">
                <a:solidFill>
                  <a:schemeClr val="tx1"/>
                </a:solidFill>
              </a:rPr>
              <a:t>заполняется следующим образом: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u="sng" dirty="0" smtClean="0">
                <a:solidFill>
                  <a:schemeClr val="tx1"/>
                </a:solidFill>
              </a:rPr>
              <a:t>В </a:t>
            </a:r>
            <a:r>
              <a:rPr lang="ru-RU" sz="1400" u="sng" dirty="0">
                <a:solidFill>
                  <a:schemeClr val="tx1"/>
                </a:solidFill>
              </a:rPr>
              <a:t>графу 1 </a:t>
            </a:r>
            <a:r>
              <a:rPr lang="ru-RU" sz="1400" dirty="0">
                <a:solidFill>
                  <a:schemeClr val="tx1"/>
                </a:solidFill>
              </a:rPr>
              <a:t>включаются все взрослые пациенты из числа физических лиц с болезнями системы кровообращения, состоявших под диспансерным наблюдением в отчетном году (таблица 3004, графа 1), перенесшие острое нарушение мозгового кровообращения, инфаркт миокарда, а также которым выполнены аортокоронарное шунтирование, </a:t>
            </a:r>
            <a:r>
              <a:rPr lang="ru-RU" sz="1400" dirty="0" err="1">
                <a:solidFill>
                  <a:schemeClr val="tx1"/>
                </a:solidFill>
              </a:rPr>
              <a:t>ангиопластика</a:t>
            </a:r>
            <a:r>
              <a:rPr lang="ru-RU" sz="1400" dirty="0">
                <a:solidFill>
                  <a:schemeClr val="tx1"/>
                </a:solidFill>
              </a:rPr>
              <a:t> коронарных артерий со </a:t>
            </a:r>
            <a:r>
              <a:rPr lang="ru-RU" sz="1400" dirty="0" err="1">
                <a:solidFill>
                  <a:schemeClr val="tx1"/>
                </a:solidFill>
              </a:rPr>
              <a:t>стентированием</a:t>
            </a:r>
            <a:r>
              <a:rPr lang="ru-RU" sz="1400" dirty="0">
                <a:solidFill>
                  <a:schemeClr val="tx1"/>
                </a:solidFill>
              </a:rPr>
              <a:t>, </a:t>
            </a:r>
            <a:r>
              <a:rPr lang="ru-RU" sz="1400" dirty="0" err="1">
                <a:solidFill>
                  <a:schemeClr val="tx1"/>
                </a:solidFill>
              </a:rPr>
              <a:t>катетерная</a:t>
            </a:r>
            <a:r>
              <a:rPr lang="ru-RU" sz="1400" dirty="0">
                <a:solidFill>
                  <a:schemeClr val="tx1"/>
                </a:solidFill>
              </a:rPr>
              <a:t> абляция по поводу сердечно-сосудистых заболеваний, у которых с даты постановки диагноза и (или) выполнения хирургического вмешательства прошло менее 2 лет, за исключением </a:t>
            </a:r>
            <a:r>
              <a:rPr lang="ru-RU" sz="1400" dirty="0" smtClean="0">
                <a:solidFill>
                  <a:schemeClr val="tx1"/>
                </a:solidFill>
              </a:rPr>
              <a:t>лиц, </a:t>
            </a:r>
            <a:r>
              <a:rPr lang="ru-RU" sz="1400" dirty="0">
                <a:solidFill>
                  <a:schemeClr val="tx1"/>
                </a:solidFill>
              </a:rPr>
              <a:t>имеющих право на получение социальной услуги в виде обеспечения лекарственными препаратами в соответствии с Федеральным законом от 17.07.1999 годом №178«О государственной социальной помощи».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i="1" dirty="0" smtClean="0">
                <a:solidFill>
                  <a:srgbClr val="FF0000"/>
                </a:solidFill>
              </a:rPr>
              <a:t>Внимание</a:t>
            </a:r>
            <a:r>
              <a:rPr lang="ru-RU" sz="1400" i="1" dirty="0">
                <a:solidFill>
                  <a:srgbClr val="FF0000"/>
                </a:solidFill>
              </a:rPr>
              <a:t>! </a:t>
            </a:r>
            <a:r>
              <a:rPr lang="ru-RU" sz="1400" dirty="0">
                <a:solidFill>
                  <a:schemeClr val="tx1"/>
                </a:solidFill>
              </a:rPr>
              <a:t>Срок в два года отсчитывается от последнего сердечно-сосудистого события. </a:t>
            </a:r>
            <a:endParaRPr lang="ru-RU" sz="1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400" u="sng" dirty="0" smtClean="0">
                <a:solidFill>
                  <a:schemeClr val="tx1"/>
                </a:solidFill>
              </a:rPr>
              <a:t>В </a:t>
            </a:r>
            <a:r>
              <a:rPr lang="ru-RU" sz="1400" u="sng" dirty="0">
                <a:solidFill>
                  <a:schemeClr val="tx1"/>
                </a:solidFill>
              </a:rPr>
              <a:t>графу 2 </a:t>
            </a:r>
            <a:r>
              <a:rPr lang="ru-RU" sz="1400" dirty="0">
                <a:solidFill>
                  <a:schemeClr val="tx1"/>
                </a:solidFill>
              </a:rPr>
              <a:t>включаются все взрослые пациенты из графы 1, получившие в отчетном году лекарственные препараты, т.е. которым были выписаны рецепты, по перечню, утвержденному Министерством здравоохранения Российской Федерации, в амбулаторных условиях в рамках федерального проекта «Борьба с сердечно-сосудистыми заболеваниями». Внимание! Пациенты высокого риска, получившие в отчетном году лекарственные препараты (которым были выписаны рецепты), включаются в графу 2 однократно, независимо от кратности (периодичности) получения рецептов в отчетном году. </a:t>
            </a:r>
          </a:p>
        </p:txBody>
      </p:sp>
    </p:spTree>
    <p:extLst>
      <p:ext uri="{BB962C8B-B14F-4D97-AF65-F5344CB8AC3E}">
        <p14:creationId xmlns:p14="http://schemas.microsoft.com/office/powerpoint/2010/main" val="1259511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412" name="Заголовок 4"/>
          <p:cNvSpPr>
            <a:spLocks noGrp="1"/>
          </p:cNvSpPr>
          <p:nvPr>
            <p:ph type="title"/>
          </p:nvPr>
        </p:nvSpPr>
        <p:spPr bwMode="auto">
          <a:xfrm>
            <a:off x="684213" y="2276475"/>
            <a:ext cx="8064500" cy="237648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Заполнение формы 12</a:t>
            </a:r>
          </a:p>
        </p:txBody>
      </p:sp>
    </p:spTree>
    <p:extLst>
      <p:ext uri="{BB962C8B-B14F-4D97-AF65-F5344CB8AC3E}">
        <p14:creationId xmlns:p14="http://schemas.microsoft.com/office/powerpoint/2010/main" val="192937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Прямоугольник 1"/>
          <p:cNvSpPr>
            <a:spLocks noChangeArrowheads="1"/>
          </p:cNvSpPr>
          <p:nvPr/>
        </p:nvSpPr>
        <p:spPr bwMode="auto">
          <a:xfrm>
            <a:off x="1403648" y="-603448"/>
            <a:ext cx="7344816" cy="646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606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ctr" eaLnBrk="1" latinLnBrk="1" hangingPunct="1"/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FF000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1000</a:t>
            </a:r>
            <a:endParaRPr lang="ru-RU" altLang="ko-KR" sz="1800" dirty="0">
              <a:solidFill>
                <a:srgbClr val="FF000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15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за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2020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дети в подростки) + (впервые взятые на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Д-учет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в текущем году) + (вновь прибывшие) + (ранее стоящие на Д-учете «оторвавшиеся» и кому диагноз был ранее установлен, но на Д-учете не состоял)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ctr"/>
            <a:r>
              <a:rPr lang="ru-RU" altLang="ko-KR" sz="1800" dirty="0">
                <a:solidFill>
                  <a:srgbClr val="FF000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2000</a:t>
            </a:r>
          </a:p>
          <a:p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2020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– (переходные подростки во взрослые) + (впервые взятые на Д-учет в текущем году) + (вновь прибывшие) + (ранее стоящие на Д-учете «оторвавшиеся» и кому диагноз был ранее установлен, но на Д-учете не состоял) + (переходные из детей, таблицы 1000) = графа 8.</a:t>
            </a:r>
          </a:p>
          <a:p>
            <a:endParaRPr lang="ru-RU" altLang="ko-KR" sz="1800" dirty="0">
              <a:solidFill>
                <a:srgbClr val="002060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  <a:p>
            <a:pPr algn="ctr"/>
            <a:r>
              <a:rPr lang="ru-RU" altLang="ko-KR" sz="1800" dirty="0">
                <a:solidFill>
                  <a:srgbClr val="FF0000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Таблица 3000</a:t>
            </a:r>
          </a:p>
          <a:p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(Графа 15 за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2020 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г) + (впервые взятые на Д-учет в текущем году) + (вновь </a:t>
            </a:r>
            <a:r>
              <a:rPr lang="ru-RU" altLang="ko-KR" sz="1800" dirty="0" smtClean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прибывшие</a:t>
            </a:r>
            <a:r>
              <a:rPr lang="ru-RU" altLang="ko-KR" sz="1800" dirty="0">
                <a:solidFill>
                  <a:schemeClr val="tx1"/>
                </a:solidFill>
                <a:latin typeface="Times New Roman" panose="02020603050405020304" pitchFamily="18" charset="0"/>
                <a:ea typeface="굴림" charset="-127"/>
                <a:cs typeface="Times New Roman" panose="02020603050405020304" pitchFamily="18" charset="0"/>
              </a:rPr>
              <a:t>) + (ранее стоящие на Д-учете «оторвавшиеся» и кому диагноз был ранее установлен, но на Д-учете не состоял) + (переходные из подростков, таблицы 2000) = графа 8.</a:t>
            </a:r>
            <a:endParaRPr lang="ru-RU" altLang="ko-KR" sz="1800" b="0" dirty="0">
              <a:solidFill>
                <a:schemeClr val="tx1"/>
              </a:solidFill>
              <a:latin typeface="Times New Roman" panose="02020603050405020304" pitchFamily="18" charset="0"/>
              <a:ea typeface="굴림" charset="-127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3853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 smtClean="0">
                <a:solidFill>
                  <a:srgbClr val="FF0000"/>
                </a:solidFill>
              </a:rPr>
              <a:t>ГРАФА 14</a:t>
            </a:r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357188" y="1935163"/>
            <a:ext cx="8329612" cy="4389437"/>
          </a:xfrm>
        </p:spPr>
        <p:txBody>
          <a:bodyPr/>
          <a:lstStyle/>
          <a:p>
            <a:pPr eaLnBrk="1" latinLnBrk="1" hangingPunct="1">
              <a:buFont typeface="Wingdings 2" pitchFamily="18" charset="2"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графа 14 – снято с диспансерного наблюдения </a:t>
            </a: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(по </a:t>
            </a:r>
            <a:b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всем причинам: выздоровление, смерть, переезд на </a:t>
            </a:r>
          </a:p>
          <a:p>
            <a:pPr eaLnBrk="1" latinLnBrk="1" hangingPunct="1">
              <a:buFont typeface="Wingdings 2" pitchFamily="18" charset="2"/>
              <a:buNone/>
            </a:pPr>
            <a:r>
              <a:rPr lang="ru-RU" alt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другое место жительства и др.)</a:t>
            </a:r>
          </a:p>
          <a:p>
            <a:pPr eaLnBrk="1" latinLnBrk="1" hangingPunct="1">
              <a:buFont typeface="Wingdings 2" pitchFamily="18" charset="2"/>
              <a:buNone/>
            </a:pPr>
            <a:endParaRPr lang="ru-RU" alt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latinLnBrk="1" hangingPunct="1">
              <a:buFont typeface="Wingdings 2" pitchFamily="18" charset="2"/>
              <a:buNone/>
            </a:pPr>
            <a:r>
              <a:rPr lang="ru-RU" alt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Переход в другую возрастную группу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4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входит в графу 14</a:t>
            </a: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atinLnBrk="1"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alt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latinLnBrk="1">
              <a:buNone/>
            </a:pPr>
            <a:r>
              <a:rPr lang="ru-RU" alt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</a:t>
            </a: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всем строкам таблиц 1000, 2000, 3000, 4000 </a:t>
            </a:r>
            <a:endParaRPr lang="ru-RU" altLang="ru-RU" sz="24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buFont typeface="Wingdings 2" pitchFamily="18" charset="2"/>
              <a:buNone/>
            </a:pPr>
            <a:r>
              <a:rPr lang="ru-RU" alt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Гр.8-гр.14=гр.15</a:t>
            </a:r>
          </a:p>
          <a:p>
            <a:pPr eaLnBrk="1" latinLnBrk="1" hangingPunct="1"/>
            <a:endParaRPr lang="ru-RU" altLang="ru-RU" sz="2400" b="1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3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143000" y="333375"/>
            <a:ext cx="6858000" cy="714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altLang="ru-RU" sz="800" smtClean="0"/>
              <a:t>.</a:t>
            </a:r>
          </a:p>
        </p:txBody>
      </p:sp>
      <p:sp>
        <p:nvSpPr>
          <p:cNvPr id="34820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475656" y="908720"/>
            <a:ext cx="6858000" cy="5112668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altLang="ru-RU" dirty="0" smtClean="0">
                <a:solidFill>
                  <a:schemeClr val="tx1"/>
                </a:solidFill>
              </a:rPr>
              <a:t>1001, 1002, 1003, 1004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1601, 1650, 1700, 1800, 1900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2001, 2003, 2004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3002, 3003, 3004</a:t>
            </a:r>
            <a:br>
              <a:rPr lang="ru-RU" altLang="ru-RU" dirty="0" smtClean="0">
                <a:solidFill>
                  <a:schemeClr val="tx1"/>
                </a:solidFill>
              </a:rPr>
            </a:br>
            <a:r>
              <a:rPr lang="ru-RU" altLang="ru-RU" dirty="0" smtClean="0">
                <a:solidFill>
                  <a:schemeClr val="tx1"/>
                </a:solidFill>
              </a:rPr>
              <a:t>4001, 4003, 4004</a:t>
            </a:r>
          </a:p>
          <a:p>
            <a:pPr>
              <a:defRPr/>
            </a:pPr>
            <a:endParaRPr lang="ru-RU" altLang="ru-RU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chemeClr val="tx1"/>
                </a:solidFill>
              </a:rPr>
              <a:t>1100,2100,3100,4100</a:t>
            </a:r>
          </a:p>
          <a:p>
            <a:pPr>
              <a:defRPr/>
            </a:pPr>
            <a:endParaRPr lang="ru-RU" altLang="ru-RU" sz="14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altLang="ru-RU" dirty="0" smtClean="0">
                <a:solidFill>
                  <a:schemeClr val="tx1"/>
                </a:solidFill>
              </a:rPr>
              <a:t>заполняются в соответствии с требованиями по заполнению формы 12</a:t>
            </a:r>
            <a:r>
              <a:rPr lang="ru-RU" altLang="ru-RU" dirty="0" smtClean="0">
                <a:solidFill>
                  <a:srgbClr val="002060"/>
                </a:solidFill>
              </a:rPr>
              <a:t/>
            </a:r>
            <a:br>
              <a:rPr lang="ru-RU" altLang="ru-RU" dirty="0" smtClean="0">
                <a:solidFill>
                  <a:srgbClr val="002060"/>
                </a:solidFill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024984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188640"/>
            <a:ext cx="7772400" cy="590736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>
                <a:solidFill>
                  <a:srgbClr val="FF0000"/>
                </a:solidFill>
              </a:rPr>
              <a:t>Таблица </a:t>
            </a:r>
            <a:r>
              <a:rPr lang="ru-RU" b="1" dirty="0" smtClean="0">
                <a:solidFill>
                  <a:srgbClr val="FF0000"/>
                </a:solidFill>
              </a:rPr>
              <a:t>1500</a:t>
            </a:r>
          </a:p>
          <a:p>
            <a:pPr marL="0" indent="0" algn="ctr">
              <a:buNone/>
            </a:pP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Данные таблицы 1500 не могут быть 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больше таблицы 1000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190665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Прямоугольник 2"/>
          <p:cNvSpPr>
            <a:spLocks noChangeArrowheads="1"/>
          </p:cNvSpPr>
          <p:nvPr/>
        </p:nvSpPr>
        <p:spPr bwMode="auto">
          <a:xfrm>
            <a:off x="250825" y="2060575"/>
            <a:ext cx="871378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4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40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2000</a:t>
            </a:r>
          </a:p>
        </p:txBody>
      </p:sp>
    </p:spTree>
    <p:extLst>
      <p:ext uri="{BB962C8B-B14F-4D97-AF65-F5344CB8AC3E}">
        <p14:creationId xmlns:p14="http://schemas.microsoft.com/office/powerpoint/2010/main" val="2080307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Прямоугольник 2"/>
          <p:cNvSpPr>
            <a:spLocks noChangeArrowheads="1"/>
          </p:cNvSpPr>
          <p:nvPr/>
        </p:nvSpPr>
        <p:spPr bwMode="auto">
          <a:xfrm>
            <a:off x="971600" y="1557338"/>
            <a:ext cx="7704856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66725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buClr>
                <a:schemeClr val="bg2"/>
              </a:buClr>
              <a:buSzPct val="75000"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buClr>
                <a:schemeClr val="bg2"/>
              </a:buClr>
              <a:buSzPct val="75000"/>
            </a:pPr>
            <a:endParaRPr lang="ru-RU" altLang="ru-RU" sz="24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Вся форма 12 формируется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сведений о пациентах 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r>
              <a:rPr lang="ru-RU" alt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01 января по 31 декабря </a:t>
            </a:r>
            <a:r>
              <a:rPr lang="ru-RU" altLang="ru-RU" sz="3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2021 </a:t>
            </a:r>
            <a:r>
              <a:rPr lang="ru-RU" altLang="ru-RU" sz="3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pPr algn="ctr" eaLnBrk="1" latinLnBrk="1" hangingPunct="1">
              <a:buClr>
                <a:schemeClr val="bg2"/>
              </a:buClr>
              <a:buSzPct val="75000"/>
            </a:pPr>
            <a:endParaRPr lang="ru-RU" altLang="ru-RU" sz="12000" b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buClr>
                <a:schemeClr val="bg2"/>
              </a:buClr>
              <a:buSzPct val="75000"/>
            </a:pPr>
            <a:r>
              <a:rPr lang="ru-RU" altLang="ru-RU" sz="2400" b="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512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Прямоугольник 2"/>
          <p:cNvSpPr>
            <a:spLocks noChangeArrowheads="1"/>
          </p:cNvSpPr>
          <p:nvPr/>
        </p:nvSpPr>
        <p:spPr bwMode="auto">
          <a:xfrm>
            <a:off x="250825" y="765175"/>
            <a:ext cx="85693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Дети  (15-17 лет включительно)</a:t>
            </a: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(2000)</a:t>
            </a:r>
            <a:endParaRPr lang="ru-RU" altLang="ru-RU" sz="1800" dirty="0" smtClean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900410"/>
              </p:ext>
            </p:extLst>
          </p:nvPr>
        </p:nvGraphicFramePr>
        <p:xfrm>
          <a:off x="1403649" y="1411289"/>
          <a:ext cx="7416501" cy="4404360"/>
        </p:xfrm>
        <a:graphic>
          <a:graphicData uri="http://schemas.openxmlformats.org/drawingml/2006/table">
            <a:tbl>
              <a:tblPr/>
              <a:tblGrid>
                <a:gridCol w="1414079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25213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76069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409673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408261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476069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476069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477482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546702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548114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408261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  <a:gridCol w="408260">
                  <a:extLst>
                    <a:ext uri="{9D8B030D-6E8A-4147-A177-3AD203B41FA5}">
                      <a16:colId xmlns="" xmlns:a16="http://schemas.microsoft.com/office/drawing/2014/main" val="20011"/>
                    </a:ext>
                  </a:extLst>
                </a:gridCol>
                <a:gridCol w="548114">
                  <a:extLst>
                    <a:ext uri="{9D8B030D-6E8A-4147-A177-3AD203B41FA5}">
                      <a16:colId xmlns="" xmlns:a16="http://schemas.microsoft.com/office/drawing/2014/main" val="20012"/>
                    </a:ext>
                  </a:extLst>
                </a:gridCol>
                <a:gridCol w="394135">
                  <a:extLst>
                    <a:ext uri="{9D8B030D-6E8A-4147-A177-3AD203B41FA5}">
                      <a16:colId xmlns="" xmlns:a16="http://schemas.microsoft.com/office/drawing/2014/main" val="20013"/>
                    </a:ext>
                  </a:extLst>
                </a:gridCol>
              </a:tblGrid>
              <a:tr h="179299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Наименование классов и отдельных болезней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№ строк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Код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по МКБ-10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пере-смотра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8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Снято с диспан-серного наблю-дения 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Состоит под диспан-серным наблюде-нием на конец отчетного года</a:t>
                      </a:r>
                      <a:endParaRPr kumimoji="0" lang="ru-RU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15):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8964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них: юноши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них (из гр. 4):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заболеваний с впервые в жизни установленным диагнозом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9):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из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заболе-ваний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с впервые в жизни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-ленным</a:t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/>
                      </a:r>
                      <a:b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</a:b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(из гр. 9)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юноши</a:t>
                      </a:r>
                    </a:p>
                  </a:txBody>
                  <a:tcPr marL="22958" marR="22958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2689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ное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наблю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 впервые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 жизни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установ- ленным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диагно-зом</a:t>
                      </a:r>
                    </a:p>
                  </a:txBody>
                  <a:tcPr marL="43500" marR="4350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взято под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диспансер-ное наблю-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дение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проф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-осмотре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выявлено при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диспан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серизации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определен-ных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 групп взрослого населения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17929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377399">
                <a:tc>
                  <a:txBody>
                    <a:bodyPr/>
                    <a:lstStyle/>
                    <a:p>
                      <a:pPr marL="88900" marR="0" lvl="0" indent="0" algn="l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Зарегистрировано заболеваний – всего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1.0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굴림" charset="-127"/>
                          <a:cs typeface="Times New Roman" pitchFamily="18" charset="0"/>
                        </a:rPr>
                        <a:t>А00-Т98</a:t>
                      </a: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>
                        <a:solidFill>
                          <a:schemeClr val="tx1"/>
                        </a:solidFill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9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굴림" charset="-127"/>
                        <a:cs typeface="Times New Roman" pitchFamily="18" charset="0"/>
                      </a:endParaRPr>
                    </a:p>
                  </a:txBody>
                  <a:tcPr marL="43500" marR="4350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37959" name="Прямоугольник 4"/>
          <p:cNvSpPr>
            <a:spLocks noChangeArrowheads="1"/>
          </p:cNvSpPr>
          <p:nvPr/>
        </p:nvSpPr>
        <p:spPr bwMode="auto">
          <a:xfrm>
            <a:off x="1331639" y="5300663"/>
            <a:ext cx="7632973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1800" b="0" dirty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1800" b="0" dirty="0" smtClean="0">
              <a:solidFill>
                <a:srgbClr val="0000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</a:t>
            </a:r>
            <a: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12 - выявлено при диспансеризации определенных групп взрослого населения (гр. 12) – следует читать -  выявлено при диспансеризации</a:t>
            </a:r>
            <a:br>
              <a:rPr lang="ru-RU" altLang="ru-RU" sz="1800" b="0" dirty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175180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557338"/>
            <a:ext cx="74168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endParaRPr lang="ru-RU" sz="1800" u="sng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Контроль «девушки»:</a:t>
            </a:r>
          </a:p>
          <a:p>
            <a:pPr algn="ctr" eaLnBrk="1" latinLnBrk="1" hangingPunct="1">
              <a:defRPr/>
            </a:pPr>
            <a:endParaRPr lang="ru-RU" sz="1800" u="sng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latin typeface="Times New Roman" pitchFamily="18" charset="0"/>
                <a:cs typeface="Times New Roman" pitchFamily="18" charset="0"/>
              </a:rPr>
              <a:t>«всего» (гр.4) – «из них: юноши» (гр.7) = </a:t>
            </a:r>
            <a:r>
              <a:rPr lang="ru-RU" sz="1800" u="sng" kern="0" dirty="0">
                <a:latin typeface="Times New Roman" pitchFamily="18" charset="0"/>
                <a:cs typeface="Times New Roman" pitchFamily="18" charset="0"/>
              </a:rPr>
              <a:t>«всего девушки»;</a:t>
            </a:r>
          </a:p>
          <a:p>
            <a:pPr algn="just" eaLnBrk="1" latinLnBrk="1" hangingPunct="1">
              <a:defRPr/>
            </a:pPr>
            <a:endParaRPr lang="ru-RU" sz="1800" kern="0" dirty="0">
              <a:latin typeface="Times New Roman" pitchFamily="18" charset="0"/>
              <a:cs typeface="Times New Roman" pitchFamily="18" charset="0"/>
            </a:endParaRPr>
          </a:p>
          <a:p>
            <a:pPr algn="just" eaLnBrk="1" latinLnBrk="1" hangingPunct="1">
              <a:defRPr/>
            </a:pPr>
            <a:r>
              <a:rPr lang="ru-RU" sz="1800" kern="0" dirty="0">
                <a:latin typeface="Times New Roman" pitchFamily="18" charset="0"/>
                <a:cs typeface="Times New Roman" pitchFamily="18" charset="0"/>
              </a:rPr>
              <a:t>«с впервые в жизни ..» (гр.9) – «из заболеваний … юноши»  (гр.13) = </a:t>
            </a:r>
          </a:p>
          <a:p>
            <a:pPr algn="just" eaLnBrk="1" latinLnBrk="1" hangingPunct="1">
              <a:defRPr/>
            </a:pPr>
            <a:r>
              <a:rPr lang="ru-RU" sz="1800" u="sng" kern="0" dirty="0">
                <a:latin typeface="Times New Roman" pitchFamily="18" charset="0"/>
                <a:cs typeface="Times New Roman" pitchFamily="18" charset="0"/>
              </a:rPr>
              <a:t>«девушки впервые».</a:t>
            </a:r>
          </a:p>
          <a:p>
            <a:pPr algn="just" eaLnBrk="1" latinLnBrk="1" hangingPunct="1">
              <a:defRPr/>
            </a:pPr>
            <a:endParaRPr lang="ru-RU" sz="1800" kern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1800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u="sng" kern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Итого</a:t>
            </a:r>
            <a:r>
              <a:rPr lang="ru-RU" sz="1800" u="sng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 eaLnBrk="1" latinLnBrk="1" hangingPunct="1">
              <a:defRPr/>
            </a:pPr>
            <a:r>
              <a:rPr lang="ru-RU" sz="1800" u="sng" kern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u="sng" kern="0" dirty="0">
                <a:latin typeface="Times New Roman" pitchFamily="18" charset="0"/>
                <a:cs typeface="Times New Roman" pitchFamily="18" charset="0"/>
              </a:rPr>
              <a:t>«всего девушки</a:t>
            </a:r>
            <a:r>
              <a:rPr lang="ru-RU" sz="1800" kern="0" dirty="0" smtClean="0">
                <a:latin typeface="Times New Roman" pitchFamily="18" charset="0"/>
                <a:cs typeface="Times New Roman" pitchFamily="18" charset="0"/>
              </a:rPr>
              <a:t>»-«</a:t>
            </a:r>
            <a:r>
              <a:rPr lang="ru-RU" sz="1800" u="sng" kern="0" dirty="0">
                <a:latin typeface="Times New Roman" pitchFamily="18" charset="0"/>
                <a:cs typeface="Times New Roman" pitchFamily="18" charset="0"/>
              </a:rPr>
              <a:t>девушки впервые</a:t>
            </a:r>
            <a:r>
              <a:rPr lang="ru-RU" sz="1800" kern="0" dirty="0">
                <a:latin typeface="Times New Roman" pitchFamily="18" charset="0"/>
                <a:cs typeface="Times New Roman" pitchFamily="18" charset="0"/>
              </a:rPr>
              <a:t>»  -  не должно быть отрицательных </a:t>
            </a:r>
            <a:r>
              <a:rPr lang="ru-RU" sz="1800" kern="0" dirty="0" smtClean="0">
                <a:latin typeface="Times New Roman" pitchFamily="18" charset="0"/>
                <a:cs typeface="Times New Roman" pitchFamily="18" charset="0"/>
              </a:rPr>
              <a:t>значений</a:t>
            </a:r>
            <a:r>
              <a:rPr lang="ru-RU" sz="1800" kern="0" dirty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50247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47664" y="1773238"/>
            <a:ext cx="7200800" cy="37846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latinLnBrk="1" hangingPunct="1">
              <a:defRPr/>
            </a:pPr>
            <a:r>
              <a:rPr lang="ru-RU" sz="3200" b="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Таблицы 3000 и 4000</a:t>
            </a:r>
          </a:p>
          <a:p>
            <a:pPr algn="ctr" eaLnBrk="1" latinLnBrk="1" hangingPunct="1">
              <a:defRPr/>
            </a:pPr>
            <a:endParaRPr lang="ru-RU" sz="40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u="sng" dirty="0">
                <a:latin typeface="Times New Roman" pitchFamily="18" charset="0"/>
                <a:cs typeface="Times New Roman" pitchFamily="18" charset="0"/>
              </a:rPr>
              <a:t>Контроль «</a:t>
            </a:r>
            <a:r>
              <a:rPr lang="ru-RU" sz="2400" b="0" u="sng" dirty="0" err="1" smtClean="0">
                <a:latin typeface="Times New Roman" pitchFamily="18" charset="0"/>
                <a:cs typeface="Times New Roman" pitchFamily="18" charset="0"/>
              </a:rPr>
              <a:t>врослые</a:t>
            </a:r>
            <a:r>
              <a:rPr lang="ru-RU" sz="2400" b="0" u="sng" dirty="0" smtClean="0"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400" b="0" u="sng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endParaRPr lang="ru-RU" sz="2400" b="0" u="sng" dirty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>
                <a:latin typeface="Times New Roman" pitchFamily="18" charset="0"/>
                <a:cs typeface="Times New Roman" pitchFamily="18" charset="0"/>
              </a:rPr>
              <a:t>значения в </a:t>
            </a:r>
            <a:r>
              <a:rPr lang="ru-RU" sz="2400" b="0" kern="0" dirty="0" err="1"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latin typeface="Times New Roman" pitchFamily="18" charset="0"/>
                <a:cs typeface="Times New Roman" pitchFamily="18" charset="0"/>
              </a:rPr>
              <a:t> таблицы 4000  не могут </a:t>
            </a:r>
            <a:endParaRPr lang="ru-RU" sz="2400" b="0" kern="0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latinLnBrk="1" hangingPunct="1">
              <a:defRPr/>
            </a:pPr>
            <a:r>
              <a:rPr lang="ru-RU" sz="2400" b="0" kern="0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2400" b="0" kern="0" dirty="0">
                <a:latin typeface="Times New Roman" pitchFamily="18" charset="0"/>
                <a:cs typeface="Times New Roman" pitchFamily="18" charset="0"/>
              </a:rPr>
              <a:t>больше, чем в соответствующих </a:t>
            </a:r>
          </a:p>
          <a:p>
            <a:pPr algn="ctr" eaLnBrk="1" latinLnBrk="1" hangingPunct="1">
              <a:defRPr/>
            </a:pPr>
            <a:r>
              <a:rPr lang="ru-RU" sz="2400" b="0" kern="0" dirty="0" err="1">
                <a:latin typeface="Times New Roman" pitchFamily="18" charset="0"/>
                <a:cs typeface="Times New Roman" pitchFamily="18" charset="0"/>
              </a:rPr>
              <a:t>графоклетках</a:t>
            </a:r>
            <a:r>
              <a:rPr lang="ru-RU" sz="2400" b="0" kern="0" dirty="0">
                <a:latin typeface="Times New Roman" pitchFamily="18" charset="0"/>
                <a:cs typeface="Times New Roman" pitchFamily="18" charset="0"/>
              </a:rPr>
              <a:t> таблицы 3000</a:t>
            </a:r>
          </a:p>
          <a:p>
            <a:pPr algn="ctr" eaLnBrk="1" latinLnBrk="1" hangingPunct="1">
              <a:defRPr/>
            </a:pPr>
            <a:endParaRPr lang="ru-RU" sz="4000" b="0" kern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3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Прямоугольник 2"/>
          <p:cNvSpPr>
            <a:spLocks noChangeArrowheads="1"/>
          </p:cNvSpPr>
          <p:nvPr/>
        </p:nvSpPr>
        <p:spPr bwMode="auto">
          <a:xfrm>
            <a:off x="1547664" y="765175"/>
            <a:ext cx="7272808" cy="3108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2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24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Порядком заполнения формы </a:t>
            </a:r>
          </a:p>
          <a:p>
            <a:pPr algn="ctr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статистического наблюдения №12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таблицы заполняются по всем строкам и графам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4276" name="Прямоугольник 3"/>
          <p:cNvSpPr>
            <a:spLocks noChangeArrowheads="1"/>
          </p:cNvSpPr>
          <p:nvPr/>
        </p:nvSpPr>
        <p:spPr bwMode="auto">
          <a:xfrm>
            <a:off x="1835696" y="3860800"/>
            <a:ext cx="6839992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Закрещенные </a:t>
            </a:r>
            <a:r>
              <a:rPr lang="ru-RU" altLang="ru-RU" sz="3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графоклетки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 eaLnBrk="1" latinLnBrk="1" hangingPunct="1">
              <a:defRPr/>
            </a:pP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заполняются</a:t>
            </a:r>
          </a:p>
        </p:txBody>
      </p:sp>
    </p:spTree>
    <p:extLst>
      <p:ext uri="{BB962C8B-B14F-4D97-AF65-F5344CB8AC3E}">
        <p14:creationId xmlns:p14="http://schemas.microsoft.com/office/powerpoint/2010/main" val="32287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Прямоугольник 2"/>
          <p:cNvSpPr>
            <a:spLocks noChangeArrowheads="1"/>
          </p:cNvSpPr>
          <p:nvPr/>
        </p:nvSpPr>
        <p:spPr bwMode="auto">
          <a:xfrm>
            <a:off x="1475656" y="1341438"/>
            <a:ext cx="7344494" cy="38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altLang="ru-RU" sz="2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Регистрация  заболеваний  осуществляется  по году рож-</a:t>
            </a:r>
            <a:r>
              <a:rPr lang="ru-RU" altLang="ru-RU" sz="22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дения</a:t>
            </a:r>
            <a:r>
              <a:rPr lang="ru-RU" altLang="ru-RU" sz="2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Если  в  отчетном  году  ребенку исполняется 15 лет (с 1 января – по 31 декабря),  то  он считается подростком; 18 лет – взрослым, т.е. переход из одной возрастной группы в другую производится на начало года в не зависимости от того, когда  у  ребёнка или подростка день рождения.  При  этом вся их ранее известная заболеваемость показывается в </a:t>
            </a:r>
          </a:p>
          <a:p>
            <a:pPr algn="just" eaLnBrk="1" latinLnBrk="1" hangingPunct="1">
              <a:defRPr/>
            </a:pPr>
            <a:r>
              <a:rPr lang="ru-RU" altLang="ru-RU" sz="22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4 – всего, и только вновь выявленная в текущем году в первичной  заболеваемости  (графы 9 и 11  у  подростков, графа 9 у взрослых) соответствующих  таблиц.</a:t>
            </a:r>
            <a:endParaRPr lang="ru-RU" altLang="ru-RU" sz="22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5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Прямоугольник 2"/>
          <p:cNvSpPr>
            <a:spLocks noChangeArrowheads="1"/>
          </p:cNvSpPr>
          <p:nvPr/>
        </p:nvSpPr>
        <p:spPr bwMode="auto">
          <a:xfrm>
            <a:off x="1403648" y="1268413"/>
            <a:ext cx="7344816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endParaRPr lang="ru-RU" altLang="ru-RU" sz="2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/>
            <a:r>
              <a:rPr lang="ru-RU" altLang="ru-RU" sz="2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о заболеваниях, выявленных у  больных, поступивших в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минуя поликлинику, следует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включать 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отчёт на общих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нованиях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 eaLnBrk="1" latinLnBrk="1" hangingPunct="1"/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Талон амбулаторного пациента  может  быть  заполнен в </a:t>
            </a:r>
            <a:r>
              <a:rPr lang="ru-RU" altLang="ru-RU" sz="1800" b="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стационаре и </a:t>
            </a:r>
            <a:r>
              <a:rPr lang="ru-RU" altLang="ru-RU" sz="1800" b="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передан </a:t>
            </a:r>
            <a:r>
              <a:rPr lang="ru-RU" altLang="ru-RU" sz="1800" b="0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поликлинику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либо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заполнен  в 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поликлинике на основании выписки из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карты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стационарного больного. </a:t>
            </a:r>
          </a:p>
        </p:txBody>
      </p:sp>
    </p:spTree>
    <p:extLst>
      <p:ext uri="{BB962C8B-B14F-4D97-AF65-F5344CB8AC3E}">
        <p14:creationId xmlns:p14="http://schemas.microsoft.com/office/powerpoint/2010/main" val="61060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7" name="Прямоугольник 2"/>
          <p:cNvSpPr>
            <a:spLocks noChangeArrowheads="1"/>
          </p:cNvSpPr>
          <p:nvPr/>
        </p:nvSpPr>
        <p:spPr bwMode="auto">
          <a:xfrm>
            <a:off x="1475656" y="1196975"/>
            <a:ext cx="7272808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 случай  острого заболевания зарегистрированный в теку-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году  не подлежит  перерегистрации  в  следующем.  В 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заболевае-мость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не следует включать заболевания, коды которых отмечены «звездочкой» (альтернативные), используемые только для специальных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разра-боток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 проявлениям основного заболевания  и только вместе с кодом основного заболевания.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110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Прямоугольник 2"/>
          <p:cNvSpPr>
            <a:spLocks noChangeArrowheads="1"/>
          </p:cNvSpPr>
          <p:nvPr/>
        </p:nvSpPr>
        <p:spPr bwMode="auto">
          <a:xfrm>
            <a:off x="1619672" y="1052513"/>
            <a:ext cx="7128792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24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острые  заболевания  и состояния (например: острый  отит, острый миокардит, острые  респираторные  инфекции  верхних и нижних  дыхательных  путей,  грипп, а также травмы, за исключением  по следствий и др.) регистрируются столько раз, сколько они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возника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-ют  в течение отчетного года.  При  этом  графа  4 должна быть равна  графе  9  по  соответствующим  строкам  таблиц 1000, 1500, 2000, 3000 и  4000. На  начало года по данным строкам 0.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Это не относится к тем заболеваниям, при которых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острые формы могут переходить в хронические. При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обострении хронических заболеваний регистрируют эти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хронические заболевания, а не их острые формы.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85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571500"/>
            <a:ext cx="7772400" cy="5643563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</a:pPr>
            <a:r>
              <a:rPr lang="ru-RU" sz="2400" b="1" dirty="0" smtClean="0">
                <a:solidFill>
                  <a:srgbClr val="FF0000"/>
                </a:solidFill>
              </a:rPr>
              <a:t>Некоторые КОНТРОЛИ</a:t>
            </a:r>
            <a:endParaRPr lang="ru-RU" sz="2400" dirty="0" smtClean="0">
              <a:solidFill>
                <a:srgbClr val="FF0000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sz="2200" b="1" dirty="0" smtClean="0">
                <a:solidFill>
                  <a:schemeClr val="tx1"/>
                </a:solidFill>
              </a:rPr>
              <a:t>Графа 4  </a:t>
            </a:r>
            <a:r>
              <a:rPr lang="ru-RU" sz="2200" b="1" u="sng" dirty="0" smtClean="0">
                <a:solidFill>
                  <a:schemeClr val="tx1"/>
                </a:solidFill>
              </a:rPr>
              <a:t>строго равна  </a:t>
            </a:r>
            <a:r>
              <a:rPr lang="ru-RU" sz="2200" b="1" dirty="0" smtClean="0">
                <a:solidFill>
                  <a:schemeClr val="tx1"/>
                </a:solidFill>
              </a:rPr>
              <a:t>графе 9 по строкам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2.1-кишечные инфекции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7.1- воспалительные болезни центральной нервной  системы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7.1.1- бактериальный менингит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7.1.2- энцефалит, миелит и </a:t>
            </a:r>
            <a:r>
              <a:rPr lang="ru-RU" sz="2000" dirty="0" err="1" smtClean="0">
                <a:solidFill>
                  <a:schemeClr val="tx1"/>
                </a:solidFill>
              </a:rPr>
              <a:t>энцефаломиелит</a:t>
            </a:r>
            <a:endParaRPr lang="ru-RU" sz="2000" dirty="0" smtClean="0">
              <a:solidFill>
                <a:schemeClr val="tx1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9.2.1-острый средний отит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10.1-О.ревматическая лихорадка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10.4.1.1-нестабильная стенокардия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10.4.2-О.инфаркт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10.4.3-Повторный инфаркт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10.4.4-др.формы острых ИБС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10.5.1-О.перикардит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10.5.2-острый и </a:t>
            </a:r>
            <a:r>
              <a:rPr lang="ru-RU" sz="2000" dirty="0" err="1" smtClean="0">
                <a:solidFill>
                  <a:schemeClr val="tx1"/>
                </a:solidFill>
              </a:rPr>
              <a:t>подострый</a:t>
            </a:r>
            <a:r>
              <a:rPr lang="ru-RU" sz="2000" dirty="0" smtClean="0">
                <a:solidFill>
                  <a:schemeClr val="tx1"/>
                </a:solidFill>
              </a:rPr>
              <a:t> эндокардит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10.5.3-О.миокардит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С 10.6.1 по 10.6.4-все инсульты</a:t>
            </a:r>
          </a:p>
          <a:p>
            <a:pPr marR="0" algn="l" eaLnBrk="1" hangingPunct="1">
              <a:lnSpc>
                <a:spcPct val="90000"/>
              </a:lnSpc>
            </a:pPr>
            <a:r>
              <a:rPr lang="ru-RU" sz="2000" dirty="0" smtClean="0">
                <a:solidFill>
                  <a:schemeClr val="tx1"/>
                </a:solidFill>
              </a:rPr>
              <a:t>10.6.7-последствия цереброваскулярных болезней</a:t>
            </a:r>
          </a:p>
          <a:p>
            <a:pPr marR="0" algn="l" eaLnBrk="1" hangingPunct="1">
              <a:lnSpc>
                <a:spcPct val="90000"/>
              </a:lnSpc>
            </a:pPr>
            <a:endParaRPr lang="ru-RU" sz="2400" dirty="0" smtClean="0"/>
          </a:p>
          <a:p>
            <a:pPr marR="0" algn="l" eaLnBrk="1" hangingPunct="1">
              <a:lnSpc>
                <a:spcPct val="90000"/>
              </a:lnSpc>
            </a:pPr>
            <a:endParaRPr lang="ru-RU" sz="2400" dirty="0" smtClean="0"/>
          </a:p>
          <a:p>
            <a:pPr marR="0" algn="l" eaLnBrk="1" hangingPunct="1">
              <a:lnSpc>
                <a:spcPct val="90000"/>
              </a:lnSpc>
            </a:pPr>
            <a:endParaRPr lang="ru-RU" sz="2400" dirty="0" smtClean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Прямоугольник 1"/>
          <p:cNvSpPr>
            <a:spLocks noChangeArrowheads="1"/>
          </p:cNvSpPr>
          <p:nvPr/>
        </p:nvSpPr>
        <p:spPr bwMode="auto">
          <a:xfrm>
            <a:off x="357188" y="1143000"/>
            <a:ext cx="8429625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11.1-ОРВИ </a:t>
            </a:r>
            <a:r>
              <a:rPr lang="ru-RU" sz="2800" dirty="0" err="1">
                <a:latin typeface="Constantia" pitchFamily="18" charset="0"/>
              </a:rPr>
              <a:t>верх.дыхательных</a:t>
            </a:r>
            <a:r>
              <a:rPr lang="ru-RU" sz="2800" dirty="0">
                <a:latin typeface="Constantia" pitchFamily="18" charset="0"/>
              </a:rPr>
              <a:t> путей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11.1.1-О.ларингит и трахеит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11.1.2-О.обстр.ларингит и </a:t>
            </a:r>
            <a:r>
              <a:rPr lang="ru-RU" sz="2800" dirty="0" err="1">
                <a:latin typeface="Constantia" pitchFamily="18" charset="0"/>
              </a:rPr>
              <a:t>эпиглоттит</a:t>
            </a:r>
            <a:endParaRPr lang="ru-RU" sz="2800" dirty="0">
              <a:latin typeface="Constantia" pitchFamily="18" charset="0"/>
            </a:endParaRP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11.2-грипп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11.3-пневмонии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11.4-ОРВИ нижних дыхательных путей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12.9.1- </a:t>
            </a:r>
            <a:r>
              <a:rPr lang="ru-RU" sz="2800" dirty="0">
                <a:latin typeface="Constantia" pitchFamily="18" charset="0"/>
                <a:cs typeface="Times New Roman" pitchFamily="18" charset="0"/>
              </a:rPr>
              <a:t>острый панкреатит</a:t>
            </a:r>
          </a:p>
          <a:p>
            <a:pPr>
              <a:defRPr/>
            </a:pPr>
            <a:r>
              <a:rPr lang="ru-RU" sz="2800" dirty="0">
                <a:latin typeface="Constantia" pitchFamily="18" charset="0"/>
              </a:rPr>
              <a:t>17.0-Отдельные </a:t>
            </a:r>
            <a:r>
              <a:rPr lang="ru-RU" sz="2800" dirty="0" err="1">
                <a:latin typeface="Constantia" pitchFamily="18" charset="0"/>
              </a:rPr>
              <a:t>состояния,возникающие</a:t>
            </a:r>
            <a:r>
              <a:rPr lang="ru-RU" sz="2800" dirty="0">
                <a:latin typeface="Constantia" pitchFamily="18" charset="0"/>
              </a:rPr>
              <a:t> в перинатальном периоде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550" y="692150"/>
            <a:ext cx="7777163" cy="502291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en-US" sz="1800" b="0" kern="0" dirty="0" smtClean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Форма 12 формируется по 6 разделам</a:t>
            </a:r>
          </a:p>
          <a:p>
            <a:pPr marL="342900" indent="-342900" algn="ctr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endParaRPr lang="ru-RU" sz="1800" b="0" kern="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kern="0" dirty="0">
                <a:cs typeface="Times New Roman" pitchFamily="18" charset="0"/>
              </a:rPr>
              <a:t>Форма 12 формируется по 6 разделам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Дети (0-14 лет включительно) - 1000, 1001, 1002, 1003, 1004, 1100.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Дети первых трех лет жизни - 1500, 1600, 1601, 1650, 1700, 1800, 1900.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Дети (15-17 лет включительно) - 2000, 2001, 2003, 2004, 2100.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Взрослые (18 лет и более) - 3000, 3002, 3003, </a:t>
            </a:r>
            <a:r>
              <a:rPr lang="ru-RU" sz="1800" kern="0" dirty="0">
                <a:solidFill>
                  <a:srgbClr val="FF0000"/>
                </a:solidFill>
                <a:cs typeface="Times New Roman" pitchFamily="18" charset="0"/>
              </a:rPr>
              <a:t>3004, 3005</a:t>
            </a:r>
            <a:r>
              <a:rPr lang="ru-RU" sz="1800" kern="0" dirty="0">
                <a:cs typeface="Times New Roman" pitchFamily="18" charset="0"/>
              </a:rPr>
              <a:t>, 3100.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Взрослые старше трудоспособного возраста (с 55 лет у женщин и 60 лет 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у мужчин) - 4000, 4001, 4003, 4004, 4100.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kern="0" dirty="0">
                <a:cs typeface="Times New Roman" pitchFamily="18" charset="0"/>
              </a:rPr>
              <a:t>Диспансеризация студентов высших учебных заведений – 5000, 5100</a:t>
            </a:r>
          </a:p>
          <a:p>
            <a:pPr marL="342900" indent="-342900" eaLnBrk="1" latinLnBrk="1" hangingPunct="1">
              <a:spcBef>
                <a:spcPct val="20000"/>
              </a:spcBef>
              <a:buClr>
                <a:schemeClr val="bg2"/>
              </a:buClr>
              <a:buSzPct val="75000"/>
              <a:defRPr/>
            </a:pPr>
            <a:r>
              <a:rPr lang="ru-RU" sz="1800" b="0" kern="0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1800" b="0" kern="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endParaRPr lang="ru-RU" sz="1800" b="0" kern="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45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Прямоугольник 1"/>
          <p:cNvSpPr>
            <a:spLocks noChangeArrowheads="1"/>
          </p:cNvSpPr>
          <p:nvPr/>
        </p:nvSpPr>
        <p:spPr bwMode="auto">
          <a:xfrm>
            <a:off x="2286000" y="2551113"/>
            <a:ext cx="4572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dirty="0">
                <a:latin typeface="Constantia" pitchFamily="18" charset="0"/>
              </a:rPr>
              <a:t>По этим же состояниям графа 8=графе 10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Прямоугольник 2"/>
          <p:cNvSpPr>
            <a:spLocks noChangeArrowheads="1"/>
          </p:cNvSpPr>
          <p:nvPr/>
        </p:nvSpPr>
        <p:spPr bwMode="auto">
          <a:xfrm>
            <a:off x="1475656" y="1052513"/>
            <a:ext cx="7057157" cy="50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 пациент обратился за медицинской помощью, минуя  поли-клинику, в больницу, то «Талон  амбулаторного пациента» (далее –Та-лон) заполняют в поликлинике после выписки пациента из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стациона-ра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основании «Выписного эпикриза». При этом если пациент при-шел на прием, то в Талоне производится отметка о регистрации  всех заболеваний для включения этих сведений в форму федерального ста-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тистического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наблюдения №12 и вносится отметка о посещении. </a:t>
            </a:r>
          </a:p>
          <a:p>
            <a:pPr algn="just" eaLnBrk="1" latinLnBrk="1" hangingPunct="1">
              <a:defRPr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Если  пациент на  прием  не  пришел, то в Талоне регистрируются все заболевания без отметки о посещении. В Талоне также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должно  быть  зарегистрировано  обращение  по поводу  заболевания,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включающие в себя одно или несколько посещений, в результате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которых цель обращения достигнута. При  заполнении  Талона  врач   также делает отметки о дате впервые выявленного основного и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сопутствующих заболеваний, взятии и снятии с диспансерного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учета. Эта данные  необходимы для заполнения формы федерального статистического наблюдения № 12.</a:t>
            </a:r>
            <a:endParaRPr lang="ru-RU" altLang="ru-RU" sz="18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03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Прямоугольник 2"/>
          <p:cNvSpPr>
            <a:spLocks noChangeArrowheads="1"/>
          </p:cNvSpPr>
          <p:nvPr/>
        </p:nvSpPr>
        <p:spPr bwMode="auto">
          <a:xfrm>
            <a:off x="1547664" y="1628775"/>
            <a:ext cx="712879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2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</a:t>
            </a:r>
            <a:r>
              <a:rPr lang="ru-RU" alt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Болезни крови, кроветворных органов и отдельные </a:t>
            </a:r>
            <a:br>
              <a:rPr lang="ru-RU" alt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нарушения, вовлекающие иммунный механизм.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D50-D8</a:t>
            </a: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4.2 включает в себя коды D65-D69 и включает в себя тромбоцитопении,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тромбоцитопатии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аллергический </a:t>
            </a:r>
            <a:r>
              <a:rPr lang="ru-RU" altLang="ru-RU" sz="1800" b="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васкулит</a:t>
            </a: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(код D69.X). </a:t>
            </a:r>
            <a:endParaRPr lang="ru-RU" altLang="ru-RU" sz="1800" b="0" dirty="0">
              <a:solidFill>
                <a:schemeClr val="tx1"/>
              </a:solidFill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110287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1" name="Прямоугольник 2"/>
          <p:cNvSpPr>
            <a:spLocks noChangeArrowheads="1"/>
          </p:cNvSpPr>
          <p:nvPr/>
        </p:nvSpPr>
        <p:spPr bwMode="auto">
          <a:xfrm>
            <a:off x="1475656" y="1341438"/>
            <a:ext cx="7273057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4. Болезни эндокринной системы, расстройства питания и нарушения обмена веществ. Е00-Е90</a:t>
            </a:r>
          </a:p>
          <a:p>
            <a:pPr eaLnBrk="1" latinLnBrk="1" hangingPunct="1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Гиперплазия щитовидной железы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шифруется кодом – E04.0.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Отста-вание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физическом развитии кодируют по эндокринной патологии–E45.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Строки 5.4, 5.15 у взрослых и подростков диагноз «Гипофизарный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нанизм,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юношеский» - всегда учитывается с «-»,  так  как  первично диагноз устанавливается еще в детском возрасте (код – 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Е23.0).   Причины возникновения нанизма (карликовости)  могут  быть различны, соответственно  и кодировать  его  нужно  по-разному. При-</a:t>
            </a: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мер: 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вызванный лекарственными средствами – Е23.1;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гипопитуитаризм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гипофизэктомией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Е89.3,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гипопиту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eaLnBrk="1" latinLnBrk="1" hangingPunct="1">
              <a:defRPr/>
            </a:pP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итаризм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обусловленный гормонально неактивной аденомой гипофиза – Е23.6.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23777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9" name="Прямоугольник 2"/>
          <p:cNvSpPr>
            <a:spLocks noChangeArrowheads="1"/>
          </p:cNvSpPr>
          <p:nvPr/>
        </p:nvSpPr>
        <p:spPr bwMode="auto">
          <a:xfrm>
            <a:off x="1403350" y="981075"/>
            <a:ext cx="705708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6. Болезни нервной системы.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G00-G99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75780" name="Прямоугольник 3"/>
          <p:cNvSpPr>
            <a:spLocks noChangeArrowheads="1"/>
          </p:cNvSpPr>
          <p:nvPr/>
        </p:nvSpPr>
        <p:spPr bwMode="auto">
          <a:xfrm>
            <a:off x="1357290" y="1928802"/>
            <a:ext cx="7273106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latinLnBrk="1" hangingPunct="1">
              <a:defRPr/>
            </a:pP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7.0. Вегетативные расстройства, которые проявляются в на-рушении регуляции сердечно-сосудистой, дыхательной и др. систем ор-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ганизма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могут быть синдромом таких заболеваний, как: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кая болезнь, хроническая ишемическая болезнь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сердца,эндокринные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на-рушения и т.д.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этом случае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учету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подлежит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основное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заболевание.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вегетативной нервной системы кодируются G90.8,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сома-</a:t>
            </a:r>
          </a:p>
          <a:p>
            <a:pPr algn="just" eaLnBrk="1" latinLnBrk="1" hangingPunct="1">
              <a:defRPr/>
            </a:pP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тоформная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дисфункция вегетативной нервной системы F45.3 (диагноз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ставит психиатр). </a:t>
            </a:r>
          </a:p>
          <a:p>
            <a:pPr algn="just"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7.6 и 7.9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всегда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больше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суммы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подстрочников. У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взрос-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лых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строку 7.9 должны быть включены последствия травм, ОНМК в виде парезов, параличей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МЗиСР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РФ от 26 апреля 2011 г. №14-9/10/2-4150).</a:t>
            </a:r>
          </a:p>
        </p:txBody>
      </p:sp>
    </p:spTree>
    <p:extLst>
      <p:ext uri="{BB962C8B-B14F-4D97-AF65-F5344CB8AC3E}">
        <p14:creationId xmlns:p14="http://schemas.microsoft.com/office/powerpoint/2010/main" val="132313295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475656" y="549275"/>
            <a:ext cx="7344816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b="0" dirty="0" smtClean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endParaRPr lang="ru-RU" sz="1600" dirty="0">
              <a:solidFill>
                <a:schemeClr val="bg2">
                  <a:lumMod val="75000"/>
                </a:schemeClr>
              </a:solidFill>
            </a:endParaRPr>
          </a:p>
          <a:p>
            <a:pPr algn="ctr">
              <a:defRPr/>
            </a:pPr>
            <a:r>
              <a:rPr lang="ru-RU" sz="1600" b="0" i="1" dirty="0" smtClean="0">
                <a:solidFill>
                  <a:srgbClr val="FF0000"/>
                </a:solidFill>
              </a:rPr>
              <a:t>Преходящие </a:t>
            </a:r>
            <a:r>
              <a:rPr lang="ru-RU" sz="1600" b="0" i="1" dirty="0">
                <a:solidFill>
                  <a:srgbClr val="FF0000"/>
                </a:solidFill>
              </a:rPr>
              <a:t>транзиторные церебральные ишемические приступы [атаки] и родственные синдромы (ТИА</a:t>
            </a:r>
            <a:r>
              <a:rPr lang="ru-RU" sz="1600" b="0" i="1" dirty="0" smtClean="0">
                <a:solidFill>
                  <a:srgbClr val="FF0000"/>
                </a:solidFill>
              </a:rPr>
              <a:t>). </a:t>
            </a:r>
            <a:r>
              <a:rPr lang="en-US" sz="1600" b="0" i="1" dirty="0">
                <a:solidFill>
                  <a:srgbClr val="FF0000"/>
                </a:solidFill>
              </a:rPr>
              <a:t>G45</a:t>
            </a:r>
            <a:endParaRPr lang="ru-RU" sz="1600" b="0" i="1" dirty="0">
              <a:solidFill>
                <a:srgbClr val="FF0000"/>
              </a:solidFill>
            </a:endParaRPr>
          </a:p>
          <a:p>
            <a:pPr algn="ctr">
              <a:defRPr/>
            </a:pPr>
            <a:endParaRPr lang="ru-RU" sz="1800" b="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Нарушение здоровья, относящееся к группе эпизодические и пароксизмальные расстройства.</a:t>
            </a: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Транзиторные ишемические атаки расцениваются врачами как предупредительный сигнал возникновения острого ишемического инсульта.</a:t>
            </a:r>
          </a:p>
          <a:p>
            <a:pPr indent="457200" algn="just">
              <a:defRPr/>
            </a:pP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Этиология. Хотя ТИА часто обусловлены атеросклерозом и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эссенциальной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артериальной гипертензией, возможны и другие состояния, включая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кардиогенную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эмболию, расслоение артериальной стенки,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фибромиодисплазию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, гематологические заболевания, мигрень, судорожные припадки, опухоль и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субдуральную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гематому.</a:t>
            </a:r>
          </a:p>
          <a:p>
            <a:pPr indent="457200" algn="just">
              <a:defRPr/>
            </a:pPr>
            <a:endParaRPr lang="ru-RU" sz="1400" b="0" dirty="0">
              <a:latin typeface="Times New Roman" pitchFamily="18" charset="0"/>
              <a:cs typeface="Times New Roman" pitchFamily="18" charset="0"/>
            </a:endParaRP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Клиническая картина</a:t>
            </a:r>
          </a:p>
          <a:p>
            <a:pPr indent="457200" algn="just">
              <a:defRPr/>
            </a:pP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Условно к пароксизмальным расстройствам можно отнести все заболевания нервной системы, проявляющиеся в виде приступов (пароксизмов) – это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мигренозные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 атаки (приступообразные мучительные головные боли, начинающиеся в одной половине головы), и обмороки, возникающие при различных других болезнях, и внезапно развивающиеся головокружения при болезни или синдроме </a:t>
            </a:r>
            <a:r>
              <a:rPr lang="ru-RU" sz="1400" b="0" dirty="0" err="1">
                <a:latin typeface="Times New Roman" pitchFamily="18" charset="0"/>
                <a:cs typeface="Times New Roman" pitchFamily="18" charset="0"/>
              </a:rPr>
              <a:t>Меньера</a:t>
            </a:r>
            <a:r>
              <a:rPr lang="ru-RU" sz="1400" b="0" dirty="0">
                <a:latin typeface="Times New Roman" pitchFamily="18" charset="0"/>
                <a:cs typeface="Times New Roman" pitchFamily="18" charset="0"/>
              </a:rPr>
              <a:t>, и т.н. диэнцефальные кризы или панические атаки (вегетативные приступы, сопровождающиеся повышением артериального давления, учащением пульса, страхом, выраженным беспокойством), и собственно эпилептические приступы, которые могут протекать как с судорогами - так и без них, как с потерей сознания - так и без нее.</a:t>
            </a:r>
          </a:p>
          <a:p>
            <a:pPr algn="ctr">
              <a:defRPr/>
            </a:pPr>
            <a:endParaRPr lang="ru-RU" sz="1800" b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6261140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7" name="Прямоугольник 1"/>
          <p:cNvSpPr>
            <a:spLocks noChangeArrowheads="1"/>
          </p:cNvSpPr>
          <p:nvPr/>
        </p:nvSpPr>
        <p:spPr bwMode="auto">
          <a:xfrm>
            <a:off x="1475656" y="1196752"/>
            <a:ext cx="727280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7. Болезни глаза и его придаточного аппарата. Н00-Н59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77828" name="Прямоугольник 2"/>
          <p:cNvSpPr>
            <a:spLocks noChangeArrowheads="1"/>
          </p:cNvSpPr>
          <p:nvPr/>
        </p:nvSpPr>
        <p:spPr bwMode="auto">
          <a:xfrm>
            <a:off x="1403648" y="2536825"/>
            <a:ext cx="7344816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8.0 в графе «диспансерные» показываются: миопия и гиперметропия средней и высокой степени, паралитическое и не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аккомадационное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косоглазие, сложный астигматизм ….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Миопия и гиперметропия лёгкой степени,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аккомадационный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астигматизм, спазм аккомодации и др. показываются только по графам «всего и впервые».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8.3 и 8.8 показывать катаракту и глаукому только приобретенные (врожденные соответственно показать по классу Q). Строка 8.12 включает в себя слепоту на один глаз</a:t>
            </a:r>
          </a:p>
        </p:txBody>
      </p:sp>
    </p:spTree>
    <p:extLst>
      <p:ext uri="{BB962C8B-B14F-4D97-AF65-F5344CB8AC3E}">
        <p14:creationId xmlns:p14="http://schemas.microsoft.com/office/powerpoint/2010/main" val="385342846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1" name="Прямоугольник 1"/>
          <p:cNvSpPr>
            <a:spLocks noChangeArrowheads="1"/>
          </p:cNvSpPr>
          <p:nvPr/>
        </p:nvSpPr>
        <p:spPr bwMode="auto">
          <a:xfrm>
            <a:off x="1691680" y="214290"/>
            <a:ext cx="6984776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8. Болезни уха и сосцевидного отростка. Н60-Н95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78852" name="Прямоугольник 2"/>
          <p:cNvSpPr>
            <a:spLocks noChangeArrowheads="1"/>
          </p:cNvSpPr>
          <p:nvPr/>
        </p:nvSpPr>
        <p:spPr bwMode="auto">
          <a:xfrm>
            <a:off x="1547664" y="1928802"/>
            <a:ext cx="7128792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9.4 – включать врожденную глухоту (код H90.X), одностороннюю и смешанную тугоухость. Таким образом, она должна быть больше суммы своих подстрочников. </a:t>
            </a:r>
          </a:p>
          <a:p>
            <a:pPr eaLnBrk="1" hangingPunct="1">
              <a:defRPr/>
            </a:pPr>
            <a:endParaRPr lang="ru-RU" altLang="ru-RU" dirty="0" smtClean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28728" y="1905506"/>
            <a:ext cx="7143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800" u="sng" dirty="0" smtClean="0"/>
              <a:t>По строке </a:t>
            </a:r>
            <a:r>
              <a:rPr lang="ru-RU" sz="1800" u="sng" dirty="0" smtClean="0">
                <a:solidFill>
                  <a:srgbClr val="FF0000"/>
                </a:solidFill>
              </a:rPr>
              <a:t>Острый средний отит </a:t>
            </a:r>
          </a:p>
          <a:p>
            <a:r>
              <a:rPr lang="ru-RU" sz="1800" dirty="0" smtClean="0"/>
              <a:t>графа «Всего» </a:t>
            </a:r>
            <a:r>
              <a:rPr lang="ru-RU" sz="1800" u="sng" dirty="0" smtClean="0">
                <a:solidFill>
                  <a:srgbClr val="FF0000"/>
                </a:solidFill>
              </a:rPr>
              <a:t>строго равна </a:t>
            </a:r>
            <a:r>
              <a:rPr lang="ru-RU" sz="1800" dirty="0" smtClean="0"/>
              <a:t>графе «Впервые  жизни»</a:t>
            </a:r>
          </a:p>
          <a:p>
            <a:r>
              <a:rPr lang="ru-RU" sz="1800" dirty="0" smtClean="0"/>
              <a:t>В табл.2000,3000,4000 по этой строке графы касающиеся диспансерного наблюдения </a:t>
            </a:r>
            <a:r>
              <a:rPr lang="ru-RU" sz="1800" u="sng" dirty="0" smtClean="0">
                <a:solidFill>
                  <a:srgbClr val="FF0000"/>
                </a:solidFill>
              </a:rPr>
              <a:t>не заполнять!</a:t>
            </a:r>
          </a:p>
        </p:txBody>
      </p:sp>
    </p:spTree>
    <p:extLst>
      <p:ext uri="{BB962C8B-B14F-4D97-AF65-F5344CB8AC3E}">
        <p14:creationId xmlns:p14="http://schemas.microsoft.com/office/powerpoint/2010/main" val="3348770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5" name="Прямоугольник 2"/>
          <p:cNvSpPr>
            <a:spLocks noChangeArrowheads="1"/>
          </p:cNvSpPr>
          <p:nvPr/>
        </p:nvSpPr>
        <p:spPr bwMode="auto">
          <a:xfrm>
            <a:off x="1835696" y="908050"/>
            <a:ext cx="676875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9. Болезни системы кровообращения. </a:t>
            </a:r>
            <a:r>
              <a:rPr lang="en-US" altLang="ru-RU" sz="1800" u="sng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I00-I99</a:t>
            </a:r>
            <a:endParaRPr lang="ru-RU" altLang="ru-RU" sz="1800" u="sng" dirty="0" smtClean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2492375"/>
            <a:ext cx="69841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endParaRPr lang="ru-RU" altLang="ru-RU" sz="1800" b="0" dirty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457200" algn="just" eaLnBrk="1" hangingPunct="1">
              <a:defRPr/>
            </a:pPr>
            <a:r>
              <a:rPr lang="ru-RU" altLang="ru-RU" sz="1800" b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 с  острой  ревматической лихорадкой наблюдаются в течение 3-х месяцев, поэтому в графе 15 таблиц 1000, 2000, 3000 и 4000 показывают только тех пациентов, которые заболели в четвертом квартале отчетного года. Графа 4 таблиц 1000, 2000, 3000 и 4000 должна быть равна графе 7 по строке 10.1. Если заболевание перешло в хроническую форму, то пациента по строке 10.1 с учета снимают, а по строке 10.2 берут на учет, как впервые выявленное хроническое заболевание.</a:t>
            </a:r>
          </a:p>
          <a:p>
            <a:pPr indent="457200" algn="just" eaLnBrk="1" hangingPunct="1">
              <a:defRPr/>
            </a:pPr>
            <a:r>
              <a:rPr lang="ru-RU" altLang="ru-RU" sz="1800" b="0" dirty="0">
                <a:cs typeface="Times New Roman" panose="02020603050405020304" pitchFamily="18" charset="0"/>
              </a:rPr>
              <a:t>Строка 10.2 (хронические ревматические болезни сердца) Если было обострение заболевания, то учитывается по строке 10.1, а в строку 10.2 не включается (регистрируется с (+)).</a:t>
            </a:r>
            <a:endParaRPr lang="ru-RU" altLang="ru-RU" sz="1050" dirty="0"/>
          </a:p>
        </p:txBody>
      </p:sp>
    </p:spTree>
    <p:extLst>
      <p:ext uri="{BB962C8B-B14F-4D97-AF65-F5344CB8AC3E}">
        <p14:creationId xmlns:p14="http://schemas.microsoft.com/office/powerpoint/2010/main" val="357985711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9" name="Прямоугольник 1"/>
          <p:cNvSpPr>
            <a:spLocks noChangeArrowheads="1"/>
          </p:cNvSpPr>
          <p:nvPr/>
        </p:nvSpPr>
        <p:spPr bwMode="auto">
          <a:xfrm>
            <a:off x="1475656" y="2636838"/>
            <a:ext cx="727280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Вторичные гипертензии не учитываются в форме 12.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Статталон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 заполняется, а кодируется основное заболевание.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Пример: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атеросклероз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вторичной гипертензией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I67.2; или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церебральный атеросклероз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altLang="ru-RU" sz="1800" b="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гипертоническая болезнь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2 талона (I67.2 и  I10) разносятся по двум строкам – строка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 строка 10.3.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575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Прямоугольник 2"/>
          <p:cNvSpPr>
            <a:spLocks noChangeArrowheads="1"/>
          </p:cNvSpPr>
          <p:nvPr/>
        </p:nvSpPr>
        <p:spPr bwMode="auto">
          <a:xfrm>
            <a:off x="1403648" y="1196975"/>
            <a:ext cx="7489527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Таблицы 1000, 2000, 3000, 4000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4 - заболевания, зарегистрированные у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пациентов впервые в жизни и повторно один  раз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году (+ и -);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5 – в возрасте 0-4 года, из графы 4 (таблица 1000);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6 – в возрасте 5-9 лет, из графы 4 (таблица);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при этом графа 4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&gt;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= графам 5+6;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8 – взято под диспансерное наблюдение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года, из графы 4 «всего» (+ и -);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9 - заболевания, зарегистрированные у 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пациентов впервые в жизни (+),  из графы 4. 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168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3" name="Прямоугольник 1"/>
          <p:cNvSpPr>
            <a:spLocks noChangeArrowheads="1"/>
          </p:cNvSpPr>
          <p:nvPr/>
        </p:nvSpPr>
        <p:spPr bwMode="auto">
          <a:xfrm>
            <a:off x="1547664" y="2565400"/>
            <a:ext cx="720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Стенокардия (таблицы 2000, 3000 и 4000, строка 10.4.1) регистрируется как самостоятельное заболевание, впервые выявленное – первый раз в жизни (+), а затем – один раз в год со знаком (–).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Случаи приступов стенокардии при атеросклеротической болезни сердца как самостоятельные заболевания не регистрируются. 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538791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7" name="Прямоугольник 1"/>
          <p:cNvSpPr>
            <a:spLocks noChangeArrowheads="1"/>
          </p:cNvSpPr>
          <p:nvPr/>
        </p:nvSpPr>
        <p:spPr bwMode="auto">
          <a:xfrm>
            <a:off x="1691680" y="2133600"/>
            <a:ext cx="6912768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10.4.1.1 – </a:t>
            </a:r>
            <a:r>
              <a:rPr lang="en-US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I20.0 –</a:t>
            </a: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</a:t>
            </a:r>
            <a: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4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регистрируется раз в год</a:t>
            </a:r>
            <a:b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графы 4 и 9</a:t>
            </a:r>
            <a:b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4 = графе 9</a:t>
            </a:r>
          </a:p>
          <a:p>
            <a:pPr algn="ctr">
              <a:defRPr/>
            </a:pPr>
            <a:endParaRPr lang="ru-RU" alt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Нестабильная стенокардия – острое состояние   (впервые равно всего), Д-наблюдение либо по I25.8 (при переходе в ОИМ), либо по I20 (стр. 10.4.1) –  при стабилизации состояния.</a:t>
            </a:r>
          </a:p>
          <a:p>
            <a:pPr algn="ctr">
              <a:defRPr/>
            </a:pPr>
            <a:endParaRPr lang="ru-RU" altLang="ru-RU" sz="2400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91907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5" name="Прямоугольник 1"/>
          <p:cNvSpPr>
            <a:spLocks noChangeArrowheads="1"/>
          </p:cNvSpPr>
          <p:nvPr/>
        </p:nvSpPr>
        <p:spPr bwMode="auto">
          <a:xfrm>
            <a:off x="1547664" y="2636838"/>
            <a:ext cx="7056784" cy="147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острыми, повторными инфарктами миокарда острыми нарушениями мозгового кровообращения наблюдаются в течение 28 дней, а затем снимаются с диспансерного учета, поэтому в графе 15 таблиц 2000, 3000 и 4000 отмечают только тех пациентов, которые заболели в декабре месяце.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634590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9" name="Прямоугольник 1"/>
          <p:cNvSpPr>
            <a:spLocks noChangeArrowheads="1"/>
          </p:cNvSpPr>
          <p:nvPr/>
        </p:nvSpPr>
        <p:spPr bwMode="auto">
          <a:xfrm>
            <a:off x="900113" y="2781300"/>
            <a:ext cx="76327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 включает пролапс митрального клапана (код I34.1)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10.5.4 включает только идиопатические (самостоятельные) </a:t>
            </a:r>
          </a:p>
          <a:p>
            <a:pPr algn="ctr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формы заболеваний.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964239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Прямоугольник 1"/>
          <p:cNvSpPr>
            <a:spLocks noChangeArrowheads="1"/>
          </p:cNvSpPr>
          <p:nvPr/>
        </p:nvSpPr>
        <p:spPr bwMode="auto">
          <a:xfrm>
            <a:off x="1547664" y="2205038"/>
            <a:ext cx="705678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57200"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Инфаркт миокарда всегда первичный (+), с (-) нет. Сколько инфарктов миокарда в году больной перенёс, столько должно и быть талонов с (+).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      Если от начала заболевания уже прошло 28 дней, то его показывать </a:t>
            </a:r>
            <a:r>
              <a:rPr lang="ru-RU" altLang="ru-RU" sz="1800" b="0" dirty="0" smtClean="0">
                <a:latin typeface="Times New Roman" pitchFamily="18" charset="0"/>
                <a:cs typeface="Times New Roman" pitchFamily="18" charset="0"/>
              </a:rPr>
              <a:t>только 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в графах 4 и 9, а диспансерных по ишемической болезни сердца, </a:t>
            </a:r>
            <a:r>
              <a:rPr lang="ru-RU" altLang="ru-RU" sz="1800" b="0" dirty="0" smtClean="0">
                <a:latin typeface="Times New Roman" pitchFamily="18" charset="0"/>
                <a:cs typeface="Times New Roman" pitchFamily="18" charset="0"/>
              </a:rPr>
              <a:t>графа 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15.</a:t>
            </a:r>
          </a:p>
          <a:p>
            <a:pPr algn="just" eaLnBrk="1" hangingPunct="1">
              <a:defRPr/>
            </a:pPr>
            <a:endParaRPr lang="ru-RU" altLang="ru-RU" sz="1800" b="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       Впервые выявленный постинфарктный кардиосклероз включает в себя состояния развившиеся только после острого инфаркта миокарда.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427597854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2"/>
          <p:cNvSpPr>
            <a:spLocks noChangeArrowheads="1"/>
          </p:cNvSpPr>
          <p:nvPr/>
        </p:nvSpPr>
        <p:spPr bwMode="auto">
          <a:xfrm>
            <a:off x="1475655" y="2205038"/>
            <a:ext cx="7272809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 10.6.1 – 10.6.4 острое нарушение мозгового кровообращения всегда первичный (+), с (-) нет. Таким образом, гр. 4 всегда равна гр. 9. По диагнозу «Инсульт» больные подлежат диспансерному наблюдению по гр. 15  на протяжении 30 дней от момента начальных проявлений или более в пределах одного эпизода лечения. В дальнейшем диспансерное наблюдение осуществляется по последствиям инсульта – парезы, параличи, энцефалопатия, речевые нарушения и т.д. Необходимо помнить, что код I69 – используется только по- смертно.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10.8.2 - не включать флебит портальной вены (K75.1).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1349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2"/>
          <p:cNvSpPr>
            <a:spLocks noChangeArrowheads="1"/>
          </p:cNvSpPr>
          <p:nvPr/>
        </p:nvSpPr>
        <p:spPr bwMode="auto">
          <a:xfrm>
            <a:off x="1619672" y="2998788"/>
            <a:ext cx="712879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10.6.7 «последствия цереброваскулярных болезней» диагноз используется только в случае смерти пациента.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В строке 10.6.7 заполняются графы 4, 9 и они равны.</a:t>
            </a: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190427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13" y="857250"/>
            <a:ext cx="7772400" cy="4357688"/>
          </a:xfrm>
        </p:spPr>
        <p:txBody>
          <a:bodyPr/>
          <a:lstStyle/>
          <a:p>
            <a:pPr marR="0" algn="ctr" eaLnBrk="1" hangingPunct="1">
              <a:lnSpc>
                <a:spcPct val="90000"/>
              </a:lnSpc>
            </a:pPr>
            <a:r>
              <a:rPr lang="ru-RU" b="1" u="sng" dirty="0" smtClean="0">
                <a:solidFill>
                  <a:srgbClr val="FF0000"/>
                </a:solidFill>
              </a:rPr>
              <a:t>СТРОГОЕ РАВЕНСТВО ВНИЗ ПО СТРОКАМ</a:t>
            </a:r>
          </a:p>
          <a:p>
            <a:pPr marR="0" algn="l" eaLnBrk="1" hangingPunct="1">
              <a:lnSpc>
                <a:spcPct val="90000"/>
              </a:lnSpc>
            </a:pPr>
            <a:endParaRPr lang="ru-RU" b="1" u="sng" dirty="0" smtClean="0">
              <a:solidFill>
                <a:srgbClr val="FF0000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Стр.10.3 = сумме 10.3.1+….+10.3.4</a:t>
            </a:r>
          </a:p>
          <a:p>
            <a:pPr marR="0" algn="l" eaLnBrk="1" hangingPunct="1">
              <a:lnSpc>
                <a:spcPct val="90000"/>
              </a:lnSpc>
            </a:pPr>
            <a:endParaRPr lang="ru-RU" b="1" dirty="0" smtClean="0">
              <a:solidFill>
                <a:schemeClr val="tx1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Стр.10.4 = сумме 10.4.1+….+10.4.5</a:t>
            </a:r>
          </a:p>
          <a:p>
            <a:pPr marR="0" algn="l" eaLnBrk="1" hangingPunct="1">
              <a:lnSpc>
                <a:spcPct val="90000"/>
              </a:lnSpc>
            </a:pPr>
            <a:endParaRPr lang="ru-RU" b="1" dirty="0" smtClean="0">
              <a:solidFill>
                <a:schemeClr val="tx1"/>
              </a:solidFill>
            </a:endParaRPr>
          </a:p>
          <a:p>
            <a:pPr marR="0" algn="l" eaLnBrk="1" hangingPunct="1">
              <a:lnSpc>
                <a:spcPct val="90000"/>
              </a:lnSpc>
            </a:pPr>
            <a:r>
              <a:rPr lang="ru-RU" b="1" dirty="0" smtClean="0">
                <a:solidFill>
                  <a:schemeClr val="tx1"/>
                </a:solidFill>
              </a:rPr>
              <a:t>Стр.10.6 = сумме 10.6.1+….+10.6.7</a:t>
            </a:r>
          </a:p>
          <a:p>
            <a:pPr marR="0" algn="l" eaLnBrk="1" hangingPunct="1">
              <a:lnSpc>
                <a:spcPct val="90000"/>
              </a:lnSpc>
            </a:pPr>
            <a:endParaRPr lang="ru-RU" b="1" dirty="0" smtClean="0">
              <a:solidFill>
                <a:srgbClr val="FF0000"/>
              </a:solidFill>
            </a:endParaRPr>
          </a:p>
          <a:p>
            <a:pPr marR="0" algn="ctr" eaLnBrk="1" hangingPunct="1">
              <a:lnSpc>
                <a:spcPct val="90000"/>
              </a:lnSpc>
            </a:pPr>
            <a:r>
              <a:rPr lang="ru-RU" sz="3200" b="1" u="sng" dirty="0" smtClean="0">
                <a:solidFill>
                  <a:srgbClr val="FF0000"/>
                </a:solidFill>
              </a:rPr>
              <a:t>ПО ВСЕМ ГРАФАМ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5" name="Прямоугольник 2"/>
          <p:cNvSpPr>
            <a:spLocks noChangeArrowheads="1"/>
          </p:cNvSpPr>
          <p:nvPr/>
        </p:nvSpPr>
        <p:spPr bwMode="auto">
          <a:xfrm>
            <a:off x="1907704" y="1196975"/>
            <a:ext cx="66251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10. Болезни органов дыхания.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J00-J99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90116" name="Прямоугольник 3"/>
          <p:cNvSpPr>
            <a:spLocks noChangeArrowheads="1"/>
          </p:cNvSpPr>
          <p:nvPr/>
        </p:nvSpPr>
        <p:spPr bwMode="auto">
          <a:xfrm>
            <a:off x="1619672" y="2690813"/>
            <a:ext cx="7128792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Пациенты с острыми пневмониями наблюдаются в течение 6 месяцев, а затем снимаются с диспансерного учета, поэтому в графе 15 таблиц 1000, 2000, 3000 и 4000 показываются только те пациенты, которые заболели во втором полугодии. </a:t>
            </a:r>
            <a:endParaRPr lang="en-US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Дети по приказу №725 от 15.06.83г – 12 месяцев. </a:t>
            </a:r>
            <a:endParaRPr lang="en-US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В графе 15 таблицы 1500 показываются дети, которые заболели пневмонией во второй половине  первого года жизни</a:t>
            </a: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4621202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Прямоугольник 2"/>
          <p:cNvSpPr>
            <a:spLocks noChangeArrowheads="1"/>
          </p:cNvSpPr>
          <p:nvPr/>
        </p:nvSpPr>
        <p:spPr bwMode="auto">
          <a:xfrm>
            <a:off x="1619672" y="1989138"/>
            <a:ext cx="7200800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00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до 1 года жизни хронических заболеваний быть не должно.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Астматический статус – J46.0 – J 46.9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ОРВИ (ОРЗ) – J06.9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Часто болеющие дети шифруются кодами соответствующих заболеваний (пневмония, ОРВИ, острый бронхиты и т.д.)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Пневмония - графа 4 = графе 9, графа 8 = графе 10.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Разница между выявлено и взято на Д-учет может быть за счет умерших, выбывших. </a:t>
            </a:r>
          </a:p>
        </p:txBody>
      </p:sp>
    </p:spTree>
    <p:extLst>
      <p:ext uri="{BB962C8B-B14F-4D97-AF65-F5344CB8AC3E}">
        <p14:creationId xmlns:p14="http://schemas.microsoft.com/office/powerpoint/2010/main" val="304731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Прямоугольник 2"/>
          <p:cNvSpPr>
            <a:spLocks noChangeArrowheads="1"/>
          </p:cNvSpPr>
          <p:nvPr/>
        </p:nvSpPr>
        <p:spPr bwMode="auto">
          <a:xfrm>
            <a:off x="1259632" y="764704"/>
            <a:ext cx="7560840" cy="5786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>
              <a:defRPr/>
            </a:pPr>
            <a:r>
              <a:rPr lang="ru-RU" alt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  </a:t>
            </a:r>
          </a:p>
          <a:p>
            <a:pPr eaLnBrk="1" latinLnBrk="1" hangingPunct="1">
              <a:buFontTx/>
              <a:buChar char="-"/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10 - взято под диспансерное наблюдение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в течение года (+), из графы 9; 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11 – выявлено впервые при </a:t>
            </a:r>
            <a:r>
              <a:rPr lang="ru-RU" altLang="ru-RU" sz="24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профосмотре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из графы 9;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12 – выявлено  при  диспансеризации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определенных групп взрослого населения, 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из графы 9;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14 – снято с диспансерного наблюдения (по всем 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причинам: выздоровление, смерть, переезд 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на другое место жительства и др.); 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графа 15 – состоит под диспансерным наблюдением на </a:t>
            </a:r>
          </a:p>
          <a:p>
            <a:pPr eaLnBrk="1" latinLnBrk="1" hangingPunct="1">
              <a:defRPr/>
            </a:pP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конец отчетного года; 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графы 7,13,16 - в таблице 2000 – все сведения о </a:t>
            </a:r>
          </a:p>
          <a:p>
            <a:pPr eaLnBrk="1" latinLnBrk="1" hangingPunct="1">
              <a:defRPr/>
            </a:pPr>
            <a:r>
              <a:rPr lang="ru-RU" altLang="ru-RU" sz="24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юношах.</a:t>
            </a:r>
            <a:b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24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altLang="ru-RU" sz="24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53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Прямоугольник 2"/>
          <p:cNvSpPr>
            <a:spLocks noChangeArrowheads="1"/>
          </p:cNvSpPr>
          <p:nvPr/>
        </p:nvSpPr>
        <p:spPr bwMode="auto">
          <a:xfrm>
            <a:off x="1619672" y="2276475"/>
            <a:ext cx="72008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Повторно возникающие в течение года острые   пневмонии, острая ревматическая лихорадка, острые и повторные инфаркты миокарда, острые нарушения мозгового кровообращения регистрируются как ост-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рые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(со знаком  +). </a:t>
            </a:r>
          </a:p>
          <a:p>
            <a:pPr algn="just">
              <a:defRPr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По этим строкам графы 4 и 9 таблиц 1000, 2000, 3000 и 4000 равны.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08498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7" name="Прямоугольник 1"/>
          <p:cNvSpPr>
            <a:spLocks noChangeArrowheads="1"/>
          </p:cNvSpPr>
          <p:nvPr/>
        </p:nvSpPr>
        <p:spPr bwMode="auto">
          <a:xfrm>
            <a:off x="1692275" y="1125538"/>
            <a:ext cx="6192838" cy="2586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11. Болезни органов пищеварения.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K00-K93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1800" dirty="0" smtClean="0">
              <a:solidFill>
                <a:schemeClr val="tx1"/>
              </a:solidFill>
            </a:endParaRPr>
          </a:p>
        </p:txBody>
      </p:sp>
      <p:sp>
        <p:nvSpPr>
          <p:cNvPr id="93188" name="Прямоугольник 2"/>
          <p:cNvSpPr>
            <a:spLocks noChangeArrowheads="1"/>
          </p:cNvSpPr>
          <p:nvPr/>
        </p:nvSpPr>
        <p:spPr bwMode="auto">
          <a:xfrm>
            <a:off x="1547664" y="2781300"/>
            <a:ext cx="72008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Заболевания зубов включают в форму 12 только в том случае, если больной подлежит диспансерному наблюдению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4681507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Прямоугольник 1"/>
          <p:cNvSpPr>
            <a:spLocks noChangeArrowheads="1"/>
          </p:cNvSpPr>
          <p:nvPr/>
        </p:nvSpPr>
        <p:spPr bwMode="auto">
          <a:xfrm>
            <a:off x="1547664" y="1268413"/>
            <a:ext cx="7128792" cy="4801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форму 12 включаются заболевания, которые подлежат диспансерному наблюдению множественным прогрессирующим кариесом зубов (4 раза в год]; легкой формой пародонтита (1 раз в 6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], тяжелой формой (каждые 3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 пародонтозом (1 раз в 6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профилактики осложнений); хроническими гингивитами, стоматитами,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хейлитами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глоссальгией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(от 2 до 4 раз в год);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одонтогенными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невралгиями тройничного и невритами лицевого нервов (от 2 до 4 раз в год); хроническими остеомиелитами костей лица (2 раза в год); хроническим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одонтогенным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воспалением верхнечелюстной пазухи (2 раза в год); хроническим воспалением слюнных желез (2 раза в год); пре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драковыми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заболеваниями челюстей и полости рта, злокачественными новообразованиями челюстей и полости рта (совместно с онкологами в зависимости от стадии заболевания); врожденными расщелинами челюстно-лицевой области (2 раза в год); зубочелюстными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аномалиями (2—3 раза в год); врожденными и приобретенными деформациями челюстей (2 раза в год).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143679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6" name="Прямоугольник 2"/>
          <p:cNvSpPr>
            <a:spLocks noChangeArrowheads="1"/>
          </p:cNvSpPr>
          <p:nvPr/>
        </p:nvSpPr>
        <p:spPr bwMode="auto">
          <a:xfrm>
            <a:off x="1331640" y="642918"/>
            <a:ext cx="741682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13. Болезни костно-мышечной системы и соединительной ткани. М00-М99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82949" name="Прямоугольник 3"/>
          <p:cNvSpPr>
            <a:spLocks noChangeArrowheads="1"/>
          </p:cNvSpPr>
          <p:nvPr/>
        </p:nvSpPr>
        <p:spPr bwMode="auto">
          <a:xfrm>
            <a:off x="1403648" y="2071678"/>
            <a:ext cx="7344816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 eaLnBrk="1" hangingPunct="1">
              <a:defRPr/>
            </a:pPr>
            <a:r>
              <a:rPr lang="ru-RU" alt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</a:p>
          <a:p>
            <a:pPr indent="457200" algn="just" eaLnBrk="1" hangingPunct="1">
              <a:defRPr/>
            </a:pPr>
            <a:endParaRPr lang="ru-RU" altLang="ru-RU" sz="1800" b="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7200"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Диспансерному учёту подлежат сколиозы, плоскостопие, </a:t>
            </a:r>
            <a:r>
              <a:rPr lang="ru-RU" altLang="ru-RU" sz="1800" b="0" dirty="0" err="1">
                <a:latin typeface="Times New Roman" pitchFamily="18" charset="0"/>
                <a:cs typeface="Times New Roman" pitchFamily="18" charset="0"/>
              </a:rPr>
              <a:t>остеохондропатии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, остеохондроз. Нарушение осанки,  плоская стопа,  сутулость,  </a:t>
            </a:r>
            <a:r>
              <a:rPr lang="ru-RU" altLang="ru-RU" sz="1800" b="0" dirty="0" err="1">
                <a:latin typeface="Times New Roman" pitchFamily="18" charset="0"/>
                <a:cs typeface="Times New Roman" pitchFamily="18" charset="0"/>
              </a:rPr>
              <a:t>вальгусная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и  </a:t>
            </a:r>
            <a:r>
              <a:rPr lang="ru-RU" altLang="ru-RU" sz="1800" b="0" dirty="0" err="1">
                <a:latin typeface="Times New Roman" pitchFamily="18" charset="0"/>
                <a:cs typeface="Times New Roman" pitchFamily="18" charset="0"/>
              </a:rPr>
              <a:t>варусная</a:t>
            </a: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деформация  стоп  наблюдаются   по   списочному   составу  и  соответственно  в графе 15 (диспансерные) не показываются. 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latin typeface="Times New Roman" pitchFamily="18" charset="0"/>
                <a:cs typeface="Times New Roman" pitchFamily="18" charset="0"/>
              </a:rPr>
              <a:t>       Нарушение осанки,   сутулость – М53.2</a:t>
            </a:r>
          </a:p>
          <a:p>
            <a:pPr algn="just" eaLnBrk="1" hangingPunct="1">
              <a:defRPr/>
            </a:pPr>
            <a:r>
              <a:rPr lang="ru-RU" altLang="ru-RU" sz="1800" b="0" dirty="0">
                <a:cs typeface="Times New Roman" pitchFamily="18" charset="0"/>
              </a:rPr>
              <a:t>       Сколиоз – М41</a:t>
            </a:r>
            <a:endParaRPr lang="ru-RU" altLang="ru-RU" sz="1800" b="0" dirty="0"/>
          </a:p>
        </p:txBody>
      </p:sp>
    </p:spTree>
    <p:extLst>
      <p:ext uri="{BB962C8B-B14F-4D97-AF65-F5344CB8AC3E}">
        <p14:creationId xmlns:p14="http://schemas.microsoft.com/office/powerpoint/2010/main" val="2985007795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9" name="Прямоугольник 1"/>
          <p:cNvSpPr>
            <a:spLocks noChangeArrowheads="1"/>
          </p:cNvSpPr>
          <p:nvPr/>
        </p:nvSpPr>
        <p:spPr bwMode="auto">
          <a:xfrm>
            <a:off x="1475656" y="1989138"/>
            <a:ext cx="7272808" cy="246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Плоско-вальгусная деформация стопы – М21.0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Плоско-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варусная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деформация стопы – М21.1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Плоскостопие и плоская стопа – М21.4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Таким  образом,  плоскостопие  включается  в  строку 14.1, а сколиозы, юношеский остеохондроз в строку 14.3.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Нарушение осанки включать в строку 14.0.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9881561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3" name="Прямоугольник 1"/>
          <p:cNvSpPr>
            <a:spLocks noChangeArrowheads="1"/>
          </p:cNvSpPr>
          <p:nvPr/>
        </p:nvSpPr>
        <p:spPr bwMode="auto">
          <a:xfrm>
            <a:off x="1547665" y="1844675"/>
            <a:ext cx="7272808" cy="369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у взрослых кодируется M50 – M54 и показывается по строке 14.0</a:t>
            </a: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М42.1</a:t>
            </a:r>
            <a:r>
              <a:rPr lang="ru-RU" altLang="ru-RU" sz="18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 у взрослых</a:t>
            </a:r>
          </a:p>
          <a:p>
            <a:pPr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Остеохондроз позвоночника</a:t>
            </a:r>
          </a:p>
          <a:p>
            <a:pPr algn="ctr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клинические рекомендации</a:t>
            </a: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(М48.0, М 54, М50.0, М50.1, М50.2, М50.3, М50.8, М50.9, М51.0, М51.1, М51.2, М51.3, М51.8, М51.9, М53.2)</a:t>
            </a: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прошу обратить внимание специалистов на более точную формулировку диагнозов при остеохондрозе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915438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7" name="Прямоугольник 1"/>
          <p:cNvSpPr>
            <a:spLocks noChangeArrowheads="1"/>
          </p:cNvSpPr>
          <p:nvPr/>
        </p:nvSpPr>
        <p:spPr bwMode="auto">
          <a:xfrm>
            <a:off x="1475656" y="1341438"/>
            <a:ext cx="727280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Класс 14. Болезни мочеполовой системы.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N00-N99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98308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585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15.2 (почечная недостаточность) Показывается вся почечная недостаточность, как острая, так и хроническая. При сахарном диабете с почечной недостаточностью, сахарный диабет проходит по строке 5.2, а почечная недостаточность по строке 15.2 и т.д.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Аденома простаты – N40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Расстройства менструаций - на (Д) учёт берётся олиго и аменорея 1,2 степени. У девочек до 17 лет эрозия шейки матки (если нет возможности лечить). </a:t>
            </a:r>
          </a:p>
        </p:txBody>
      </p:sp>
    </p:spTree>
    <p:extLst>
      <p:ext uri="{BB962C8B-B14F-4D97-AF65-F5344CB8AC3E}">
        <p14:creationId xmlns:p14="http://schemas.microsoft.com/office/powerpoint/2010/main" val="1321453666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1" name="Прямоугольник 1"/>
          <p:cNvSpPr>
            <a:spLocks noChangeArrowheads="1"/>
          </p:cNvSpPr>
          <p:nvPr/>
        </p:nvSpPr>
        <p:spPr bwMode="auto">
          <a:xfrm>
            <a:off x="1547664" y="2060575"/>
            <a:ext cx="7200800" cy="3570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 15.7 – всегда больше строки 15.7.1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15.8 - </a:t>
            </a: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эндометриоз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 Д-учёта снимается посмертно или в глубокой менопаузе.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15.9 - расстройства менструаций – на Д-учёт берётся олиго- и аменорея 1, 2 степени. У девочек до 17 лет эрозия шейки матки (если нет возможности лечить). </a:t>
            </a:r>
          </a:p>
          <a:p>
            <a:pPr algn="just">
              <a:defRPr/>
            </a:pPr>
            <a:r>
              <a:rPr lang="ru-RU" altLang="ru-RU" sz="18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Альгодисменорею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графе «диспансерные» показывать не нужно.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Строка 15.10 (т. 3000) – женщины с бесплодием снимаются с учета если они родили, перешагнули детородный возраст, выбыли, умерли. </a:t>
            </a:r>
            <a: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7232061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Прямоугольник 1"/>
          <p:cNvSpPr>
            <a:spLocks noChangeArrowheads="1"/>
          </p:cNvSpPr>
          <p:nvPr/>
        </p:nvSpPr>
        <p:spPr bwMode="auto">
          <a:xfrm>
            <a:off x="1691680" y="1268413"/>
            <a:ext cx="7128791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15. Беременность, роды и послеродовый период. О00-О99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00356" name="Прямоугольник 2"/>
          <p:cNvSpPr>
            <a:spLocks noChangeArrowheads="1"/>
          </p:cNvSpPr>
          <p:nvPr/>
        </p:nvSpPr>
        <p:spPr bwMode="auto">
          <a:xfrm>
            <a:off x="1475656" y="2613025"/>
            <a:ext cx="7344816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Включаются случаи акушерской патологии. Данные этой строки  должны  определённым  образом соотноситься с данными по форме № 32 таблицы 2130 (все нозологии) и  таблицы  2111  (учитывая  патологию,   требующую   дальнейшего диспансерного наблюдения). </a:t>
            </a:r>
          </a:p>
          <a:p>
            <a:pPr algn="just" eaLnBrk="1" hangingPunct="1"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Если соматическое заболевание возникло во время беременности  –  кодировать его необходимо по классу О.   Ранее известную  (и  зарегистрированную)  соматическую патологию, обнаруживаемую у женщины во время беременности, следует также учитывать по классу О с соответствующей заменой ранее заполненного по другому классу статистического талона</a:t>
            </a: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5118994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9" name="Прямоугольник 1"/>
          <p:cNvSpPr>
            <a:spLocks noChangeArrowheads="1"/>
          </p:cNvSpPr>
          <p:nvPr/>
        </p:nvSpPr>
        <p:spPr bwMode="auto">
          <a:xfrm>
            <a:off x="1475656" y="1052513"/>
            <a:ext cx="7344816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16. Отдельные состояния, возникающие в перинатальном периоде. Р00-Р96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01380" name="Прямоугольник 2"/>
          <p:cNvSpPr>
            <a:spLocks noChangeArrowheads="1"/>
          </p:cNvSpPr>
          <p:nvPr/>
        </p:nvSpPr>
        <p:spPr bwMode="auto">
          <a:xfrm>
            <a:off x="1475656" y="2921000"/>
            <a:ext cx="7128594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17.0 таблиц 2000 и 3000 заполняется только в случаях перинатальной смертности  и касается состояния здоровья матери. 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случаи кодируются кодами Р00-Р04, а не кодами  класса 15 «Беременность, роды и послеродовый период».</a:t>
            </a:r>
          </a:p>
          <a:p>
            <a:pPr algn="just" eaLnBrk="1" hangingPunct="1">
              <a:buClr>
                <a:schemeClr val="bg2"/>
              </a:buClr>
              <a:buSzPct val="75000"/>
              <a:buFont typeface="Arial" panose="020B0604020202020204" pitchFamily="34" charset="0"/>
              <a:buNone/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1000 коды МКБ-10 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05-Р96.</a:t>
            </a:r>
          </a:p>
        </p:txBody>
      </p:sp>
    </p:spTree>
    <p:extLst>
      <p:ext uri="{BB962C8B-B14F-4D97-AF65-F5344CB8AC3E}">
        <p14:creationId xmlns:p14="http://schemas.microsoft.com/office/powerpoint/2010/main" val="12287958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Прямоугольник 21"/>
          <p:cNvSpPr>
            <a:spLocks noChangeArrowheads="1"/>
          </p:cNvSpPr>
          <p:nvPr/>
        </p:nvSpPr>
        <p:spPr bwMode="auto">
          <a:xfrm>
            <a:off x="1475656" y="620713"/>
            <a:ext cx="7200800" cy="1661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sz="1600" dirty="0" smtClean="0">
                <a:solidFill>
                  <a:schemeClr val="tx1"/>
                </a:solidFill>
              </a:rPr>
              <a:t>                   </a:t>
            </a: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>
              <a:solidFill>
                <a:schemeClr val="tx1"/>
              </a:solidFill>
            </a:endParaRPr>
          </a:p>
          <a:p>
            <a:pPr algn="ctr">
              <a:defRPr/>
            </a:pPr>
            <a:endParaRPr lang="en-US" sz="1600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2. Дети первых трех лет жизни                    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rgbClr val="002060"/>
                </a:solidFill>
              </a:rPr>
              <a:t> </a:t>
            </a:r>
            <a:r>
              <a:rPr lang="ru-RU" sz="1800" dirty="0" smtClean="0">
                <a:solidFill>
                  <a:schemeClr val="tx1"/>
                </a:solidFill>
              </a:rPr>
              <a:t>(1500) 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defRPr/>
            </a:pPr>
            <a:r>
              <a:rPr lang="ru-RU" sz="1800" dirty="0" smtClean="0">
                <a:solidFill>
                  <a:schemeClr val="tx1"/>
                </a:solidFill>
              </a:rPr>
              <a:t>   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335499"/>
              </p:ext>
            </p:extLst>
          </p:nvPr>
        </p:nvGraphicFramePr>
        <p:xfrm>
          <a:off x="1143000" y="2084611"/>
          <a:ext cx="7533456" cy="35916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39249">
                  <a:extLst>
                    <a:ext uri="{9D8B030D-6E8A-4147-A177-3AD203B41FA5}">
                      <a16:colId xmlns="" xmlns:a16="http://schemas.microsoft.com/office/drawing/2014/main" val="1591322001"/>
                    </a:ext>
                  </a:extLst>
                </a:gridCol>
                <a:gridCol w="327005">
                  <a:extLst>
                    <a:ext uri="{9D8B030D-6E8A-4147-A177-3AD203B41FA5}">
                      <a16:colId xmlns="" xmlns:a16="http://schemas.microsoft.com/office/drawing/2014/main" val="3280641226"/>
                    </a:ext>
                  </a:extLst>
                </a:gridCol>
                <a:gridCol w="613193">
                  <a:extLst>
                    <a:ext uri="{9D8B030D-6E8A-4147-A177-3AD203B41FA5}">
                      <a16:colId xmlns="" xmlns:a16="http://schemas.microsoft.com/office/drawing/2014/main" val="4219894377"/>
                    </a:ext>
                  </a:extLst>
                </a:gridCol>
                <a:gridCol w="337921">
                  <a:extLst>
                    <a:ext uri="{9D8B030D-6E8A-4147-A177-3AD203B41FA5}">
                      <a16:colId xmlns="" xmlns:a16="http://schemas.microsoft.com/office/drawing/2014/main" val="444622609"/>
                    </a:ext>
                  </a:extLst>
                </a:gridCol>
                <a:gridCol w="269577">
                  <a:extLst>
                    <a:ext uri="{9D8B030D-6E8A-4147-A177-3AD203B41FA5}">
                      <a16:colId xmlns="" xmlns:a16="http://schemas.microsoft.com/office/drawing/2014/main" val="3434130414"/>
                    </a:ext>
                  </a:extLst>
                </a:gridCol>
                <a:gridCol w="230185">
                  <a:extLst>
                    <a:ext uri="{9D8B030D-6E8A-4147-A177-3AD203B41FA5}">
                      <a16:colId xmlns="" xmlns:a16="http://schemas.microsoft.com/office/drawing/2014/main" val="4252229652"/>
                    </a:ext>
                  </a:extLst>
                </a:gridCol>
                <a:gridCol w="230185">
                  <a:extLst>
                    <a:ext uri="{9D8B030D-6E8A-4147-A177-3AD203B41FA5}">
                      <a16:colId xmlns="" xmlns:a16="http://schemas.microsoft.com/office/drawing/2014/main" val="3784881022"/>
                    </a:ext>
                  </a:extLst>
                </a:gridCol>
                <a:gridCol w="402468">
                  <a:extLst>
                    <a:ext uri="{9D8B030D-6E8A-4147-A177-3AD203B41FA5}">
                      <a16:colId xmlns="" xmlns:a16="http://schemas.microsoft.com/office/drawing/2014/main" val="4290690"/>
                    </a:ext>
                  </a:extLst>
                </a:gridCol>
                <a:gridCol w="323209">
                  <a:extLst>
                    <a:ext uri="{9D8B030D-6E8A-4147-A177-3AD203B41FA5}">
                      <a16:colId xmlns="" xmlns:a16="http://schemas.microsoft.com/office/drawing/2014/main" val="561452165"/>
                    </a:ext>
                  </a:extLst>
                </a:gridCol>
                <a:gridCol w="307546">
                  <a:extLst>
                    <a:ext uri="{9D8B030D-6E8A-4147-A177-3AD203B41FA5}">
                      <a16:colId xmlns="" xmlns:a16="http://schemas.microsoft.com/office/drawing/2014/main" val="2320634709"/>
                    </a:ext>
                  </a:extLst>
                </a:gridCol>
                <a:gridCol w="391077">
                  <a:extLst>
                    <a:ext uri="{9D8B030D-6E8A-4147-A177-3AD203B41FA5}">
                      <a16:colId xmlns="" xmlns:a16="http://schemas.microsoft.com/office/drawing/2014/main" val="3236370398"/>
                    </a:ext>
                  </a:extLst>
                </a:gridCol>
                <a:gridCol w="391077">
                  <a:extLst>
                    <a:ext uri="{9D8B030D-6E8A-4147-A177-3AD203B41FA5}">
                      <a16:colId xmlns="" xmlns:a16="http://schemas.microsoft.com/office/drawing/2014/main" val="4231924723"/>
                    </a:ext>
                  </a:extLst>
                </a:gridCol>
                <a:gridCol w="388230">
                  <a:extLst>
                    <a:ext uri="{9D8B030D-6E8A-4147-A177-3AD203B41FA5}">
                      <a16:colId xmlns="" xmlns:a16="http://schemas.microsoft.com/office/drawing/2014/main" val="1075184152"/>
                    </a:ext>
                  </a:extLst>
                </a:gridCol>
                <a:gridCol w="388230">
                  <a:extLst>
                    <a:ext uri="{9D8B030D-6E8A-4147-A177-3AD203B41FA5}">
                      <a16:colId xmlns="" xmlns:a16="http://schemas.microsoft.com/office/drawing/2014/main" val="4134120356"/>
                    </a:ext>
                  </a:extLst>
                </a:gridCol>
                <a:gridCol w="411960">
                  <a:extLst>
                    <a:ext uri="{9D8B030D-6E8A-4147-A177-3AD203B41FA5}">
                      <a16:colId xmlns="" xmlns:a16="http://schemas.microsoft.com/office/drawing/2014/main" val="1058893429"/>
                    </a:ext>
                  </a:extLst>
                </a:gridCol>
                <a:gridCol w="411960">
                  <a:extLst>
                    <a:ext uri="{9D8B030D-6E8A-4147-A177-3AD203B41FA5}">
                      <a16:colId xmlns="" xmlns:a16="http://schemas.microsoft.com/office/drawing/2014/main" val="2736326927"/>
                    </a:ext>
                  </a:extLst>
                </a:gridCol>
                <a:gridCol w="403417">
                  <a:extLst>
                    <a:ext uri="{9D8B030D-6E8A-4147-A177-3AD203B41FA5}">
                      <a16:colId xmlns="" xmlns:a16="http://schemas.microsoft.com/office/drawing/2014/main" val="493677856"/>
                    </a:ext>
                  </a:extLst>
                </a:gridCol>
                <a:gridCol w="403417">
                  <a:extLst>
                    <a:ext uri="{9D8B030D-6E8A-4147-A177-3AD203B41FA5}">
                      <a16:colId xmlns="" xmlns:a16="http://schemas.microsoft.com/office/drawing/2014/main" val="727225747"/>
                    </a:ext>
                  </a:extLst>
                </a:gridCol>
                <a:gridCol w="363550">
                  <a:extLst>
                    <a:ext uri="{9D8B030D-6E8A-4147-A177-3AD203B41FA5}">
                      <a16:colId xmlns="" xmlns:a16="http://schemas.microsoft.com/office/drawing/2014/main" val="2545415937"/>
                    </a:ext>
                  </a:extLst>
                </a:gridCol>
              </a:tblGrid>
              <a:tr h="293830"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Наименование классов и отдельных болезней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№ строк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Код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по МКБ-10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пересмотра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2">
                  <a:txBody>
                    <a:bodyPr/>
                    <a:lstStyle/>
                    <a:p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Снято с диспансерного наблюдения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Состоит под диспансерным наблюдением на конец отчетного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526228229"/>
                  </a:ext>
                </a:extLst>
              </a:tr>
              <a:tr h="8453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Всего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 воз-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расте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от 0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из них (из гр.4):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из них (из гр. 5 и 6):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из заболеваний с впервые в жизни установленным диагнозом (из гр. 10 и 11):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870404724"/>
                  </a:ext>
                </a:extLst>
              </a:tr>
              <a:tr h="10152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1 мес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 впервые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 жизни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установ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-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ленным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диагнозом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взято под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диспансерное наблюдение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выявлено при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</a:rPr>
                        <a:t>профосмотре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16485780"/>
                  </a:ext>
                </a:extLst>
              </a:tr>
              <a:tr h="6754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до 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 года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до 1 года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 1 до 3 лет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="" xmlns:a16="http://schemas.microsoft.com/office/drawing/2014/main" val="1496479951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12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13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14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16</a:t>
                      </a:r>
                      <a:endParaRPr lang="ru-RU" sz="10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17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18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19</a:t>
                      </a:r>
                      <a:endParaRPr lang="ru-RU" sz="10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="" xmlns:a16="http://schemas.microsoft.com/office/drawing/2014/main" val="4178357398"/>
                  </a:ext>
                </a:extLst>
              </a:tr>
              <a:tr h="2495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b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9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gridSpan="1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Таблица заполняется на детей в возрасте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от 0 до </a:t>
                      </a:r>
                      <a:r>
                        <a:rPr lang="ru-RU" sz="1200" b="1" dirty="0" smtClean="0">
                          <a:solidFill>
                            <a:srgbClr val="C00000"/>
                          </a:solidFill>
                          <a:effectLst/>
                        </a:rPr>
                        <a:t>2 </a:t>
                      </a:r>
                      <a:r>
                        <a:rPr lang="ru-RU" sz="1200" b="1" dirty="0">
                          <a:solidFill>
                            <a:srgbClr val="C00000"/>
                          </a:solidFill>
                          <a:effectLst/>
                        </a:rPr>
                        <a:t>лет 11 месяцев 29 дней</a:t>
                      </a:r>
                      <a:endParaRPr lang="ru-RU" sz="12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179685165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 gridSpan="15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430865899"/>
                  </a:ext>
                </a:extLst>
              </a:tr>
              <a:tr h="165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30768" marR="30768" marT="7692" marB="0" anchor="ctr"/>
                </a:tc>
                <a:extLst>
                  <a:ext uri="{0D108BD9-81ED-4DB2-BD59-A6C34878D82A}">
                    <a16:rowId xmlns="" xmlns:a16="http://schemas.microsoft.com/office/drawing/2014/main" val="42916971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9447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Прямоугольник 1"/>
          <p:cNvSpPr>
            <a:spLocks noChangeArrowheads="1"/>
          </p:cNvSpPr>
          <p:nvPr/>
        </p:nvSpPr>
        <p:spPr bwMode="auto">
          <a:xfrm>
            <a:off x="1619672" y="1484313"/>
            <a:ext cx="6924253" cy="427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детей, заболевания регистрируются как острые (таблица 1000 и 1500), дети наблюдаются в  течение 1 месяца, поэтому в графе 15 на конец отчетного периода  показывают  детей, у которых эти состояния развились в декабре месяце.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Остатков с прошлого года нет (0) т.к. за год формируется патология, которая кодируется другим классом. Данная строка равна  (крайне редко) или больше данных по форме  № 32,  т.к.  частично  диагнозы выставляются в поликлинике педиатрами, неврологами и др. врачами. Внимание:  из  выписки родильного  отделения в поликлинике кодируем только то, что вынесено в диагноз. </a:t>
            </a:r>
          </a:p>
          <a:p>
            <a:pPr algn="just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 текстовые описания кодированию не подлежат.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b="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3238483750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7" name="Прямоугольник 1"/>
          <p:cNvSpPr>
            <a:spLocks noChangeArrowheads="1"/>
          </p:cNvSpPr>
          <p:nvPr/>
        </p:nvSpPr>
        <p:spPr bwMode="auto">
          <a:xfrm>
            <a:off x="1547664" y="935038"/>
            <a:ext cx="7201049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3428" name="Прямоугольник 2"/>
          <p:cNvSpPr>
            <a:spLocks noChangeArrowheads="1"/>
          </p:cNvSpPr>
          <p:nvPr/>
        </p:nvSpPr>
        <p:spPr bwMode="auto">
          <a:xfrm>
            <a:off x="1547664" y="500042"/>
            <a:ext cx="720104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18. Симптомы, признаки и отклонения от нормы, выявленные при клинических и лабораторных исследованиях, </a:t>
            </a: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классифицированные в других рубриках.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R00-R99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03429" name="Прямоугольник 3"/>
          <p:cNvSpPr>
            <a:spLocks noChangeArrowheads="1"/>
          </p:cNvSpPr>
          <p:nvPr/>
        </p:nvSpPr>
        <p:spPr bwMode="auto">
          <a:xfrm>
            <a:off x="1547664" y="2000240"/>
            <a:ext cx="7201049" cy="31393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</a:t>
            </a:r>
            <a:r>
              <a:rPr lang="en-US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класса (стр. 19.0), не должны регистрироваться как заболевания</a:t>
            </a:r>
          </a:p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Могут быть </a:t>
            </a:r>
            <a:r>
              <a:rPr lang="ru-RU" sz="1800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единичные случаи</a:t>
            </a:r>
            <a:r>
              <a:rPr lang="ru-RU" sz="1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которые требуют объяснения, что это за симптомы 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(Представить перечень включенных состояний (диагнозов) в соответствии с МКБ-10 (представить список в виде приложения к таблице) )</a:t>
            </a: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учет данные состояния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 берутся!</a:t>
            </a:r>
            <a:endParaRPr lang="ru-RU" sz="1800" u="sng" dirty="0" smtClean="0">
              <a:solidFill>
                <a:srgbClr val="FF0000"/>
              </a:solidFill>
              <a:latin typeface="Constantia" pitchFamily="18" charset="0"/>
            </a:endParaRPr>
          </a:p>
          <a:p>
            <a:pPr algn="ctr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303500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428604"/>
            <a:ext cx="8272490" cy="5667396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Результаты анализов (виражи туберкулиновых проб) не регистрируются и на учет не берутся. 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Наблюдение за детьми с положительными туберкулиновыми пробами и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гиперреакциями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осуществляется по классу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XXI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код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03.0 и показывается в таблице 1100 и 2100.</a:t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Ребенок, рожденный от ВИЧ-инфицированной матери подлежит обследованию. Если тест положительный, ребенок обследован и заболевание установлено, код В20 – В24. Если ребенок обследован и требуется наблюдение и дальнейшее обследование (неоконченный тест на ВИЧ), показывается ребенок в таб.1100 по Z-классу.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571612"/>
            <a:ext cx="86439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1" name="Прямоугольник 1"/>
          <p:cNvSpPr>
            <a:spLocks noChangeArrowheads="1"/>
          </p:cNvSpPr>
          <p:nvPr/>
        </p:nvSpPr>
        <p:spPr bwMode="auto">
          <a:xfrm>
            <a:off x="1331640" y="1412875"/>
            <a:ext cx="7344048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 19. Травмы, отравления и некоторые другие последствия воздействия внешних причин.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S00-T98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84996" name="Прямоугольник 2"/>
          <p:cNvSpPr>
            <a:spLocks noChangeArrowheads="1"/>
          </p:cNvSpPr>
          <p:nvPr/>
        </p:nvSpPr>
        <p:spPr bwMode="auto">
          <a:xfrm>
            <a:off x="1403649" y="2781300"/>
            <a:ext cx="7272040" cy="1923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8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endParaRPr lang="ru-RU" altLang="ru-RU" sz="1100" b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Состояния  должны соответствовать патологическим состояниям, указанным в форме №57 «Сведения  о  травмах, отравлениях и  некоторых  других  последствиях  воздействия внешних причин». </a:t>
            </a:r>
          </a:p>
          <a:p>
            <a:pPr algn="just" eaLnBrk="1" hangingPunct="1">
              <a:buClr>
                <a:schemeClr val="bg2"/>
              </a:buClr>
              <a:buSzPct val="75000"/>
            </a:pPr>
            <a:r>
              <a:rPr lang="ru-RU" altLang="ru-RU" sz="1800" b="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sz="1800" dirty="0" smtClean="0">
                <a:solidFill>
                  <a:schemeClr val="tx2">
                    <a:satMod val="13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правило, гр.4=гр.9</a:t>
            </a:r>
            <a:endParaRPr lang="ru-RU" altLang="ru-RU" sz="1800" b="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14086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5" name="Прямоугольник 1"/>
          <p:cNvSpPr>
            <a:spLocks noChangeArrowheads="1"/>
          </p:cNvSpPr>
          <p:nvPr/>
        </p:nvSpPr>
        <p:spPr bwMode="auto">
          <a:xfrm>
            <a:off x="1475656" y="1773238"/>
            <a:ext cx="7344816" cy="4555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Примеры шифрования последствий травм: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Отдалённые последствия перелома можно шифровать  -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М84.1 – несрастание перелома,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М82.2 – замедленное сращение перелома.</a:t>
            </a:r>
          </a:p>
          <a:p>
            <a:pPr algn="just"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Последствия ЧМТ кодируются в зависимости от клиники проявлений: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хроническая посттравматическая  головная боль G44.3,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травматическая  транзиторная  церебральная  ишемия  G45.8, 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др. уточнённое  поражение головного мозга, в том числе травматическая болезнь мозга G93.8, 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посттравматическая F07.2,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энцефалопатия  неуточнённая  G93.4,  относящиеся к патологии нервной системы.</a:t>
            </a:r>
          </a:p>
          <a:p>
            <a:pPr algn="just"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4281112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3000" y="260648"/>
            <a:ext cx="7772400" cy="6336704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b="1" u="sng" dirty="0" smtClean="0">
                <a:solidFill>
                  <a:srgbClr val="FF0000"/>
                </a:solidFill>
              </a:rPr>
              <a:t>СТРОКА 21.0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Принцип заполнения строки </a:t>
            </a:r>
            <a:r>
              <a:rPr lang="ru-RU" sz="2400" b="1" u="sng" dirty="0" smtClean="0">
                <a:solidFill>
                  <a:srgbClr val="FF0000"/>
                </a:solidFill>
              </a:rPr>
              <a:t>такой же как и по всем острым заболеваниям (пневмонии, </a:t>
            </a:r>
            <a:r>
              <a:rPr lang="ru-RU" sz="2400" b="1" u="sng" dirty="0" err="1" smtClean="0">
                <a:solidFill>
                  <a:srgbClr val="FF0000"/>
                </a:solidFill>
              </a:rPr>
              <a:t>инфаркты,инсульты</a:t>
            </a:r>
            <a:r>
              <a:rPr lang="ru-RU" sz="2400" b="1" u="sng" dirty="0" smtClean="0">
                <a:solidFill>
                  <a:srgbClr val="FF0000"/>
                </a:solidFill>
              </a:rPr>
              <a:t> и др.)</a:t>
            </a:r>
            <a:r>
              <a:rPr lang="ru-RU" sz="2400" b="1" dirty="0" smtClean="0">
                <a:solidFill>
                  <a:srgbClr val="FF0000"/>
                </a:solidFill>
              </a:rPr>
              <a:t>-отражаются только </a:t>
            </a:r>
            <a:r>
              <a:rPr lang="ru-RU" sz="2400" b="1" dirty="0" err="1" smtClean="0">
                <a:solidFill>
                  <a:srgbClr val="FF0000"/>
                </a:solidFill>
              </a:rPr>
              <a:t>заболевания,зарегистрированные</a:t>
            </a:r>
            <a:r>
              <a:rPr lang="ru-RU" sz="2400" b="1" dirty="0" smtClean="0">
                <a:solidFill>
                  <a:srgbClr val="FF0000"/>
                </a:solidFill>
              </a:rPr>
              <a:t> в 2021 году</a:t>
            </a:r>
            <a:endParaRPr lang="ru-RU" sz="2400" b="1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>
                <a:solidFill>
                  <a:schemeClr val="tx1"/>
                </a:solidFill>
              </a:rPr>
              <a:t>Сведения о заболеваемости COVID-19 показываются только в </a:t>
            </a:r>
            <a:r>
              <a:rPr lang="ru-RU" sz="2400" dirty="0" smtClean="0">
                <a:solidFill>
                  <a:schemeClr val="tx1"/>
                </a:solidFill>
              </a:rPr>
              <a:t>строке </a:t>
            </a:r>
            <a:r>
              <a:rPr lang="ru-RU" sz="2400" dirty="0">
                <a:solidFill>
                  <a:schemeClr val="tx1"/>
                </a:solidFill>
              </a:rPr>
              <a:t>21.0 и по другим строкам (пневмония и др.) не показывается. </a:t>
            </a:r>
            <a:endParaRPr lang="ru-RU" sz="24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На </a:t>
            </a:r>
            <a:r>
              <a:rPr lang="ru-RU" sz="2400" dirty="0">
                <a:solidFill>
                  <a:schemeClr val="tx1"/>
                </a:solidFill>
              </a:rPr>
              <a:t>диспансерный учет берутся все пациенты </a:t>
            </a:r>
            <a:r>
              <a:rPr lang="ru-RU" sz="2400" dirty="0" smtClean="0">
                <a:solidFill>
                  <a:schemeClr val="tx1"/>
                </a:solidFill>
              </a:rPr>
              <a:t>перенесшие </a:t>
            </a:r>
            <a:r>
              <a:rPr lang="ru-RU" sz="2400" dirty="0">
                <a:solidFill>
                  <a:schemeClr val="tx1"/>
                </a:solidFill>
              </a:rPr>
              <a:t>заболевание, сроком на 1 год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Разница между </a:t>
            </a:r>
            <a:r>
              <a:rPr lang="ru-RU" sz="2400" dirty="0" smtClean="0">
                <a:solidFill>
                  <a:schemeClr val="tx1"/>
                </a:solidFill>
              </a:rPr>
              <a:t>взятыми </a:t>
            </a:r>
            <a:r>
              <a:rPr lang="ru-RU" sz="2400" dirty="0">
                <a:solidFill>
                  <a:schemeClr val="tx1"/>
                </a:solidFill>
              </a:rPr>
              <a:t>на диспансерный </a:t>
            </a:r>
            <a:r>
              <a:rPr lang="ru-RU" sz="2400" dirty="0" smtClean="0">
                <a:solidFill>
                  <a:schemeClr val="tx1"/>
                </a:solidFill>
              </a:rPr>
              <a:t>учет(гр.8) и состоящими на конец года(гр.15) на умерших, которых показываем в гр.14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6677779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5900758"/>
          </a:xfrm>
          <a:solidFill>
            <a:schemeClr val="bg1"/>
          </a:solidFill>
        </p:spPr>
        <p:txBody>
          <a:bodyPr/>
          <a:lstStyle/>
          <a:p>
            <a:r>
              <a:rPr lang="ru-RU" sz="3600" u="sng" dirty="0" smtClean="0">
                <a:solidFill>
                  <a:schemeClr val="tx1"/>
                </a:solidFill>
              </a:rPr>
              <a:t>Таким образом по стр.21.0 </a:t>
            </a:r>
            <a:br>
              <a:rPr lang="ru-RU" sz="3600" u="sng" dirty="0" smtClean="0">
                <a:solidFill>
                  <a:schemeClr val="tx1"/>
                </a:solidFill>
              </a:rPr>
            </a:br>
            <a:r>
              <a:rPr lang="ru-RU" sz="3600" u="sng" dirty="0" smtClean="0">
                <a:solidFill>
                  <a:schemeClr val="tx1"/>
                </a:solidFill>
              </a:rPr>
              <a:t/>
            </a:r>
            <a:br>
              <a:rPr lang="ru-RU" sz="3600" u="sng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гр.4=гр.8=гр.9=гр.10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В гр.14 показываем только умерших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в табл.2000 дополнительно гр.7=гр.13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271763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57200"/>
            <a:ext cx="7772400" cy="3043808"/>
          </a:xfrm>
        </p:spPr>
        <p:txBody>
          <a:bodyPr/>
          <a:lstStyle/>
          <a:p>
            <a:r>
              <a:rPr lang="ru-RU" sz="1800" u="sng" dirty="0" smtClean="0"/>
              <a:t>ПРИВИВКИ ОТ </a:t>
            </a:r>
            <a:r>
              <a:rPr lang="en-US" sz="1800" u="sng" dirty="0" smtClean="0"/>
              <a:t>COVID-19</a:t>
            </a:r>
            <a:br>
              <a:rPr lang="en-US" sz="1800" u="sng" dirty="0" smtClean="0"/>
            </a:br>
            <a:r>
              <a:rPr lang="en-US" sz="1800" u="sng" dirty="0"/>
              <a:t/>
            </a:r>
            <a:br>
              <a:rPr lang="en-US" sz="1800" u="sng" dirty="0"/>
            </a:br>
            <a:r>
              <a:rPr lang="ru-RU" sz="1800" u="sng" dirty="0" smtClean="0">
                <a:solidFill>
                  <a:schemeClr val="tx1"/>
                </a:solidFill>
              </a:rPr>
              <a:t>Все прививки показываем с кодом </a:t>
            </a:r>
            <a:r>
              <a:rPr lang="en-US" sz="1800" u="sng" dirty="0" smtClean="0">
                <a:solidFill>
                  <a:schemeClr val="tx1"/>
                </a:solidFill>
              </a:rPr>
              <a:t>Z25</a:t>
            </a:r>
            <a:r>
              <a:rPr lang="ru-RU" sz="1800" u="sng" dirty="0" smtClean="0">
                <a:solidFill>
                  <a:schemeClr val="tx1"/>
                </a:solidFill>
              </a:rPr>
              <a:t>.8, в таблицах </a:t>
            </a:r>
            <a:r>
              <a:rPr lang="ru-RU" sz="1800" dirty="0" smtClean="0">
                <a:solidFill>
                  <a:schemeClr val="tx1"/>
                </a:solidFill>
              </a:rPr>
              <a:t>«</a:t>
            </a:r>
            <a:r>
              <a:rPr lang="ru-RU" alt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</a:t>
            </a:r>
            <a:r>
              <a:rPr lang="ru-RU" altLang="ru-RU" sz="18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влияющие на состояние здоровья населения и обращения в учреждения здравоохранения</a:t>
            </a:r>
            <a:r>
              <a:rPr lang="ru-RU" alt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.») </a:t>
            </a:r>
            <a: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 строке 1.2</a:t>
            </a:r>
            <a:b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altLang="ru-RU" sz="1800" u="sng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Т.к</a:t>
            </a:r>
            <a: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у детей иммунизация еще не началась, все прививки отображаем </a:t>
            </a:r>
            <a: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только в </a:t>
            </a:r>
            <a:r>
              <a:rPr lang="ru-RU" altLang="ru-RU" sz="1800" u="sng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таблицах 3100 и 4100</a:t>
            </a:r>
            <a:r>
              <a:rPr lang="ru-RU" alt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18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1800" i="1" dirty="0">
                <a:solidFill>
                  <a:schemeClr val="tx1"/>
                </a:solidFill>
              </a:rPr>
              <a:t/>
            </a:r>
            <a:br>
              <a:rPr lang="ru-RU" altLang="ru-RU" sz="1800" i="1" dirty="0">
                <a:solidFill>
                  <a:schemeClr val="tx1"/>
                </a:solidFill>
              </a:rPr>
            </a:br>
            <a:endParaRPr lang="ru-RU" sz="1800" i="1" u="sng" dirty="0">
              <a:solidFill>
                <a:schemeClr val="tx1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6892710"/>
              </p:ext>
            </p:extLst>
          </p:nvPr>
        </p:nvGraphicFramePr>
        <p:xfrm>
          <a:off x="1259632" y="3140969"/>
          <a:ext cx="7560839" cy="2475518"/>
        </p:xfrm>
        <a:graphic>
          <a:graphicData uri="http://schemas.openxmlformats.org/drawingml/2006/table">
            <a:tbl>
              <a:tblPr/>
              <a:tblGrid>
                <a:gridCol w="4281490"/>
                <a:gridCol w="791546"/>
                <a:gridCol w="943441"/>
                <a:gridCol w="772181"/>
                <a:gridCol w="772181"/>
              </a:tblGrid>
              <a:tr h="20215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Наименование 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№ строки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Код МКБ-10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Обращения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из них: повторные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21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1.0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Z00-Z99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430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из них: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обращения в медицинские организации для медицинского осмотра и обследования 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1.1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Z00-Z13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     из них: обращения в связи с получением медицинских документов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1.1.1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02.7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                наблюдение при подозрении на </a:t>
                      </a:r>
                      <a:r>
                        <a:rPr lang="en-US" sz="900" dirty="0">
                          <a:effectLst/>
                          <a:latin typeface="Times New Roman"/>
                          <a:ea typeface="Times New Roman"/>
                        </a:rPr>
                        <a:t>COVID</a:t>
                      </a:r>
                      <a:r>
                        <a:rPr lang="ru-RU" sz="900" dirty="0">
                          <a:effectLst/>
                          <a:latin typeface="Times New Roman"/>
                          <a:ea typeface="Times New Roman"/>
                        </a:rPr>
                        <a:t>-19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1.1.2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03.8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                скрининговое обследование с целью выявления </a:t>
                      </a: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COVID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-19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1.1.3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/>
                          <a:ea typeface="Times New Roman"/>
                        </a:rPr>
                        <a:t>Z</a:t>
                      </a:r>
                      <a:r>
                        <a:rPr lang="ru-RU" sz="900">
                          <a:effectLst/>
                          <a:latin typeface="Times New Roman"/>
                          <a:ea typeface="Times New Roman"/>
                        </a:rPr>
                        <a:t>11.5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b="1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ru-RU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70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потенциальная опасность для здоровья, связанная с инфекционными болезнями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1.2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Z20-Z29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67180" marR="671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09368517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Прямоугольник 1"/>
          <p:cNvSpPr>
            <a:spLocks noChangeArrowheads="1"/>
          </p:cNvSpPr>
          <p:nvPr/>
        </p:nvSpPr>
        <p:spPr bwMode="auto">
          <a:xfrm>
            <a:off x="1475656" y="1125538"/>
            <a:ext cx="7200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ru-RU" alt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endParaRPr lang="ru-RU" altLang="ru-RU" sz="1800" dirty="0" smtClean="0">
              <a:solidFill>
                <a:schemeClr val="bg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defRPr/>
            </a:pPr>
            <a:r>
              <a:rPr lang="ru-RU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Факторы, влияющие на состояние здоровья населения и обращения в учреждения здравоохранения. </a:t>
            </a:r>
            <a:r>
              <a:rPr lang="en-US" altLang="ru-RU" sz="1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Z00-Z99</a:t>
            </a:r>
            <a:endParaRPr lang="ru-RU" altLang="ru-RU" sz="1800" dirty="0" smtClean="0">
              <a:solidFill>
                <a:srgbClr val="FF0000"/>
              </a:solidFill>
            </a:endParaRPr>
          </a:p>
        </p:txBody>
      </p:sp>
      <p:sp>
        <p:nvSpPr>
          <p:cNvPr id="106500" name="Прямоугольник 2"/>
          <p:cNvSpPr>
            <a:spLocks noChangeArrowheads="1"/>
          </p:cNvSpPr>
          <p:nvPr/>
        </p:nvSpPr>
        <p:spPr bwMode="auto">
          <a:xfrm>
            <a:off x="1475656" y="2874963"/>
            <a:ext cx="720080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endParaRPr lang="ru-RU" altLang="ru-RU" sz="1800" b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класс Z  входят  данные  о здоровых людях, у которых отклонения от нормы еще не  трансформировались в определенную патологию. </a:t>
            </a:r>
          </a:p>
          <a:p>
            <a:pPr eaLnBrk="1" hangingPunct="1">
              <a:defRPr/>
            </a:pPr>
            <a:r>
              <a:rPr lang="ru-RU" altLang="ru-RU" sz="1800" b="0" dirty="0" smtClean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 dirty="0" smtClean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48029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7" name="Прямоугольник 1"/>
          <p:cNvSpPr>
            <a:spLocks noChangeArrowheads="1"/>
          </p:cNvSpPr>
          <p:nvPr/>
        </p:nvSpPr>
        <p:spPr bwMode="auto">
          <a:xfrm>
            <a:off x="1547664" y="1125538"/>
            <a:ext cx="7128024" cy="4247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Таблицы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2000, 3000, 4000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5.1.1, 5.11, 5.12, 5.13, 5.14, 5.15, 7.8.2, 18.2, 18.5, 18.6, 18.7, 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18.9 по 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графе 9 – (Х – должен стоять 0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представить пояснительную записку.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altLang="ru-RU" sz="1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alt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4000</a:t>
            </a:r>
          </a:p>
          <a:p>
            <a:endParaRPr lang="ru-RU" altLang="ru-RU" sz="1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строки: 5.7, 5.8, 7.10, 13.1, 15.9, 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15.11 по 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графа 9 – (Х – должен стоять 0</a:t>
            </a:r>
            <a:r>
              <a:rPr lang="ru-RU" alt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), если </a:t>
            </a:r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стоит число – проверить первичную документацию.</a:t>
            </a:r>
          </a:p>
          <a:p>
            <a:r>
              <a:rPr lang="ru-RU" alt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sp>
        <p:nvSpPr>
          <p:cNvPr id="88068" name="Прямоугольник 2"/>
          <p:cNvSpPr>
            <a:spLocks noChangeArrowheads="1"/>
          </p:cNvSpPr>
          <p:nvPr/>
        </p:nvSpPr>
        <p:spPr bwMode="auto">
          <a:xfrm>
            <a:off x="755650" y="2852738"/>
            <a:ext cx="7632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hangingPunct="1"/>
            <a:r>
              <a:rPr lang="ru-RU" altLang="ru-RU" sz="1800" b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endParaRPr lang="ru-RU" altLang="ru-RU" sz="18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780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214313" y="428604"/>
            <a:ext cx="8715375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1400" dirty="0"/>
              <a:t/>
            </a:r>
            <a:br>
              <a:rPr lang="ru-RU" sz="1400" dirty="0"/>
            </a:br>
            <a:r>
              <a:rPr lang="ru-RU" sz="1600" b="1" dirty="0"/>
              <a:t>Медицинская организация заполняет таблицу 1500 на детей, которые проживают на территории обслуживания и </a:t>
            </a:r>
            <a:r>
              <a:rPr lang="ru-RU" sz="1600" b="1" u="sng" dirty="0"/>
              <a:t>им исполнилось 3 года </a:t>
            </a:r>
            <a:r>
              <a:rPr lang="ru-RU" sz="1600" b="1" dirty="0"/>
              <a:t>(в т.ч. умершие) – графа 4.</a:t>
            </a:r>
            <a:br>
              <a:rPr lang="ru-RU" sz="1600" b="1" dirty="0"/>
            </a:br>
            <a:r>
              <a:rPr lang="ru-RU" sz="1600" b="1" u="sng" dirty="0"/>
              <a:t>Графа 5 «до 1 года, из графы 4» </a:t>
            </a:r>
            <a:r>
              <a:rPr lang="ru-RU" sz="1600" b="1" dirty="0"/>
              <a:t>- заболевания детей, проживающих на территории обслуживания медицинской организации, им исполнилось 11 месяцев 29 дней </a:t>
            </a:r>
            <a:br>
              <a:rPr lang="ru-RU" sz="1600" b="1" dirty="0"/>
            </a:br>
            <a:r>
              <a:rPr lang="ru-RU" sz="1600" b="1" u="sng" dirty="0"/>
              <a:t>Графа 6 «от 1 до 3 лет, из графы 4» </a:t>
            </a:r>
            <a:r>
              <a:rPr lang="ru-RU" sz="1600" b="1" dirty="0"/>
              <a:t>- заболевания детей, от 1 года до 2 лет 11 месяцев 29 дней.</a:t>
            </a:r>
            <a:br>
              <a:rPr lang="ru-RU" sz="1600" b="1" dirty="0"/>
            </a:br>
            <a:r>
              <a:rPr lang="ru-RU" sz="1600" b="1" u="sng" dirty="0"/>
              <a:t>Графа 7 «до 1 месяца» </a:t>
            </a:r>
            <a:r>
              <a:rPr lang="ru-RU" sz="1600" b="1" dirty="0"/>
              <a:t>- заболевания детей, из детей первого года жизни.</a:t>
            </a:r>
            <a:br>
              <a:rPr lang="ru-RU" sz="1600" b="1" dirty="0"/>
            </a:br>
            <a:r>
              <a:rPr lang="ru-RU" sz="1600" b="1" u="sng" dirty="0"/>
              <a:t>Сумма граф 5 и 6 равна графе 4</a:t>
            </a:r>
            <a:r>
              <a:rPr lang="ru-RU" sz="1600" b="1" dirty="0"/>
              <a:t>.</a:t>
            </a:r>
            <a:br>
              <a:rPr lang="ru-RU" sz="1600" b="1" dirty="0"/>
            </a:br>
            <a:r>
              <a:rPr lang="ru-RU" sz="1600" b="1" dirty="0"/>
              <a:t> По всем строкам граф 5,7 и 10 на начало года 0.</a:t>
            </a:r>
            <a:br>
              <a:rPr lang="ru-RU" sz="1600" b="1" dirty="0"/>
            </a:br>
            <a:r>
              <a:rPr lang="ru-RU" sz="1600" b="1" dirty="0"/>
              <a:t>Графа 5 = графе 10.</a:t>
            </a:r>
            <a:br>
              <a:rPr lang="ru-RU" sz="1600" b="1" dirty="0"/>
            </a:br>
            <a:r>
              <a:rPr lang="ru-RU" sz="1600" b="1" dirty="0"/>
              <a:t>Графа 8 = графе 12.</a:t>
            </a:r>
            <a:br>
              <a:rPr lang="ru-RU" sz="1600" b="1" dirty="0"/>
            </a:br>
            <a:r>
              <a:rPr lang="ru-RU" sz="1600" b="1" dirty="0"/>
              <a:t>В графах 16 и 17 представляется информация о выздоровевших и умерших. Выехавшие дети в данной графе не учитываются.</a:t>
            </a:r>
            <a:br>
              <a:rPr lang="ru-RU" sz="1600" b="1" dirty="0"/>
            </a:br>
            <a:r>
              <a:rPr lang="ru-RU" sz="1600" b="1" dirty="0"/>
              <a:t>Графа 18 =гр.8-гр.16, по всем строкам.</a:t>
            </a:r>
            <a:br>
              <a:rPr lang="ru-RU" sz="1600" b="1" dirty="0"/>
            </a:br>
            <a:r>
              <a:rPr lang="ru-RU" sz="1600" b="1" dirty="0"/>
              <a:t>Графа 19 =гр.9-гр.17, по всем строкам.</a:t>
            </a:r>
            <a:br>
              <a:rPr lang="ru-RU" sz="1600" b="1" dirty="0"/>
            </a:br>
            <a:r>
              <a:rPr lang="ru-RU" sz="1600" b="1" dirty="0"/>
              <a:t>В графах 18 и 19 представляется информация о детях, состоящих под наблюдением по заболеваниям.</a:t>
            </a:r>
            <a:br>
              <a:rPr lang="ru-RU" sz="1600" b="1" dirty="0"/>
            </a:br>
            <a:endParaRPr lang="ru-RU" sz="1600" b="1" dirty="0"/>
          </a:p>
          <a:p>
            <a:endParaRPr lang="ru-RU" sz="1400" b="1" dirty="0"/>
          </a:p>
          <a:p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1" name="Прямоугольник 1"/>
          <p:cNvSpPr>
            <a:spLocks noChangeArrowheads="1"/>
          </p:cNvSpPr>
          <p:nvPr/>
        </p:nvSpPr>
        <p:spPr bwMode="auto">
          <a:xfrm>
            <a:off x="1547664" y="1989138"/>
            <a:ext cx="7128792" cy="317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>
              <a:defRPr/>
            </a:pPr>
            <a: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проводить </a:t>
            </a:r>
            <a:b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err="1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внутриформенный</a:t>
            </a:r>
            <a: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altLang="ru-RU" sz="4000" dirty="0" err="1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межформенный</a:t>
            </a:r>
            <a: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4000" dirty="0" smtClean="0">
                <a:solidFill>
                  <a:srgbClr val="9022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межгодовой контроли</a:t>
            </a:r>
            <a: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4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altLang="ru-RU" sz="40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251666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Прямоугольник 21"/>
          <p:cNvSpPr>
            <a:spLocks noChangeArrowheads="1"/>
          </p:cNvSpPr>
          <p:nvPr/>
        </p:nvSpPr>
        <p:spPr bwMode="auto">
          <a:xfrm>
            <a:off x="1331913" y="620713"/>
            <a:ext cx="67691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latinLnBrk="1" hangingPunct="1"/>
            <a:endParaRPr lang="ru-RU" altLang="ru-RU" sz="12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556792"/>
            <a:ext cx="7560840" cy="3816424"/>
          </a:xfrm>
        </p:spPr>
        <p:txBody>
          <a:bodyPr/>
          <a:lstStyle/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Выдержки из презентации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Г.А.Александровой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начальника отдела медицинской статистики Департамента мониторинга, анализа и стратегического развития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здравоохранения</a:t>
            </a:r>
            <a:b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2019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год.</a:t>
            </a:r>
          </a:p>
        </p:txBody>
      </p:sp>
    </p:spTree>
    <p:extLst>
      <p:ext uri="{BB962C8B-B14F-4D97-AF65-F5344CB8AC3E}">
        <p14:creationId xmlns:p14="http://schemas.microsoft.com/office/powerpoint/2010/main" val="94912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752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74" y="1700808"/>
            <a:ext cx="7167562" cy="3414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904086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331640" y="788988"/>
            <a:ext cx="7488832" cy="4678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2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Приказы </a:t>
            </a:r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Минздрава от 29.03.19 г. № 173н и от 02.04.19 г. № 190н не регламентируют порядок статистического учета, который осуществляется в соответствии с МКБ-10.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Состояния, классифицируемые рубриками R73.0 «Нарушение толерантности к глюкозе» и R73.9 «Неуточненная гипергликемия» относятся к классу XVIII «Симптомы, признаки и отклонения от нормы, выявленные при клинических и лабораторных исследованиях».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состояния являются: первое – результатом проведенного теста на толерантность к глюкозе, а второе – результатом лабораторного исследования крови на содержание глюкозы. Оба результата не являются диагнозом какого-либо заболевания.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характерных жалоб, объективных данных и данных дополнительных инструментальных и лабораторных исследований должны быть установлены следующие диагнозы: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Подозрение на сахарный диабет – код Z03.8  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Сахарный диабет – коды Е10-Е14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Другие заболевания с гипергликемией</a:t>
            </a:r>
          </a:p>
          <a:p>
            <a:pPr algn="just"/>
            <a:r>
              <a:rPr lang="ru-RU" altLang="ru-RU" sz="1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Пациенты с конкретными диагнозами, а не симптомами (!) и должны быть зарегистрированы в форме № 12 и взяты под диспансерное наблюдение.</a:t>
            </a:r>
            <a:r>
              <a:rPr lang="ru-RU" altLang="ru-RU" sz="1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с любыми результатами анализов, исследований, проб без установления  диагноза или с симптомами не регистрируют в форме № 12.</a:t>
            </a: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658371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object 3"/>
          <p:cNvSpPr>
            <a:spLocks/>
          </p:cNvSpPr>
          <p:nvPr/>
        </p:nvSpPr>
        <p:spPr bwMode="auto">
          <a:xfrm>
            <a:off x="395288" y="115888"/>
            <a:ext cx="8374062" cy="649287"/>
          </a:xfrm>
          <a:custGeom>
            <a:avLst/>
            <a:gdLst>
              <a:gd name="T0" fmla="*/ 0 w 8374380"/>
              <a:gd name="T1" fmla="*/ 647699 h 649605"/>
              <a:gd name="T2" fmla="*/ 8372409 w 8374380"/>
              <a:gd name="T3" fmla="*/ 647699 h 649605"/>
              <a:gd name="T4" fmla="*/ 8372409 w 8374380"/>
              <a:gd name="T5" fmla="*/ 0 h 649605"/>
              <a:gd name="T6" fmla="*/ 0 w 8374380"/>
              <a:gd name="T7" fmla="*/ 0 h 649605"/>
              <a:gd name="T8" fmla="*/ 0 w 8374380"/>
              <a:gd name="T9" fmla="*/ 647699 h 64960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8374380" h="649605">
                <a:moveTo>
                  <a:pt x="0" y="649287"/>
                </a:moveTo>
                <a:lnTo>
                  <a:pt x="8373999" y="649287"/>
                </a:lnTo>
                <a:lnTo>
                  <a:pt x="8373999" y="0"/>
                </a:lnTo>
                <a:lnTo>
                  <a:pt x="0" y="0"/>
                </a:lnTo>
                <a:lnTo>
                  <a:pt x="0" y="649287"/>
                </a:lnTo>
                <a:close/>
              </a:path>
            </a:pathLst>
          </a:custGeom>
          <a:solidFill>
            <a:srgbClr val="006FC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endParaRPr lang="ru-RU"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793750" y="179388"/>
            <a:ext cx="7578725" cy="504825"/>
          </a:xfrm>
        </p:spPr>
        <p:txBody>
          <a:bodyPr vert="horz" wrap="square" lIns="0" tIns="12065" rIns="0" bIns="0" rtlCol="0">
            <a:spAutoFit/>
          </a:bodyPr>
          <a:lstStyle/>
          <a:p>
            <a:pPr>
              <a:spcBef>
                <a:spcPts val="95"/>
              </a:spcBef>
              <a:defRPr/>
            </a:pPr>
            <a:r>
              <a:rPr lang="ru-RU" sz="1600" spc="-5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Некоторые вопросы по составлению формы федерального статистического наблюдения № 12</a:t>
            </a:r>
            <a:endParaRPr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8549" name="Прямоугольник 4"/>
          <p:cNvSpPr>
            <a:spLocks noChangeArrowheads="1"/>
          </p:cNvSpPr>
          <p:nvPr/>
        </p:nvSpPr>
        <p:spPr bwMode="auto">
          <a:xfrm>
            <a:off x="1547663" y="788988"/>
            <a:ext cx="7221687" cy="5724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endParaRPr lang="ru-RU" alt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alt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Тоже касается рубрики R54 «Старость, или старческая астения». Данное состояние является симптомом и может быть указано только в качестве предварительного диагноза. В госпитальной практике в течение трех дней должен быть установлен клинический диагноз в соответствии с правилами МКБ-10 (том 2, стр. 107).</a:t>
            </a:r>
          </a:p>
          <a:p>
            <a:pPr algn="just"/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Указание симптома в качестве основного состояния в конце эпизода оказания медицинской помощи в соответствии с МКБ-10 является для врача-статистика или медицинского статистика основанием для возврата медицинской карты стационарного больного и карты выбывшего из стационара лечащему врачу для исправления. Данные документы не должны быть приняты в статистическую  разработку. </a:t>
            </a:r>
          </a:p>
          <a:p>
            <a:pPr algn="just"/>
            <a:endParaRPr lang="ru-RU" alt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заболеваемости рубрика I69 «Последствия цереброваскулярных болезней» не используется, так как </a:t>
            </a:r>
            <a:r>
              <a:rPr lang="ru-RU" altLang="ru-RU" sz="1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несколько различных нозологических единиц (энцефалопатии, нарушения речи, параличи, парезы и т.д.), каждая из которых должна быть выставлена в качестве самостоятельного заболевания, зарегистрирована в форме № </a:t>
            </a:r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 и при необходимости взята под диспансерное наблюдение соответствующим  специалистом. </a:t>
            </a:r>
          </a:p>
          <a:p>
            <a:pPr algn="just"/>
            <a:r>
              <a:rPr lang="ru-RU" alt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статистике смертности рубрика I69 используется без расшифровки.</a:t>
            </a:r>
          </a:p>
          <a:p>
            <a:endParaRPr lang="ru-RU" alt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488915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476672"/>
            <a:ext cx="7772400" cy="1275928"/>
          </a:xfrm>
        </p:spPr>
        <p:txBody>
          <a:bodyPr/>
          <a:lstStyle/>
          <a:p>
            <a:r>
              <a:rPr lang="ru-RU" sz="1600" u="sng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ПЕНСИОННЫЙ ВОЗРАСТ</a:t>
            </a: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</a:t>
            </a:r>
            <a:r>
              <a:rPr lang="ru-RU" sz="1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мужчин и женщин трудоспособного и старше трудоспособного возраста, для составления годового статистического отчета (приказ №409 от 17 июля 2019 г.) данные ПФР</a:t>
            </a:r>
            <a:r>
              <a:rPr lang="ru-RU" sz="14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400" b="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solidFill>
                <a:schemeClr val="tx2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763688" y="1700808"/>
            <a:ext cx="6768752" cy="439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958657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72400" cy="521497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Обжогина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Елена Николаевна</a:t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8-(8162)-64-16-69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5" name="Прямоугольник 37"/>
          <p:cNvSpPr>
            <a:spLocks noChangeArrowheads="1"/>
          </p:cNvSpPr>
          <p:nvPr/>
        </p:nvSpPr>
        <p:spPr bwMode="auto">
          <a:xfrm>
            <a:off x="539750" y="836613"/>
            <a:ext cx="8353425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1pPr>
            <a:lvl2pPr marL="742950" indent="-28575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2pPr>
            <a:lvl3pPr marL="11430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3pPr>
            <a:lvl4pPr marL="16002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4pPr>
            <a:lvl5pPr marL="2057400" indent="-228600"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000" b="1">
                <a:solidFill>
                  <a:srgbClr val="DAFBFE"/>
                </a:solidFill>
                <a:latin typeface="-윤고딕140" pitchFamily="18" charset="-127"/>
                <a:ea typeface="-윤고딕140" pitchFamily="18" charset="-127"/>
              </a:defRPr>
            </a:lvl9pPr>
          </a:lstStyle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latinLnBrk="1" hangingPunct="1"/>
            <a:endParaRPr lang="ru-RU" altLang="ru-RU" sz="24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340" name="Заголовок 4"/>
          <p:cNvSpPr>
            <a:spLocks noGrp="1"/>
          </p:cNvSpPr>
          <p:nvPr>
            <p:ph type="title"/>
          </p:nvPr>
        </p:nvSpPr>
        <p:spPr bwMode="auto">
          <a:xfrm>
            <a:off x="1475656" y="1557338"/>
            <a:ext cx="7211144" cy="100806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u="sng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таблица 1600</a:t>
            </a:r>
            <a:br>
              <a:rPr lang="ru-RU" sz="1800" b="1" u="sng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Дети первого года жизни</a:t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Факторы, влияющие на состояние здоровья населения </a:t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и обращения в медицинские организации </a:t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  <a:t>(с профилактической и иной целью)</a:t>
            </a:r>
            <a:br>
              <a:rPr lang="ru-RU" sz="1800" b="1" dirty="0" smtClean="0">
                <a:solidFill>
                  <a:schemeClr val="tx1"/>
                </a:solidFill>
                <a:ea typeface="-윤고딕140" pitchFamily="18" charset="-127"/>
                <a:cs typeface="+mn-cs"/>
              </a:rPr>
            </a:br>
            <a: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  <a:t/>
            </a:r>
            <a:br>
              <a:rPr lang="ru-RU" sz="1800" b="1" dirty="0">
                <a:solidFill>
                  <a:srgbClr val="002060"/>
                </a:solidFill>
                <a:ea typeface="-윤고딕140" pitchFamily="18" charset="-127"/>
                <a:cs typeface="+mn-cs"/>
              </a:rPr>
            </a:br>
            <a:r>
              <a:rPr lang="ru-RU" sz="1800" b="1" dirty="0" smtClean="0">
                <a:solidFill>
                  <a:srgbClr val="C00000"/>
                </a:solidFill>
                <a:ea typeface="-윤고딕140" pitchFamily="18" charset="-127"/>
                <a:cs typeface="+mn-cs"/>
              </a:rPr>
              <a:t>Таблица заполняется по обращениям детей первого года жизни</a:t>
            </a:r>
            <a:endParaRPr lang="ru-RU" altLang="ru-RU" sz="40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942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1187</TotalTime>
  <Words>5160</Words>
  <Application>Microsoft Office PowerPoint</Application>
  <PresentationFormat>Экран (4:3)</PresentationFormat>
  <Paragraphs>966</Paragraphs>
  <Slides>86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86</vt:i4>
      </vt:variant>
    </vt:vector>
  </HeadingPairs>
  <TitlesOfParts>
    <vt:vector size="87" baseType="lpstr">
      <vt:lpstr>Default Design</vt:lpstr>
      <vt:lpstr>ФЕДЕРАЛЬНОЕ CТАТИСТИЧЕСКОЕ НАБЛЮДЕНИЕ Форма №12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таблица 1600  Дети первого года жизни Факторы, влияющие на состояние здоровья населения  и обращения в медицинские организации  (с профилактической и иной целью)  Таблица заполняется по обращениям детей первого года жизни</vt:lpstr>
      <vt:lpstr>Таблицы 1700, 1800, 1900 - заполняются за 2021 год.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Изменения в форме 12  за 2021 год  </vt:lpstr>
      <vt:lpstr>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Заполнение формы 12</vt:lpstr>
      <vt:lpstr>Презентация PowerPoint</vt:lpstr>
      <vt:lpstr>ГРАФА 14</vt:lpstr>
      <vt:lpstr>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Таким образом по стр.21.0   гр.4=гр.8=гр.9=гр.10  В гр.14 показываем только умерших  в табл.2000 дополнительно гр.7=гр.13</vt:lpstr>
      <vt:lpstr>ПРИВИВКИ ОТ COVID-19  Все прививки показываем с кодом Z25.8, в таблицах «Факторы, влияющие на состояние здоровья населения и обращения в учреждения здравоохранения.») по строке 1.2  Т.к у детей иммунизация еще не началась, все прививки отображаем только в таблицах 3100 и 4100  </vt:lpstr>
      <vt:lpstr>Презентация PowerPoint</vt:lpstr>
      <vt:lpstr>Презентация PowerPoint</vt:lpstr>
      <vt:lpstr>Презентация PowerPoint</vt:lpstr>
      <vt:lpstr>      Выдержки из презентации Г.А.Александровой, начальника отдела медицинской статистики Департамента мониторинга, анализа и стратегического развития здравоохранения за 2019 год.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Некоторые вопросы по составлению формы федерального статистического наблюдения № 12</vt:lpstr>
      <vt:lpstr>ПЕНСИОННЫЙ ВОЗРАСТ  Возраст мужчин и женщин трудоспособного и старше трудоспособного возраста, для составления годового статистического отчета (приказ №409 от 17 июля 2019 г.) данные ПФР </vt:lpstr>
      <vt:lpstr>Обжогина  Елена Николаевна  8-(8162)-64-16-69  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HP</dc:creator>
  <cp:keywords>online presentation communicate exchange information on-screen projector whiteboard medical medicine</cp:keywords>
  <dc:description>Use this template for creative presentations on any medical related topics.</dc:description>
  <cp:lastModifiedBy>oen</cp:lastModifiedBy>
  <cp:revision>86</cp:revision>
  <dcterms:created xsi:type="dcterms:W3CDTF">2020-11-30T18:34:12Z</dcterms:created>
  <dcterms:modified xsi:type="dcterms:W3CDTF">2021-12-20T11:13:04Z</dcterms:modified>
  <cp:category>Medical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">
    <vt:lpwstr>Beaker in Twilight</vt:lpwstr>
  </property>
  <property fmtid="{D5CDD505-2E9C-101B-9397-08002B2CF9AE}" pid="3" name="Style">
    <vt:lpwstr>P</vt:lpwstr>
  </property>
  <property fmtid="{D5CDD505-2E9C-101B-9397-08002B2CF9AE}" pid="4" name="Folder">
    <vt:lpwstr>Medical</vt:lpwstr>
  </property>
  <property fmtid="{D5CDD505-2E9C-101B-9397-08002B2CF9AE}" pid="5" name="Attribution">
    <vt:lpwstr>Copyright © 2007 KMT Software, Inc. All Rights Reserved.</vt:lpwstr>
  </property>
  <property fmtid="{D5CDD505-2E9C-101B-9397-08002B2CF9AE}" pid="6" name="Themes">
    <vt:lpwstr>0</vt:lpwstr>
  </property>
</Properties>
</file>