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0"/>
  </p:notesMasterIdLst>
  <p:handoutMasterIdLst>
    <p:handoutMasterId r:id="rId21"/>
  </p:handoutMasterIdLst>
  <p:sldIdLst>
    <p:sldId id="1125" r:id="rId2"/>
    <p:sldId id="1151" r:id="rId3"/>
    <p:sldId id="1081" r:id="rId4"/>
    <p:sldId id="1086" r:id="rId5"/>
    <p:sldId id="1089" r:id="rId6"/>
    <p:sldId id="615" r:id="rId7"/>
    <p:sldId id="1168" r:id="rId8"/>
    <p:sldId id="1157" r:id="rId9"/>
    <p:sldId id="1055" r:id="rId10"/>
    <p:sldId id="1166" r:id="rId11"/>
    <p:sldId id="616" r:id="rId12"/>
    <p:sldId id="1161" r:id="rId13"/>
    <p:sldId id="617" r:id="rId14"/>
    <p:sldId id="1096" r:id="rId15"/>
    <p:sldId id="1141" r:id="rId16"/>
    <p:sldId id="573" r:id="rId17"/>
    <p:sldId id="1109" r:id="rId18"/>
    <p:sldId id="1110" r:id="rId19"/>
  </p:sldIdLst>
  <p:sldSz cx="12192000" cy="6858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504D"/>
    <a:srgbClr val="EBE4D9"/>
    <a:srgbClr val="49443F"/>
    <a:srgbClr val="E7DFD1"/>
    <a:srgbClr val="DDD0BD"/>
    <a:srgbClr val="663300"/>
    <a:srgbClr val="FFFFFF"/>
    <a:srgbClr val="464A72"/>
    <a:srgbClr val="C1401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3460" autoAdjust="0"/>
  </p:normalViewPr>
  <p:slideViewPr>
    <p:cSldViewPr snapToGrid="0">
      <p:cViewPr varScale="1">
        <p:scale>
          <a:sx n="109" d="100"/>
          <a:sy n="109" d="100"/>
        </p:scale>
        <p:origin x="-594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/>
            </a:lvl1pPr>
          </a:lstStyle>
          <a:p>
            <a:pPr>
              <a:defRPr/>
            </a:pPr>
            <a:fld id="{8EEC9330-3D0D-4493-AE90-9BFB5DA9A3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/>
            </a:lvl1pPr>
          </a:lstStyle>
          <a:p>
            <a:pPr>
              <a:defRPr/>
            </a:pPr>
            <a:fld id="{ECF4F6DB-C771-49DD-9977-FCE82C57D30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15878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30724" name="Номер слайда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943052-B3F6-4A2F-886D-0FC2CA164C62}" type="slidenum">
              <a:rPr lang="en-US" altLang="ru-RU" sz="1200" b="0" i="0" smtClean="0"/>
              <a:pPr/>
              <a:t>8</a:t>
            </a:fld>
            <a:endParaRPr lang="en-US" altLang="ru-RU" sz="1200" b="0" i="0"/>
          </a:p>
        </p:txBody>
      </p:sp>
    </p:spTree>
    <p:extLst>
      <p:ext uri="{BB962C8B-B14F-4D97-AF65-F5344CB8AC3E}">
        <p14:creationId xmlns:p14="http://schemas.microsoft.com/office/powerpoint/2010/main" val="96909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F4F6DB-C771-49DD-9977-FCE82C57D30D}" type="slidenum">
              <a:rPr lang="en-US" altLang="ru-RU" smtClean="0"/>
              <a:pPr>
                <a:defRPr/>
              </a:pPr>
              <a:t>17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1232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1812F6-DD17-44B8-A9EA-CD8325630CEC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8637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E1767-3D62-4979-86FC-6202F087CF09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119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AF9-0006-4102-BD0E-DF0A04CDEE92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643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434" y="628650"/>
            <a:ext cx="10545233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BD589-1CF2-4827-9897-4A32FEAF7F6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1581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B6229-32DD-45EA-8C63-82B187C4E49D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2175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A8DB7-9D35-4AA6-9902-E8A0D206456A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464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827FB-B6EF-47BA-9F1C-06403228AF8A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998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DD609-64A9-47C1-98FE-312A7BEC98F6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533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ED7ED-1672-4F2D-B8B6-620701AAF928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4326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86AE8-7E35-42E2-B851-2F47BF46C5B7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4454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2F222-6C1C-4B55-ADE3-7D366DDED9CF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4953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39C9C-29FE-4782-9C3E-139F0AAF64D2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1877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1812F6-DD17-44B8-A9EA-CD8325630CEC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pic>
        <p:nvPicPr>
          <p:cNvPr id="7" name="Picture 52" descr="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400" y="73025"/>
            <a:ext cx="1017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3" descr="1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10828338" y="28575"/>
            <a:ext cx="1076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7" descr="logo(trasparance)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11537950" y="130175"/>
            <a:ext cx="457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8" descr="15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286544" y="181769"/>
            <a:ext cx="103346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79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709"/>
            <a:ext cx="12192000" cy="547472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350"/>
            <a:ext cx="12192000" cy="873125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82239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990600" y="9366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здравоохранения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19801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4100" name="Подзаголовок 2"/>
          <p:cNvSpPr>
            <a:spLocks/>
          </p:cNvSpPr>
          <p:nvPr/>
        </p:nvSpPr>
        <p:spPr bwMode="auto">
          <a:xfrm>
            <a:off x="809626" y="3874771"/>
            <a:ext cx="8569325" cy="2012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3400" i="0" dirty="0">
                <a:solidFill>
                  <a:srgbClr val="49443F"/>
                </a:solidFill>
                <a:latin typeface="+mn-lt"/>
              </a:rPr>
              <a:t>Раздел </a:t>
            </a:r>
            <a:r>
              <a:rPr lang="en-US" altLang="ru-RU" sz="3400" i="0" dirty="0">
                <a:solidFill>
                  <a:srgbClr val="49443F"/>
                </a:solidFill>
                <a:latin typeface="+mn-lt"/>
              </a:rPr>
              <a:t>III</a:t>
            </a:r>
            <a:r>
              <a:rPr lang="ru-RU" altLang="ru-RU" sz="3400" i="0" dirty="0">
                <a:solidFill>
                  <a:srgbClr val="49443F"/>
                </a:solidFill>
                <a:latin typeface="+mn-lt"/>
              </a:rPr>
              <a:t>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Деятельность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медицинской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организации 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/>
            </a:r>
            <a:br>
              <a:rPr lang="en-US" altLang="ru-RU" sz="2400" i="0" dirty="0">
                <a:solidFill>
                  <a:srgbClr val="49443F"/>
                </a:solidFill>
                <a:latin typeface="+mn-lt"/>
              </a:rPr>
            </a:b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по оказанию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медицинской помощи в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амбулаторных условиях</a:t>
            </a:r>
          </a:p>
          <a:p>
            <a:pPr>
              <a:buFontTx/>
              <a:buNone/>
              <a:defRPr/>
            </a:pPr>
            <a:endParaRPr lang="ru-RU" altLang="ru-RU" i="0" dirty="0">
              <a:solidFill>
                <a:srgbClr val="49443F"/>
              </a:solidFill>
              <a:latin typeface="+mn-lt"/>
            </a:endParaRPr>
          </a:p>
        </p:txBody>
      </p:sp>
      <p:sp>
        <p:nvSpPr>
          <p:cNvPr id="4" name="Text Box 179"/>
          <p:cNvSpPr txBox="1">
            <a:spLocks noChangeArrowheads="1"/>
          </p:cNvSpPr>
          <p:nvPr/>
        </p:nvSpPr>
        <p:spPr bwMode="auto">
          <a:xfrm>
            <a:off x="809626" y="1588057"/>
            <a:ext cx="8655050" cy="4801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Форма №</a:t>
            </a:r>
            <a:r>
              <a:rPr lang="en-US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30</a:t>
            </a:r>
            <a:r>
              <a:rPr lang="ru-RU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 «сведения о медицинской организации»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21617EF-72CB-4044-96EF-A8B5550839FE}"/>
              </a:ext>
            </a:extLst>
          </p:cNvPr>
          <p:cNvSpPr/>
          <p:nvPr/>
        </p:nvSpPr>
        <p:spPr>
          <a:xfrm>
            <a:off x="8701548" y="6449296"/>
            <a:ext cx="2934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6C5E53"/>
                </a:solidFill>
                <a:latin typeface="Montserrat SemiBold" pitchFamily="2" charset="0"/>
              </a:rPr>
              <a:t>Латышова Алла Анатольевна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3610069-5123-4E5D-B06B-B8D4CC28749B}"/>
              </a:ext>
            </a:extLst>
          </p:cNvPr>
          <p:cNvSpPr txBox="1"/>
          <p:nvPr/>
        </p:nvSpPr>
        <p:spPr>
          <a:xfrm>
            <a:off x="809626" y="2494426"/>
            <a:ext cx="61648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ru-RU" altLang="ru-RU" sz="3200" i="0" dirty="0">
                <a:solidFill>
                  <a:srgbClr val="49443F"/>
                </a:solidFill>
                <a:latin typeface="+mn-lt"/>
              </a:rPr>
              <a:t>Раздел </a:t>
            </a:r>
            <a:r>
              <a:rPr lang="en-US" altLang="ru-RU" sz="3200" i="0" dirty="0">
                <a:solidFill>
                  <a:srgbClr val="49443F"/>
                </a:solidFill>
                <a:latin typeface="+mn-lt"/>
              </a:rPr>
              <a:t>II</a:t>
            </a:r>
            <a:r>
              <a:rPr lang="ru-RU" altLang="ru-RU" sz="3200" i="0" dirty="0">
                <a:solidFill>
                  <a:srgbClr val="49443F"/>
                </a:solidFill>
                <a:latin typeface="+mn-lt"/>
              </a:rPr>
              <a:t>  </a:t>
            </a:r>
          </a:p>
          <a:p>
            <a:pPr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Штаты  медицинской  организации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253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/>
        </p:nvGraphicFramePr>
        <p:xfrm>
          <a:off x="1495537" y="1517762"/>
          <a:ext cx="9239249" cy="1766395"/>
        </p:xfrm>
        <a:graphic>
          <a:graphicData uri="http://schemas.openxmlformats.org/drawingml/2006/table">
            <a:tbl>
              <a:tblPr/>
              <a:tblGrid>
                <a:gridCol w="20772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1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56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93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5051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275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4094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71794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4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2266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3856774"/>
            <a:ext cx="5334000" cy="148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8074" y="3950345"/>
            <a:ext cx="4895850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Показывать актуальное штатное расписание на 31.12 (без учета «</a:t>
            </a:r>
            <a:r>
              <a:rPr lang="ru-RU" altLang="ru-RU" sz="1600" i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доковидного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» штатного расписания).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Исключить дублирование штатных расписаний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133700" y="230188"/>
            <a:ext cx="99629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 </a:t>
            </a:r>
            <a:endParaRPr lang="en-US" altLang="ru-RU" sz="240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(С</a:t>
            </a:r>
            <a:r>
              <a:rPr lang="en-US" altLang="ru-RU" sz="24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OVID-19)</a:t>
            </a:r>
            <a:endParaRPr lang="ru-RU" altLang="ru-RU" sz="2400" i="0" dirty="0">
              <a:solidFill>
                <a:srgbClr val="C0504D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94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2228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2230" name="Прямоугольник 12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2231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sp>
        <p:nvSpPr>
          <p:cNvPr id="52232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53252" name="Rectangle 9"/>
          <p:cNvSpPr>
            <a:spLocks noChangeArrowheads="1"/>
          </p:cNvSpPr>
          <p:nvPr/>
        </p:nvSpPr>
        <p:spPr bwMode="auto">
          <a:xfrm>
            <a:off x="4105275" y="1778000"/>
            <a:ext cx="39814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ВНЕСЕНЫ ИЗМЕНЕНИЯ В ТАБЛИЦУ  1102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466885"/>
              </p:ext>
            </p:extLst>
          </p:nvPr>
        </p:nvGraphicFramePr>
        <p:xfrm>
          <a:off x="2279650" y="2325688"/>
          <a:ext cx="7632700" cy="1219200"/>
        </p:xfrm>
        <a:graphic>
          <a:graphicData uri="http://schemas.openxmlformats.org/drawingml/2006/table">
            <a:tbl>
              <a:tblPr/>
              <a:tblGrid>
                <a:gridCol w="59039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ФП (из таблицы 1100)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ФП,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3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зубной врач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2" name="Rectangle 1249"/>
          <p:cNvSpPr>
            <a:spLocks noChangeArrowheads="1"/>
          </p:cNvSpPr>
          <p:nvPr/>
        </p:nvSpPr>
        <p:spPr bwMode="auto">
          <a:xfrm>
            <a:off x="603250" y="4305300"/>
            <a:ext cx="4851400" cy="669925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Разница строки 1 и суммы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 с 2 по 5 </a:t>
            </a: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допускаться не будет </a:t>
            </a:r>
          </a:p>
        </p:txBody>
      </p:sp>
      <p:sp>
        <p:nvSpPr>
          <p:cNvPr id="7" name="Rectangle 1249"/>
          <p:cNvSpPr>
            <a:spLocks noChangeArrowheads="1"/>
          </p:cNvSpPr>
          <p:nvPr/>
        </p:nvSpPr>
        <p:spPr bwMode="auto">
          <a:xfrm>
            <a:off x="6475413" y="4310063"/>
            <a:ext cx="4851400" cy="671512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Необходимо сопоставлять с данными таблицы 1001</a:t>
            </a:r>
          </a:p>
        </p:txBody>
      </p:sp>
    </p:spTree>
    <p:extLst>
      <p:ext uri="{BB962C8B-B14F-4D97-AF65-F5344CB8AC3E}">
        <p14:creationId xmlns:p14="http://schemas.microsoft.com/office/powerpoint/2010/main" val="87540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3252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3254" name="Прямоугольник 13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3255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sp>
        <p:nvSpPr>
          <p:cNvPr id="53256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54276" name="Rectangle 9"/>
          <p:cNvSpPr>
            <a:spLocks noChangeArrowheads="1"/>
          </p:cNvSpPr>
          <p:nvPr/>
        </p:nvSpPr>
        <p:spPr bwMode="auto">
          <a:xfrm>
            <a:off x="4484688" y="881063"/>
            <a:ext cx="30940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ВВЕДЕНА НОВАЯ ТАБЛИЦА 1110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735102"/>
              </p:ext>
            </p:extLst>
          </p:nvPr>
        </p:nvGraphicFramePr>
        <p:xfrm>
          <a:off x="750888" y="1331913"/>
          <a:ext cx="10563225" cy="4054473"/>
        </p:xfrm>
        <a:graphic>
          <a:graphicData uri="http://schemas.openxmlformats.org/drawingml/2006/table">
            <a:tbl>
              <a:tblPr/>
              <a:tblGrid>
                <a:gridCol w="59662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97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29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20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222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53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центров (отделений) медико-социальной поддержки беременных женщин, оказавшихся в трудной жизненной ситуации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(из табл. 1100)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№№ строк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физических лиц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акушер-гинеколог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психотерапевт 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6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образованием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медицинский психолог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медицинская сестра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психолог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специалист по социальной работе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юрист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6.3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13" name="Rectangle 1249"/>
          <p:cNvSpPr>
            <a:spLocks noChangeArrowheads="1"/>
          </p:cNvSpPr>
          <p:nvPr/>
        </p:nvSpPr>
        <p:spPr bwMode="auto">
          <a:xfrm>
            <a:off x="8010525" y="2573338"/>
            <a:ext cx="2709863" cy="4635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стр.1 = 2+3+4+5+6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06575" y="5508625"/>
            <a:ext cx="85788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1001 стр.135 указываются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организованные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центры (отделения).</a:t>
            </a:r>
          </a:p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1110 указываются штаты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организованных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подразделений.</a:t>
            </a:r>
          </a:p>
        </p:txBody>
      </p:sp>
    </p:spTree>
    <p:extLst>
      <p:ext uri="{BB962C8B-B14F-4D97-AF65-F5344CB8AC3E}">
        <p14:creationId xmlns:p14="http://schemas.microsoft.com/office/powerpoint/2010/main" val="119225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4276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4278" name="Прямоугольник 14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21188" y="906463"/>
            <a:ext cx="3349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ВВЕДЕНА НОВАЯ ТАБЛИЦА 1111</a:t>
            </a:r>
          </a:p>
        </p:txBody>
      </p:sp>
      <p:sp>
        <p:nvSpPr>
          <p:cNvPr id="54280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81316"/>
              </p:ext>
            </p:extLst>
          </p:nvPr>
        </p:nvGraphicFramePr>
        <p:xfrm>
          <a:off x="711200" y="1347788"/>
          <a:ext cx="10769600" cy="4054472"/>
        </p:xfrm>
        <a:graphic>
          <a:graphicData uri="http://schemas.openxmlformats.org/drawingml/2006/table">
            <a:tbl>
              <a:tblPr/>
              <a:tblGrid>
                <a:gridCol w="57115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8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78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78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533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01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центров (отделений) вспомогательных репродуктивных технологий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(из табл. 1100)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№№ строк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физических лиц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акушер-гинеколог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из них: акушер-гинеколог (для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проведения  программы ЭКО)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анестезиолог-реаниматолог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ультразвуковой диагностики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клинической лабораторной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диагностики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образованием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эмбриолог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17" name="Rectangle 1249"/>
          <p:cNvSpPr>
            <a:spLocks noChangeArrowheads="1"/>
          </p:cNvSpPr>
          <p:nvPr/>
        </p:nvSpPr>
        <p:spPr bwMode="auto">
          <a:xfrm>
            <a:off x="7820025" y="2393950"/>
            <a:ext cx="2711450" cy="4635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стр.1 = 2+3+4+5+6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57375" y="5508625"/>
            <a:ext cx="88106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1001 стр.125 указываются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организованные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центры (отделения).</a:t>
            </a:r>
          </a:p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1111 указываются штаты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организованных 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подразделений.</a:t>
            </a:r>
          </a:p>
        </p:txBody>
      </p:sp>
    </p:spTree>
    <p:extLst>
      <p:ext uri="{BB962C8B-B14F-4D97-AF65-F5344CB8AC3E}">
        <p14:creationId xmlns:p14="http://schemas.microsoft.com/office/powerpoint/2010/main" val="1508943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5300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5302" name="Прямоугольник 10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111750" y="149225"/>
            <a:ext cx="1968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1104</a:t>
            </a:r>
            <a:endParaRPr lang="ru-RU" altLang="ru-RU" sz="2400" b="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98633"/>
              </p:ext>
            </p:extLst>
          </p:nvPr>
        </p:nvGraphicFramePr>
        <p:xfrm>
          <a:off x="674688" y="1009650"/>
          <a:ext cx="10842625" cy="5145130"/>
        </p:xfrm>
        <a:graphic>
          <a:graphicData uri="http://schemas.openxmlformats.org/drawingml/2006/table">
            <a:tbl>
              <a:tblPr/>
              <a:tblGrid>
                <a:gridCol w="60554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25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03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810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023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амбулаторий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Должностей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Физи-ческих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лиц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1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694" marB="4569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32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47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85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провизоры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фармацевты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242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Кроме того, число физических лиц специалистов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высшим немедицинским образованием,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должности врачей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400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Кроме того, число физических лиц без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медицинского образования,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должности среднего медицинского персонала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5" name="Rectangle 1108"/>
          <p:cNvSpPr>
            <a:spLocks noChangeArrowheads="1"/>
          </p:cNvSpPr>
          <p:nvPr/>
        </p:nvSpPr>
        <p:spPr bwMode="auto">
          <a:xfrm>
            <a:off x="8109610" y="3429000"/>
            <a:ext cx="3170238" cy="12763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В связи с изменением таблицы 1100 строки 9 и 10 по графам «Штатные» и «Занятые» при наличии </a:t>
            </a: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необходимо заполнить</a:t>
            </a:r>
          </a:p>
        </p:txBody>
      </p:sp>
    </p:spTree>
    <p:extLst>
      <p:ext uri="{BB962C8B-B14F-4D97-AF65-F5344CB8AC3E}">
        <p14:creationId xmlns:p14="http://schemas.microsoft.com/office/powerpoint/2010/main" val="1726546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22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7348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288" y="265113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7350" name="Прямоугольник 7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141538" y="128588"/>
            <a:ext cx="7908925" cy="7794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Обязательная дополнительная информация к таблице 1100 (Пояснительные)</a:t>
            </a:r>
          </a:p>
        </p:txBody>
      </p:sp>
      <p:sp>
        <p:nvSpPr>
          <p:cNvPr id="58371" name="Объект 2"/>
          <p:cNvSpPr txBox="1">
            <a:spLocks noChangeArrowheads="1"/>
          </p:cNvSpPr>
          <p:nvPr/>
        </p:nvSpPr>
        <p:spPr bwMode="auto">
          <a:xfrm>
            <a:off x="677863" y="1158875"/>
            <a:ext cx="10836275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при указании данных в строках 66 и 190 граф 5, 6, 10 (врачи приемного отделения и медицинские сестры приемного отделения в подразделениях, оказывающих медицинскую помощь в амбулаторных условиях);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при указании данных в строке 92 графах 5, 6, 10 (судебно-медицинские эксперты в подразделениях, оказывающих медицинскую помощь в амбулаторных условиях);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123 «прочие врачи» по наименованию должностей;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 заполнении строки 181 по графам 5, 6 и 10 «медицинские сестры диетические, оказывающие медицинскую помощь в амбулаторных условиях»;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 заполнении строки 214 по графам 7, 8 и 11 «фельдшеры, оказывающие медицинскую помощь в стационарных условиях»;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219 «прочий средний медицинский персонал»;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разницы строки 233 «лица с высшим немедицинским образованием, занимающих должности врачей» минус (стр. 234+235+236);  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242 «лица, без медицинского образования, занимающих должности среднего медицинского персонала - прочие»;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i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Char char="•"/>
              <a:defRPr/>
            </a:pPr>
            <a:endParaRPr lang="ru-RU" altLang="ru-RU" sz="3200" b="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732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957263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957263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 	   				              	</a:t>
            </a:r>
            <a:endParaRPr lang="en-US" altLang="ru-RU" sz="2400" dirty="0">
              <a:solidFill>
                <a:schemeClr val="tx1"/>
              </a:solidFill>
            </a:endParaRPr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ru-RU" altLang="ru-RU" sz="1400">
                <a:solidFill>
                  <a:schemeClr val="tx1"/>
                </a:solidFill>
              </a:rPr>
              <a:t>			</a:t>
            </a:r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3550083" y="180315"/>
            <a:ext cx="523629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Внесены изменения в  таблицу  2100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144685"/>
              </p:ext>
            </p:extLst>
          </p:nvPr>
        </p:nvGraphicFramePr>
        <p:xfrm>
          <a:off x="614716" y="1569377"/>
          <a:ext cx="5860832" cy="3987160"/>
        </p:xfrm>
        <a:graphic>
          <a:graphicData uri="http://schemas.openxmlformats.org/drawingml/2006/table">
            <a:tbl>
              <a:tblPr/>
              <a:tblGrid>
                <a:gridCol w="48766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4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4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Исключены строки: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(из стр. 1): специалисты: 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руководители организаций   и их заместители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их них акушеры – гинекологи 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цехового врачебного участка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анестезиологи – реаниматологи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медико-социальной экспертизе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рентгенологи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судебно-медицинские эксперты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терапевты амбулаторий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трансфузиологи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фармакологи клинические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эндоскописты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онкологи-гематологи детские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10" name="Rectangle 1694"/>
          <p:cNvSpPr>
            <a:spLocks noChangeArrowheads="1"/>
          </p:cNvSpPr>
          <p:nvPr/>
        </p:nvSpPr>
        <p:spPr bwMode="auto">
          <a:xfrm>
            <a:off x="8032858" y="1423446"/>
            <a:ext cx="2601832" cy="1088625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Не ведется учет деятельности в единицах «посещение»</a:t>
            </a:r>
          </a:p>
        </p:txBody>
      </p:sp>
      <p:sp>
        <p:nvSpPr>
          <p:cNvPr id="11" name="Rectangle 1694"/>
          <p:cNvSpPr>
            <a:spLocks noChangeArrowheads="1"/>
          </p:cNvSpPr>
          <p:nvPr/>
        </p:nvSpPr>
        <p:spPr bwMode="auto">
          <a:xfrm>
            <a:off x="7384832" y="4451177"/>
            <a:ext cx="4384257" cy="1467516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 стр.84 указываются посещения врачами скорой медицинской помощи в кабинетах неотложной медицинской помощи, оказывающих медицинскую помощь в амбулаторных условиях</a:t>
            </a:r>
          </a:p>
        </p:txBody>
      </p:sp>
      <p:sp>
        <p:nvSpPr>
          <p:cNvPr id="12" name="Rectangle 1694"/>
          <p:cNvSpPr>
            <a:spLocks noChangeArrowheads="1"/>
          </p:cNvSpPr>
          <p:nvPr/>
        </p:nvSpPr>
        <p:spPr bwMode="auto">
          <a:xfrm>
            <a:off x="7903378" y="3249966"/>
            <a:ext cx="2077527" cy="726204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Стр. 38 – новая должность</a:t>
            </a: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xmlns="" id="{64E8BD59-0AD5-48B3-B568-603449BC7E85}"/>
              </a:ext>
            </a:extLst>
          </p:cNvPr>
          <p:cNvCxnSpPr>
            <a:stCxn id="10" idx="1"/>
            <a:endCxn id="18" idx="3"/>
          </p:cNvCxnSpPr>
          <p:nvPr/>
        </p:nvCxnSpPr>
        <p:spPr>
          <a:xfrm flipH="1">
            <a:off x="6475548" y="1967759"/>
            <a:ext cx="1557310" cy="1595198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xmlns="" id="{7303F466-364C-4836-8D23-4473852AEDA6}"/>
              </a:ext>
            </a:extLst>
          </p:cNvPr>
          <p:cNvCxnSpPr>
            <a:cxnSpLocks/>
          </p:cNvCxnSpPr>
          <p:nvPr/>
        </p:nvCxnSpPr>
        <p:spPr>
          <a:xfrm flipH="1">
            <a:off x="6379378" y="3907813"/>
            <a:ext cx="1479690" cy="1369763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xmlns="" id="{1DF68179-53A7-4186-B79C-8B12C7B4E581}"/>
              </a:ext>
            </a:extLst>
          </p:cNvPr>
          <p:cNvCxnSpPr>
            <a:cxnSpLocks/>
          </p:cNvCxnSpPr>
          <p:nvPr/>
        </p:nvCxnSpPr>
        <p:spPr>
          <a:xfrm flipH="1">
            <a:off x="6427464" y="5490587"/>
            <a:ext cx="957368" cy="11476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1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4277"/>
            <a:ext cx="9144000" cy="304800"/>
          </a:xfrm>
        </p:spPr>
        <p:txBody>
          <a:bodyPr>
            <a:noAutofit/>
          </a:bodyPr>
          <a:lstStyle/>
          <a:p>
            <a:pPr marL="838200" indent="-838200" algn="ctr"/>
            <a:r>
              <a:rPr lang="ru-RU" altLang="ru-RU" sz="2400" b="1" dirty="0">
                <a:solidFill>
                  <a:srgbClr val="49443F"/>
                </a:solidFill>
                <a:latin typeface="+mn-lt"/>
              </a:rPr>
              <a:t>Таблица 2101 </a:t>
            </a:r>
          </a:p>
        </p:txBody>
      </p:sp>
      <p:graphicFrame>
        <p:nvGraphicFramePr>
          <p:cNvPr id="178800" name="Group 6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99165087"/>
              </p:ext>
            </p:extLst>
          </p:nvPr>
        </p:nvGraphicFramePr>
        <p:xfrm>
          <a:off x="379548" y="967670"/>
          <a:ext cx="8763000" cy="5081550"/>
        </p:xfrm>
        <a:graphic>
          <a:graphicData uri="http://schemas.openxmlformats.org/drawingml/2006/table">
            <a:tbl>
              <a:tblPr/>
              <a:tblGrid>
                <a:gridCol w="51971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31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10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16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716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строки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сельскими жителями</a:t>
                      </a: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Посещения к среднему медицинскому персоналу всего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них:  на </a:t>
                      </a:r>
                      <a:r>
                        <a:rPr kumimoji="0" lang="ru-RU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ФАПах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(включая посещения на дому)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из них: на передвижных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0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стр. 2 акушерки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 фельдшерских пунктах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из них: на передвижных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16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 пунктах (отделениях, кабинетах) неотложной медицинской помощи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сельскому населению всего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взрослому населению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детскому населению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7059">
                <a:tc>
                  <a:txBody>
                    <a:bodyPr/>
                    <a:lstStyle>
                      <a:lvl1pPr marL="5302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амбулаториях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7059">
                <a:tc>
                  <a:txBody>
                    <a:bodyPr/>
                    <a:lstStyle>
                      <a:lvl1pPr marL="5302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</a:t>
                      </a: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из них: в передвижных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7059">
                <a:tc>
                  <a:txBody>
                    <a:bodyPr/>
                    <a:lstStyle/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стр. 5 акушерки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5245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94" name="Rectangle 628"/>
          <p:cNvSpPr>
            <a:spLocks noChangeArrowheads="1"/>
          </p:cNvSpPr>
          <p:nvPr/>
        </p:nvSpPr>
        <p:spPr bwMode="auto">
          <a:xfrm>
            <a:off x="7552013" y="3548419"/>
            <a:ext cx="3181070" cy="640416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 err="1">
                <a:solidFill>
                  <a:srgbClr val="49443F"/>
                </a:solidFill>
                <a:latin typeface="+mn-lt"/>
              </a:rPr>
              <a:t>Внутриформенный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 контроль:</a:t>
            </a:r>
          </a:p>
          <a:p>
            <a:pPr algn="just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строка 4 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= сумме строк 4.2+4.3</a:t>
            </a:r>
          </a:p>
        </p:txBody>
      </p:sp>
      <p:sp>
        <p:nvSpPr>
          <p:cNvPr id="10295" name="Rectangle 628"/>
          <p:cNvSpPr>
            <a:spLocks noChangeArrowheads="1"/>
          </p:cNvSpPr>
          <p:nvPr/>
        </p:nvSpPr>
        <p:spPr bwMode="auto">
          <a:xfrm>
            <a:off x="6447839" y="1981200"/>
            <a:ext cx="5410786" cy="1322007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Из общего числа посещений к среднему медицинскому персоналу (стр. 1), в </a:t>
            </a: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строке 4 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указываются посещения среднего медицинского персонала пунктов (кабинетов) неотложной медицинской помощи, включая пункты на дому 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475547" y="4613958"/>
            <a:ext cx="5383078" cy="903288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4572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600" kern="0" dirty="0">
                <a:solidFill>
                  <a:srgbClr val="49443F"/>
                </a:solidFill>
              </a:rPr>
              <a:t>Посещения к зубным врачам и гигиенистам стоматологическими в таблицу </a:t>
            </a:r>
            <a:r>
              <a:rPr lang="ru-RU" altLang="ru-RU" sz="1600" u="sng" kern="0" dirty="0">
                <a:solidFill>
                  <a:srgbClr val="49443F"/>
                </a:solidFill>
              </a:rPr>
              <a:t>не включаются</a:t>
            </a:r>
            <a:r>
              <a:rPr lang="ru-RU" altLang="ru-RU" sz="1600" kern="0" dirty="0">
                <a:solidFill>
                  <a:srgbClr val="49443F"/>
                </a:solidFill>
              </a:rPr>
              <a:t>, учет деятельности ведется в таблице 2700.</a:t>
            </a:r>
            <a:endParaRPr lang="ru-RU" altLang="ru-RU" sz="1600" u="sng" kern="0" dirty="0">
              <a:solidFill>
                <a:srgbClr val="49443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graphicFrame>
        <p:nvGraphicFramePr>
          <p:cNvPr id="4" name="Group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668196"/>
              </p:ext>
            </p:extLst>
          </p:nvPr>
        </p:nvGraphicFramePr>
        <p:xfrm>
          <a:off x="665018" y="1093788"/>
          <a:ext cx="10764982" cy="2702357"/>
        </p:xfrm>
        <a:graphic>
          <a:graphicData uri="http://schemas.openxmlformats.org/drawingml/2006/table">
            <a:tbl>
              <a:tblPr/>
              <a:tblGrid>
                <a:gridCol w="107649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7023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(2107) </a:t>
                      </a:r>
                      <a:r>
                        <a:rPr lang="ru-RU" sz="1800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Работа медицинских организаций и их подразделений, оказывающих медицинскую помощь в амбулаторных условиях, участвующих </a:t>
                      </a:r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в создании и тиражировании «Новой модели</a:t>
                      </a:r>
                    </a:p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медицинской организации»</a:t>
                      </a:r>
                      <a:r>
                        <a:rPr lang="ru-RU" sz="1800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, посещения: к врачам, всего 1 __________, из них: сельских жителей 2 _________, к среднему медицинскому персоналу 3 ________, из них: сельских жителей 4 ________.</a:t>
                      </a:r>
                    </a:p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b="1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2108) </a:t>
                      </a:r>
                      <a:r>
                        <a:rPr lang="ru-RU" sz="1800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Работа медицинских организаций и их подразделений с </a:t>
                      </a:r>
                      <a:r>
                        <a:rPr lang="ru-RU" sz="1800" b="1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созданной современной инфраструктурой </a:t>
                      </a:r>
                      <a:r>
                        <a:rPr lang="ru-RU" sz="1800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оказания медицинской помощи детям, посещения: к врачам, всего 1 __________, из них: сельских жителей 2 _________, к среднему медицинскому персоналу 3 ________, из них: сельских жителей 4 ________.</a:t>
                      </a:r>
                    </a:p>
                    <a:p>
                      <a:pPr algn="just"/>
                      <a:endParaRPr lang="ru-RU" sz="1800" kern="1200" dirty="0">
                        <a:solidFill>
                          <a:srgbClr val="49443F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Rectangle 703"/>
          <p:cNvSpPr>
            <a:spLocks noChangeArrowheads="1"/>
          </p:cNvSpPr>
          <p:nvPr/>
        </p:nvSpPr>
        <p:spPr bwMode="auto">
          <a:xfrm>
            <a:off x="1288026" y="4108562"/>
            <a:ext cx="8748037" cy="394381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Посещения указываются в целом по юридическим лицам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(табл. 2107 и 2108)</a:t>
            </a:r>
          </a:p>
        </p:txBody>
      </p:sp>
      <p:sp>
        <p:nvSpPr>
          <p:cNvPr id="5" name="Rectangle 703"/>
          <p:cNvSpPr>
            <a:spLocks noChangeArrowheads="1"/>
          </p:cNvSpPr>
          <p:nvPr/>
        </p:nvSpPr>
        <p:spPr bwMode="auto">
          <a:xfrm>
            <a:off x="1410194" y="4884173"/>
            <a:ext cx="9371611" cy="1029029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таблице 2108</a:t>
            </a: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, указываются посещения, выполненные детьми детских поликлиник и поликлинических подразделений, в которых созданы комфортные условия пребывания детей и дооснащенных медицинским оборудованием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5786438" y="1663700"/>
            <a:ext cx="5964237" cy="1709738"/>
          </a:xfrm>
          <a:prstGeom prst="rect">
            <a:avLst/>
          </a:prstGeom>
          <a:solidFill>
            <a:srgbClr val="F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379413" y="3951288"/>
            <a:ext cx="11371262" cy="1708150"/>
          </a:xfrm>
          <a:prstGeom prst="rect">
            <a:avLst/>
          </a:prstGeom>
          <a:solidFill>
            <a:srgbClr val="F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946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0482" name="Подзаголовок 2"/>
          <p:cNvSpPr>
            <a:spLocks/>
          </p:cNvSpPr>
          <p:nvPr/>
        </p:nvSpPr>
        <p:spPr bwMode="auto">
          <a:xfrm>
            <a:off x="2300288" y="119063"/>
            <a:ext cx="7589837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Квалификационные категории</a:t>
            </a:r>
          </a:p>
        </p:txBody>
      </p:sp>
      <p:pic>
        <p:nvPicPr>
          <p:cNvPr id="19466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549400"/>
            <a:ext cx="47656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86438" y="1730375"/>
            <a:ext cx="59642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1.</a:t>
            </a:r>
            <a:r>
              <a:rPr lang="ru-RU" sz="1600" b="0" i="0" dirty="0">
                <a:solidFill>
                  <a:srgbClr val="49443F"/>
                </a:solidFill>
              </a:rPr>
              <a:t> </a:t>
            </a: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Приостановить проведение аттестации медицинских работников и фармацевтических работников на получение квалификационной категории до 1 января 2022 года (за исключением проведения аттестации на присвоение квалификационной категории впервые и более высокой квалификационной категории)</a:t>
            </a:r>
            <a:endParaRPr lang="ru-RU" sz="1600" dirty="0">
              <a:solidFill>
                <a:srgbClr val="49443F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413" y="4008438"/>
            <a:ext cx="11371262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3. Продлить на 12 месяцев срок действия присвоенных медицинским работникам и фармацевтическим работникам квалификационных категорий при истечении срока их действия в период с 1 января по 31 декабря 2021 года, в том числе срок действия присвоенных медицинским работникам и фармацевтическим работникам квалификационных категорий, которые были продлены в период с 1 февраля 2020 года по 1 января 2021 года в соответствии с приказом Министерства здравоохранения Российской Федерации от 30 апреля 2020 г. N 394н "Особенности прохождения медицинскими работниками и фармацевтическими работниками аттестации для получения квалификационной категории"</a:t>
            </a:r>
            <a:r>
              <a:rPr lang="ru-RU" sz="1600" b="0" i="0" baseline="30000" dirty="0">
                <a:solidFill>
                  <a:srgbClr val="49443F"/>
                </a:solidFill>
                <a:latin typeface="+mn-lt"/>
              </a:rPr>
              <a:t> </a:t>
            </a: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.</a:t>
            </a:r>
            <a:endParaRPr lang="ru-RU" sz="1600" dirty="0">
              <a:solidFill>
                <a:srgbClr val="49443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787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6388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390" name="Прямоугольник 17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122126"/>
              </p:ext>
            </p:extLst>
          </p:nvPr>
        </p:nvGraphicFramePr>
        <p:xfrm>
          <a:off x="792163" y="1936135"/>
          <a:ext cx="10637837" cy="1473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23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43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318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55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Номенклатура должностей -приказ Минздрава 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России </a:t>
                      </a: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от </a:t>
                      </a:r>
                      <a:r>
                        <a:rPr lang="ru-RU" sz="1400" b="0" i="1" kern="50" dirty="0">
                          <a:solidFill>
                            <a:srgbClr val="49443F"/>
                          </a:solidFill>
                          <a:effectLst/>
                        </a:rPr>
                        <a:t>20.12.2012 №1183н</a:t>
                      </a:r>
                      <a:endParaRPr lang="ru-RU" sz="1400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Базовая специальность</a:t>
                      </a:r>
                      <a:endParaRPr lang="ru-RU" sz="1400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Специальность, дающая право на ее занятие: сертификат/свидетельство об аккредитации</a:t>
                      </a:r>
                      <a:endParaRPr lang="ru-RU" sz="1400" b="1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Приказы Минздрава России</a:t>
                      </a: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:  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от 08.10.2015 №707н и от 10.02.2016 № 83н (квалификационные требования)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от 07.10.2015 №700н и от 16.04.2008 №176н (номенклатура специальностей)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Приказы Минтруда России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: Профессиональные стандарты</a:t>
                      </a:r>
                      <a:endParaRPr lang="ru-RU" sz="1800" b="0" dirty="0">
                        <a:solidFill>
                          <a:srgbClr val="49443F"/>
                        </a:solidFill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438" name="Подзаголовок 2"/>
          <p:cNvSpPr>
            <a:spLocks/>
          </p:cNvSpPr>
          <p:nvPr/>
        </p:nvSpPr>
        <p:spPr bwMode="auto">
          <a:xfrm>
            <a:off x="2159000" y="55563"/>
            <a:ext cx="79025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Допуск к профессиональной деятельности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13461" y="4210051"/>
            <a:ext cx="10637837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dirty="0">
                <a:solidFill>
                  <a:srgbClr val="C0504D"/>
                </a:solidFill>
                <a:latin typeface="+mn-lt"/>
              </a:rPr>
              <a:t>По всем медицинским должностям допуск к профессиональной деятельности осуществляется на основании соответствующего сертификата или свидетельства об аккредитации специалиста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048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1506" name="Подзаголовок 2"/>
          <p:cNvSpPr>
            <a:spLocks/>
          </p:cNvSpPr>
          <p:nvPr/>
        </p:nvSpPr>
        <p:spPr bwMode="auto">
          <a:xfrm>
            <a:off x="2519363" y="128588"/>
            <a:ext cx="7589837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Аккредитация специалистов</a:t>
            </a: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736600" y="3171825"/>
            <a:ext cx="10693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Таким образом, в 2020 году аккредитации специалистов подлежали: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- лица, получившие высшее образование (уровень </a:t>
            </a:r>
            <a:r>
              <a:rPr lang="ru-RU" altLang="ru-RU" sz="1800" b="0" i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специалитета</a:t>
            </a: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, уровень ординатуры) или среднее профессиональное образование;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- лица, получившие дополнительное профессиональное образование по программам профессиональной переподготовки (для лиц, имеющих высшее образование).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После 01.01.2021 </a:t>
            </a: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аккредитации специалиста подлежат все категории лиц, не прошедших процедуру аккредитации специалистов.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6600" y="1466850"/>
            <a:ext cx="106934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altLang="ru-RU" sz="16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Приказом № 806н </a:t>
            </a:r>
            <a:r>
              <a:rPr lang="ru-RU" altLang="ru-RU" sz="16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внесены изменения в приказ Минздрава России от 22.12.2017 № 1043н «Об утверждении сроков и этапов аккредитации специалистов, а также категорий лиц, имеющих медицинское, фармацевтическое или иное образование и подлежащих аккредитации специалистов", согласно которым сроки и этапы прохождения аккредитации специалистов, </a:t>
            </a:r>
            <a:r>
              <a:rPr lang="ru-RU" altLang="ru-RU" sz="1600" b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получивших высшее образование (уровень </a:t>
            </a:r>
            <a:r>
              <a:rPr lang="ru-RU" altLang="ru-RU" sz="1600" b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бакалавриата</a:t>
            </a:r>
            <a:r>
              <a:rPr lang="ru-RU" altLang="ru-RU" sz="1600" b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) и дополнительное профессиональное образование по программам профессиональной переподготовки (для лиц, имеющих среднее профессиональное образование), перенесены на 2021 год</a:t>
            </a:r>
            <a:r>
              <a:rPr lang="ru-RU" altLang="ru-RU" sz="16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7588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150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9938" y="73025"/>
            <a:ext cx="10521950" cy="685800"/>
          </a:xfrm>
        </p:spPr>
        <p:txBody>
          <a:bodyPr rtlCol="0"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Аккредитация специалистов с медицинским и фармацевтическим образованием на конец 2021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1565275" y="1284288"/>
          <a:ext cx="9061450" cy="4633915"/>
        </p:xfrm>
        <a:graphic>
          <a:graphicData uri="http://schemas.openxmlformats.org/drawingml/2006/table">
            <a:tbl>
              <a:tblPr/>
              <a:tblGrid>
                <a:gridCol w="51933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195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485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51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2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6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Врачи</a:t>
                      </a: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Диабетологи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row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ПОДТВЕРДИТЬ!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46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Клинические микологи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0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Лабораторные микологи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59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паллиативной медицинской помощи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0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санитарно-гигиеническим лабораторным исследованиям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43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Сурдологи-протезисты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46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6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Помощники врачей по специальности энтомология</a:t>
                      </a: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17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8676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29700" name="Rectangle 9"/>
          <p:cNvSpPr>
            <a:spLocks noChangeArrowheads="1"/>
          </p:cNvSpPr>
          <p:nvPr/>
        </p:nvSpPr>
        <p:spPr bwMode="auto">
          <a:xfrm>
            <a:off x="4165600" y="185738"/>
            <a:ext cx="40052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49443F"/>
                </a:solidFill>
                <a:latin typeface="+mn-lt"/>
              </a:rPr>
              <a:t>Изменения в таблице  1100  </a:t>
            </a:r>
          </a:p>
        </p:txBody>
      </p:sp>
      <p:graphicFrame>
        <p:nvGraphicFramePr>
          <p:cNvPr id="115" name="Таблица 114"/>
          <p:cNvGraphicFramePr>
            <a:graphicFrameLocks noGrp="1"/>
          </p:cNvGraphicFramePr>
          <p:nvPr/>
        </p:nvGraphicFramePr>
        <p:xfrm>
          <a:off x="490719" y="1002541"/>
          <a:ext cx="6665731" cy="5080760"/>
        </p:xfrm>
        <a:graphic>
          <a:graphicData uri="http://schemas.openxmlformats.org/drawingml/2006/table">
            <a:tbl>
              <a:tblPr/>
              <a:tblGrid>
                <a:gridCol w="57152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504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67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стр.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565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3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Добавлены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917">
                <a:tc>
                  <a:txBody>
                    <a:bodyPr/>
                    <a:lstStyle/>
                    <a:p>
                      <a:pPr marL="18034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медицинские микробиологи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110">
                <a:tc>
                  <a:txBody>
                    <a:bodyPr/>
                    <a:lstStyle/>
                    <a:p>
                      <a:pPr marL="660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онкологи-гематологи  детские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9363">
                <a:tc>
                  <a:txBody>
                    <a:bodyPr/>
                    <a:lstStyle/>
                    <a:p>
                      <a:pPr marL="14922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физической и реабилитационной медицины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marL="18097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650" algn="l"/>
                        </a:tabLs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фельдшеры по приему вызовов  скорой медицинской помощи и передаче их выездным бригадам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marL="14414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Изменены наименование</a:t>
                      </a:r>
                      <a:r>
                        <a:rPr lang="ru-RU" sz="1400" b="1" baseline="0" dirty="0">
                          <a:latin typeface="+mn-lt"/>
                          <a:ea typeface="Times New Roman"/>
                          <a:cs typeface="Times New Roman"/>
                        </a:rPr>
                        <a:t> строк: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  медицинские сестры 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-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54577">
                <a:tc>
                  <a:txBody>
                    <a:bodyPr/>
                    <a:lstStyle/>
                    <a:p>
                      <a:pPr marL="16573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медицинская сестра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(фельдшер)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по приему вызовов скорой медицинской помощи и передаче их выездным бригадам 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   Специалисты с высшим неоконченным фармацевтическим образованием или провизоры </a:t>
                      </a:r>
                      <a:r>
                        <a:rPr lang="ru-RU" sz="1400" kern="1200" dirty="0">
                          <a:solidFill>
                            <a:srgbClr val="C0504D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(из стр. 220)</a:t>
                      </a: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   специалисты  с неоконченным высшим образованием или врачи, студенты 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(из стр. 237)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Исключены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8192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лаборанты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819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терапевты амбулаторий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marL="1441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имеют два и более сертификатов  специалиста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28682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1793875"/>
            <a:ext cx="3338512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23238" y="1920875"/>
            <a:ext cx="3071812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Строки 29, 38, 109 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введены в таблицу в соответствии с приказом Минздрава РФ от 04.09.2020 №939н</a:t>
            </a:r>
            <a:endParaRPr lang="ru-RU" altLang="ru-RU" sz="1600" i="0" dirty="0">
              <a:solidFill>
                <a:srgbClr val="49443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8684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175" y="3913188"/>
            <a:ext cx="33401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39113" y="4129088"/>
            <a:ext cx="31892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Строки 183 и 218 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разделены (были одной строкой в 2020 году)</a:t>
            </a:r>
            <a:endParaRPr lang="ru-RU" altLang="ru-RU" sz="1600" i="0" dirty="0">
              <a:solidFill>
                <a:srgbClr val="49443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8686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1976438"/>
            <a:ext cx="4572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937000"/>
            <a:ext cx="4572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719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253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423683"/>
              </p:ext>
            </p:extLst>
          </p:nvPr>
        </p:nvGraphicFramePr>
        <p:xfrm>
          <a:off x="1721207" y="926596"/>
          <a:ext cx="9239249" cy="2060827"/>
        </p:xfrm>
        <a:graphic>
          <a:graphicData uri="http://schemas.openxmlformats.org/drawingml/2006/table">
            <a:tbl>
              <a:tblPr/>
              <a:tblGrid>
                <a:gridCol w="20772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1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56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93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5051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275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4094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71794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4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3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Стажеры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133700" y="230188"/>
            <a:ext cx="99629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 </a:t>
            </a:r>
            <a:endParaRPr lang="en-US" altLang="ru-RU" sz="240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7" name="Рисунок 15">
            <a:extLst>
              <a:ext uri="{FF2B5EF4-FFF2-40B4-BE49-F238E27FC236}">
                <a16:creationId xmlns:a16="http://schemas.microsoft.com/office/drawing/2014/main" xmlns="" id="{0AB42540-60AE-4458-9A27-3A4ED8E6D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650" y="3127123"/>
            <a:ext cx="53355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43649DE-B4C7-4184-AE94-13B739E3EF9E}"/>
              </a:ext>
            </a:extLst>
          </p:cNvPr>
          <p:cNvSpPr/>
          <p:nvPr/>
        </p:nvSpPr>
        <p:spPr>
          <a:xfrm>
            <a:off x="3230838" y="3269264"/>
            <a:ext cx="487521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 строке 85 графы 15 «Имеют сертификат» и 16 «Имеют свидетельство об аккредитации» не заполняется</a:t>
            </a:r>
            <a:endParaRPr lang="ru-RU" altLang="ru-RU" sz="1600" i="0" dirty="0">
              <a:solidFill>
                <a:srgbClr val="C0504D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31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9700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67266" name="Group 2"/>
          <p:cNvGraphicFramePr>
            <a:graphicFrameLocks noGrp="1"/>
          </p:cNvGraphicFramePr>
          <p:nvPr/>
        </p:nvGraphicFramePr>
        <p:xfrm>
          <a:off x="685800" y="1033463"/>
          <a:ext cx="10820400" cy="5107019"/>
        </p:xfrm>
        <a:graphic>
          <a:graphicData uri="http://schemas.openxmlformats.org/drawingml/2006/table">
            <a:tbl>
              <a:tblPr/>
              <a:tblGrid>
                <a:gridCol w="2188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03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26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707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85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34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441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220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882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21391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36730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823072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1701177"/>
                  </a:ext>
                </a:extLst>
              </a:tr>
              <a:tr h="457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стацио-нарных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715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Кроме того, должности и физические лица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 высшим немедицинским образованием, занимающих должности врачей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0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из них врачей: лаборантов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237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84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лечебной физкультуре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238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51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статистиков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239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516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……до стр.243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8966200" y="3711217"/>
            <a:ext cx="2377460" cy="1155751"/>
          </a:xfrm>
          <a:prstGeom prst="wedgeRoundRectCallout">
            <a:avLst>
              <a:gd name="adj1" fmla="val -147955"/>
              <a:gd name="adj2" fmla="val 24408"/>
              <a:gd name="adj3" fmla="val 16667"/>
            </a:avLst>
          </a:prstGeom>
          <a:solidFill>
            <a:srgbClr val="F2EAE2"/>
          </a:solidFill>
          <a:ln w="9525" algn="ctr">
            <a:solidFill>
              <a:srgbClr val="DDD0BD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39238" y="3873593"/>
            <a:ext cx="180657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latin typeface="+mn-lt"/>
                <a:cs typeface="Times New Roman" panose="02020603050405020304" pitchFamily="18" charset="0"/>
              </a:rPr>
              <a:t>В стр. с 233 по 243 </a:t>
            </a: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ЗАКРЕЩИВАНИЕ СНЯТО</a:t>
            </a:r>
          </a:p>
        </p:txBody>
      </p:sp>
    </p:spTree>
    <p:extLst>
      <p:ext uri="{BB962C8B-B14F-4D97-AF65-F5344CB8AC3E}">
        <p14:creationId xmlns:p14="http://schemas.microsoft.com/office/powerpoint/2010/main" val="312352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1748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816100" y="149225"/>
            <a:ext cx="84851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</a:t>
            </a: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/>
        </p:nvGraphicFramePr>
        <p:xfrm>
          <a:off x="830263" y="1143000"/>
          <a:ext cx="10456864" cy="4214828"/>
        </p:xfrm>
        <a:graphic>
          <a:graphicData uri="http://schemas.openxmlformats.org/drawingml/2006/table">
            <a:tbl>
              <a:tblPr/>
              <a:tblGrid>
                <a:gridCol w="22954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32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37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45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74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456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559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39513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39513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11743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Имеют сертификат специалиста (из гр.9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8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8050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Лаборанты *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*(в отчете за 2020 год)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1" marR="685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568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Кроме того, должности и физические лица специалистов с высшим немедицинским образованием, занимающих должности врачей, всего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8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из них: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врачей: лаборантов                  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234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Скругленная прямоугольная выноска 12"/>
          <p:cNvSpPr>
            <a:spLocks noChangeArrowheads="1"/>
          </p:cNvSpPr>
          <p:nvPr/>
        </p:nvSpPr>
        <p:spPr bwMode="auto">
          <a:xfrm>
            <a:off x="8237538" y="3319463"/>
            <a:ext cx="2798762" cy="714375"/>
          </a:xfrm>
          <a:prstGeom prst="wedgeRoundRectCallout">
            <a:avLst>
              <a:gd name="adj1" fmla="val -54997"/>
              <a:gd name="adj2" fmla="val 135931"/>
              <a:gd name="adj3" fmla="val 16667"/>
            </a:avLst>
          </a:prstGeom>
          <a:solidFill>
            <a:srgbClr val="F2EAE2"/>
          </a:solidFill>
          <a:ln w="9525" algn="ctr">
            <a:solidFill>
              <a:srgbClr val="DDD0BD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dirty="0">
              <a:solidFill>
                <a:srgbClr val="C0504D"/>
              </a:solidFill>
              <a:latin typeface="+mn-lt"/>
            </a:endParaRPr>
          </a:p>
        </p:txBody>
      </p:sp>
      <p:cxnSp>
        <p:nvCxnSpPr>
          <p:cNvPr id="31827" name="Прямая соединительная линия 2"/>
          <p:cNvCxnSpPr>
            <a:cxnSpLocks noChangeShapeType="1"/>
          </p:cNvCxnSpPr>
          <p:nvPr/>
        </p:nvCxnSpPr>
        <p:spPr bwMode="auto">
          <a:xfrm>
            <a:off x="939800" y="3479800"/>
            <a:ext cx="2071688" cy="395288"/>
          </a:xfrm>
          <a:prstGeom prst="line">
            <a:avLst/>
          </a:prstGeom>
          <a:noFill/>
          <a:ln w="25400" algn="ctr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Прямоугольник 1"/>
          <p:cNvSpPr/>
          <p:nvPr/>
        </p:nvSpPr>
        <p:spPr>
          <a:xfrm>
            <a:off x="1071563" y="5494338"/>
            <a:ext cx="10215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Контроль строки 234: сопоставление со стр. 26 (2020 год)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8039100" y="4262438"/>
            <a:ext cx="0" cy="704850"/>
          </a:xfrm>
          <a:prstGeom prst="straightConnector1">
            <a:avLst/>
          </a:prstGeom>
          <a:ln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288338" y="3416300"/>
            <a:ext cx="2697162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400" i="0" dirty="0">
                <a:solidFill>
                  <a:srgbClr val="C0504D"/>
                </a:solidFill>
                <a:latin typeface="+mn-lt"/>
              </a:rPr>
              <a:t>ПРИНЯТЫЕ НА ДОЛЖНОСТЬ ДО 1999 ГОДА</a:t>
            </a:r>
          </a:p>
        </p:txBody>
      </p:sp>
    </p:spTree>
    <p:extLst>
      <p:ext uri="{BB962C8B-B14F-4D97-AF65-F5344CB8AC3E}">
        <p14:creationId xmlns:p14="http://schemas.microsoft.com/office/powerpoint/2010/main" val="197110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10085</TotalTime>
  <Words>2008</Words>
  <Application>Microsoft Office PowerPoint</Application>
  <PresentationFormat>Произвольный</PresentationFormat>
  <Paragraphs>555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Аккредитация специалистов с медицинским и фармацевтическим образованием на конец 2021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Обязательная дополнительная информация к таблице 1100 (Пояснительные)</vt:lpstr>
      <vt:lpstr>Презентация PowerPoint</vt:lpstr>
      <vt:lpstr>Таблица 2101 </vt:lpstr>
      <vt:lpstr>Презентация PowerPoint</vt:lpstr>
    </vt:vector>
  </TitlesOfParts>
  <Company>Guild Design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Ануфриева</cp:lastModifiedBy>
  <cp:revision>1297</cp:revision>
  <cp:lastPrinted>2020-12-10T09:19:46Z</cp:lastPrinted>
  <dcterms:created xsi:type="dcterms:W3CDTF">2008-01-16T07:17:38Z</dcterms:created>
  <dcterms:modified xsi:type="dcterms:W3CDTF">2021-12-15T07:26:21Z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0008006e6b0000000000010242300207f6e001e0013c00</vt:lpwstr>
  </property>
</Properties>
</file>