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sldIdLst>
    <p:sldId id="256" r:id="rId2"/>
    <p:sldId id="385" r:id="rId3"/>
    <p:sldId id="260" r:id="rId4"/>
    <p:sldId id="386" r:id="rId5"/>
    <p:sldId id="382" r:id="rId6"/>
    <p:sldId id="259" r:id="rId7"/>
    <p:sldId id="265" r:id="rId8"/>
    <p:sldId id="388" r:id="rId9"/>
    <p:sldId id="266" r:id="rId10"/>
    <p:sldId id="381" r:id="rId11"/>
    <p:sldId id="384" r:id="rId12"/>
    <p:sldId id="362" r:id="rId13"/>
    <p:sldId id="264" r:id="rId14"/>
    <p:sldId id="414" r:id="rId15"/>
    <p:sldId id="417" r:id="rId16"/>
    <p:sldId id="450" r:id="rId17"/>
    <p:sldId id="440" r:id="rId18"/>
    <p:sldId id="448" r:id="rId19"/>
    <p:sldId id="449" r:id="rId20"/>
    <p:sldId id="434" r:id="rId21"/>
    <p:sldId id="442" r:id="rId22"/>
    <p:sldId id="435" r:id="rId23"/>
    <p:sldId id="436" r:id="rId24"/>
    <p:sldId id="439" r:id="rId25"/>
    <p:sldId id="437" r:id="rId26"/>
    <p:sldId id="438" r:id="rId27"/>
    <p:sldId id="445" r:id="rId28"/>
    <p:sldId id="446" r:id="rId29"/>
    <p:sldId id="447" r:id="rId30"/>
    <p:sldId id="418" r:id="rId31"/>
    <p:sldId id="433" r:id="rId3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201F"/>
    <a:srgbClr val="49443F"/>
    <a:srgbClr val="6C5E53"/>
    <a:srgbClr val="CBAD91"/>
    <a:srgbClr val="DDD0BD"/>
    <a:srgbClr val="F0E9E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 snapToGrid="0" snapToObjects="1">
      <p:cViewPr>
        <p:scale>
          <a:sx n="118" d="100"/>
          <a:sy n="118" d="100"/>
        </p:scale>
        <p:origin x="-282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21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05CC90-F3E0-F34E-A377-40DE6DBEBF3F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466288-2C99-4242-A513-7C18601C961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63205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F2D92A9-ED89-FD47-BE5A-58D9DD22A2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5127869B-D736-7C46-8036-0C507638DA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13B576A-B50C-D946-85B2-B96EDBBB2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A6C2DFA-9CA7-3A4C-AB4C-D4976B276D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F4F6218-E067-8846-A9D1-4381FC559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0598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E7CC201-DBB8-FA48-950F-ECBBA7BCD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EBEDFA94-8E1B-B040-B827-CB3BE5E56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0421749-DEC7-BC4D-9A87-71176EE3E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CA3EED3-0CD2-DA46-8076-533B9DD29A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A99C5F1-CB73-EC48-ADDD-397D03D6F2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806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56DD1086-9CAF-464B-9AD1-D090861FB3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3A94DCB9-3EF6-5E4C-B919-E6CCBEE0CE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15D2690-827A-EC44-A378-08A5ED578F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E690AB9-E5D9-754C-A6D6-D454676BA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DB88E2D-6FB7-194D-95D6-98F8CEBCB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77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C7B3E6D-428F-D64D-9DB8-A835E76051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C84A7B6-9C49-E145-8460-1D79573FEC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9CFD615-9B17-174E-BD47-1D4FB46463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F5F776-2DC9-1648-8136-39ADFAA86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5D30271-33EF-704E-B6E6-A23C49CE7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967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BFF3854-3164-E949-AD42-A6B93CF804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694265D-124D-0E49-899E-B20AAF9947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AEA6EA82-C35C-304F-996C-68B558D18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504407-B369-9E42-8E3B-C17C78E8F4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037DF7C-30F7-3449-8AD2-3E7106C20D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1924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9B64ED6-9511-4041-A696-8699FFA04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FDAC9E4-40E1-E849-B086-201FFF3C41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E5D7BBFE-F188-9847-B82B-32284E160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66ED6D4A-CD07-A647-88DD-1714436334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F50A9A59-6872-D64E-AB45-EB0DBF431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3350396-9BC0-2D44-8E95-D9FECA60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17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C60BEC9-8728-2141-8156-2DD4E9AFDE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69E4E189-7A25-CE49-A168-1F4878DECA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C325C647-AD27-6940-BBAA-664C4E77F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F675EE65-353A-4146-BDDF-A6F73B56BF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0EA4117B-8B9F-3C42-B213-D87A8E127F8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320D0192-C56C-D044-8673-5272D57D3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DD4F75A-A1B9-E344-8111-1B6EB667B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224DED41-F2C2-414E-A1E4-0B69D8236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093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D67EDB-C1D0-164C-A5E4-385F8CE2AC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2E96AD0-99B7-0A44-8A21-DED0F2F88C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3D52A93-1479-9343-83BE-62F58A3E3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B56759D-0B35-D549-B90C-726F18583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485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3496881C-A459-994A-9289-02482108C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691D6E4-945E-2E49-A659-844909AFD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2445501E-DC7A-A747-BFEC-2C2704B90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26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8F9E0C6-8273-584A-A1BD-9713042E7F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3B3B854-169F-D749-A753-AC66A01424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12F99C1-90B6-EE46-A591-E915AF0677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213C701-0B59-DB4E-B2A1-403029B3E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83EBC1C1-CAFE-5541-A532-B8C140E71D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AEA89AC-D155-5847-AAA2-F7C6FD9D8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736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350F06C-7144-7A4E-B910-D4A7977442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706AAA47-62E9-7541-8DCE-EE28D0DF79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026A0A02-7E9F-FB4A-BF1E-6C87E07AF1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C2D3684-2810-E54D-8BE6-64706A688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963A636-BF75-1D4A-A603-3932079EF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793314FA-2CFB-E145-93A9-591D4B3AB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9598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187097-5552-B141-B6A6-E3D8A52DE5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DE95DE4F-CE17-4E43-99A0-A5E0509525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E6AF541B-51DA-B144-816A-F18BFF888A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5C670-C491-6D4C-8336-770A1373C3FD}" type="datetimeFigureOut">
              <a:rPr lang="ru-RU" smtClean="0"/>
              <a:pPr/>
              <a:t>17.12.2021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2DBF5B6-8B2A-2F42-BABA-F1C0CE2054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6F1522A-1359-B94B-9AED-4144D44A02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A4C3-AC32-BB4C-AAF1-F9096EC0A5A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5044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1969197" y="1645920"/>
            <a:ext cx="8450127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Форма № 14 «Сведения о деятельности подразделений медицинской организации, оказывающих медицинскую помощь в стационарных условиях»</a:t>
            </a:r>
          </a:p>
          <a:p>
            <a:pPr algn="ctr"/>
            <a:r>
              <a:rPr lang="ru-RU" sz="2800" b="1" dirty="0" smtClean="0"/>
              <a:t>Приказ Росстата: </a:t>
            </a:r>
          </a:p>
          <a:p>
            <a:pPr algn="ctr"/>
            <a:r>
              <a:rPr lang="ru-RU" sz="2800" b="1" dirty="0" smtClean="0"/>
              <a:t>Об утверждении формы от 18.12.2020 № 812</a:t>
            </a:r>
            <a:endParaRPr lang="ru-RU" altLang="ru-RU" sz="2800" b="1" dirty="0" smtClean="0">
              <a:solidFill>
                <a:srgbClr val="002060"/>
              </a:solidFill>
            </a:endParaRPr>
          </a:p>
          <a:p>
            <a:endParaRPr lang="ru-RU" sz="3200" dirty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4471212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32000" y="1046617"/>
          <a:ext cx="9130145" cy="5212080"/>
        </p:xfrm>
        <a:graphic>
          <a:graphicData uri="http://schemas.openxmlformats.org/drawingml/2006/table">
            <a:tbl>
              <a:tblPr/>
              <a:tblGrid>
                <a:gridCol w="6910298"/>
                <a:gridCol w="2219847"/>
              </a:tblGrid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при нарушениях ритма – всего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имплантация кардиостимулятора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из них: </a:t>
                      </a:r>
                      <a:r>
                        <a:rPr lang="ru-RU" sz="1800" b="1" dirty="0" err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трехкамерных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коррекция </a:t>
                      </a:r>
                      <a:r>
                        <a:rPr lang="ru-RU" sz="1800" b="1" dirty="0" err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тахиаритмий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из них катетерных аблаций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7.4.2.1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имплантированных кардиовертеров-дефибриляторов (ИКД)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7.4.3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из них: трехкамерных ИКД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7.4.3.1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по поводу ишемических болезней сердца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аортокоронарное шунтирование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3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малоинвазивная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реваскуляризация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миокарда (МИРМ)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7.5.1.2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ангиопластика коронарных артерий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 со стентированием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7.5.2.1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272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56346"/>
            <a:ext cx="12192000" cy="6843072"/>
          </a:xfrm>
          <a:prstGeom prst="rect">
            <a:avLst/>
          </a:prstGeom>
        </p:spPr>
      </p:pic>
      <p:pic>
        <p:nvPicPr>
          <p:cNvPr id="48" name="Рисунок 47">
            <a:extLst>
              <a:ext uri="{FF2B5EF4-FFF2-40B4-BE49-F238E27FC236}">
                <a16:creationId xmlns:a16="http://schemas.microsoft.com/office/drawing/2014/main" xmlns="" id="{13DAAA28-CF4D-2342-9165-2C70A58011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452353"/>
            <a:ext cx="12192000" cy="2451677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19B227CE-90ED-4240-949A-FEDD8F0C48ED}"/>
              </a:ext>
            </a:extLst>
          </p:cNvPr>
          <p:cNvSpPr/>
          <p:nvPr/>
        </p:nvSpPr>
        <p:spPr>
          <a:xfrm>
            <a:off x="216019" y="5266164"/>
            <a:ext cx="5457272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5FC8EFB8-DFD1-D242-8BBD-3FEEA9AB9413}"/>
              </a:ext>
            </a:extLst>
          </p:cNvPr>
          <p:cNvSpPr/>
          <p:nvPr/>
        </p:nvSpPr>
        <p:spPr>
          <a:xfrm>
            <a:off x="5673291" y="5266164"/>
            <a:ext cx="616887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marL="249750" indent="-141750">
              <a:buClr>
                <a:srgbClr val="49443F"/>
              </a:buClr>
              <a:buFont typeface="Wingdings" pitchFamily="2" charset="2"/>
              <a:buChar char="§"/>
            </a:pPr>
            <a:endParaRPr lang="ru-RU" sz="1100" dirty="0">
              <a:solidFill>
                <a:schemeClr val="bg2">
                  <a:lumMod val="25000"/>
                </a:schemeClr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032000" y="1482436"/>
          <a:ext cx="8128000" cy="4663440"/>
        </p:xfrm>
        <a:graphic>
          <a:graphicData uri="http://schemas.openxmlformats.org/drawingml/2006/table">
            <a:tbl>
              <a:tblPr/>
              <a:tblGrid>
                <a:gridCol w="6623971"/>
                <a:gridCol w="1504029"/>
              </a:tblGrid>
              <a:tr h="11704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сосудах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артериях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на питающих головной мозг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4086">
                <a:tc>
                  <a:txBody>
                    <a:bodyPr/>
                    <a:lstStyle/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каротидные эндартерэктомии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экстраинтракраниальные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анастомозы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747">
                <a:tc>
                  <a:txBody>
                    <a:bodyPr/>
                    <a:lstStyle/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рентгенэндоваскулярные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indent="20129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дилятации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8.1.1.3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27051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из них со стентированием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8.1.1.3.1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почечных артериях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на аорте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8.1.3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1130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из них: при аневризмах и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расслоениях восходящего 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отдела аорты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8.1.3.1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венах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8.2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77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>
            <a:extLst>
              <a:ext uri="{FF2B5EF4-FFF2-40B4-BE49-F238E27FC236}">
                <a16:creationId xmlns:a16="http://schemas.microsoft.com/office/drawing/2014/main" xmlns="" id="{D27A9852-9833-5745-8FA9-F0724DAAAD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4796434"/>
            <a:ext cx="12192000" cy="2080814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400" b="1" dirty="0" smtClean="0">
                <a:solidFill>
                  <a:srgbClr val="AF201F"/>
                </a:solidFill>
                <a:latin typeface="Arial" charset="0"/>
                <a:cs typeface="Arial" charset="0"/>
              </a:rPr>
              <a:t>Форма  №14 Таблица 4110</a:t>
            </a:r>
            <a:endParaRPr lang="ru-RU" sz="2400" dirty="0">
              <a:solidFill>
                <a:srgbClr val="AF201F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092036" y="1125538"/>
          <a:ext cx="7345363" cy="4027805"/>
        </p:xfrm>
        <a:graphic>
          <a:graphicData uri="http://schemas.openxmlformats.org/drawingml/2006/table">
            <a:tbl>
              <a:tblPr/>
              <a:tblGrid>
                <a:gridCol w="3124200"/>
                <a:gridCol w="898525"/>
                <a:gridCol w="898525"/>
                <a:gridCol w="898525"/>
                <a:gridCol w="1525588"/>
              </a:tblGrid>
              <a:tr h="244475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Виды анестезий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№ строки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Проведено анестезий, ед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Умерло пациентов, чел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экстренных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2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плановых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Аналгоседация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Эпидуральная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 анестезия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Спинальная (субарахноидальная)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Спинально-эпидуральная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Тотальная внутривенная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Комбинированный эндотрахеальный наркоз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Сочетанная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Сакральная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Внутриполостная анестезия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Всего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092036" y="5158043"/>
            <a:ext cx="84512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графе 5 указываются случаи смерти вследствие проведения анестезии. Все случаи летальных исходов вследствие анестезии должны подтверждаться документально путем предоставления посмертного эпикриза и протокола патолого-анатомического вскрытия либо судебно-медицинской экспертизы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815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91491" y="375060"/>
            <a:ext cx="10390909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Arial" charset="0"/>
                <a:ea typeface="Times New Roman" pitchFamily="18" charset="0"/>
                <a:cs typeface="Arial" charset="0"/>
              </a:rPr>
              <a:t>Первоначальной причиной смерти </a:t>
            </a: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являются: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болезнь или травма, вызвавшая цепь событий, непосредственно приведших к смерти;</a:t>
            </a:r>
          </a:p>
          <a:p>
            <a:pPr algn="ctr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ea typeface="Times New Roman" pitchFamily="18" charset="0"/>
                <a:cs typeface="Arial" charset="0"/>
              </a:rPr>
              <a:t>обстоятельства несчастного случая или акта насилия, которые вызвали смертельную травму.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524000" y="2674947"/>
            <a:ext cx="939338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/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часть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 или состояние, непосредственно приведшее к смерти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патологическое состояние, которое привело к возникновению причины, указанной в пункте «а»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sz="20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первоначальная причина смерти указывается последней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</a:p>
          <a:p>
            <a:pPr eaLnBrk="0" hangingPunct="0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г)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внешняя причина при травмах и отравлениях</a:t>
            </a:r>
          </a:p>
          <a:p>
            <a:pPr eaLnBrk="0" hangingPunct="0"/>
            <a:endParaRPr lang="ru-RU" sz="20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fontAlgn="base"/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</a:t>
            </a: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часть - 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прочие важные состояния, способствовавшие смерти, но не связанные с болезнью или патологическим состоянием, приведшим к ней,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включая употребление алкоголя, наркотических средств, психотропных и других токсических веществ, содержание их в крови, а также</a:t>
            </a:r>
            <a:b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операции (название, дата)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53121" y="2006276"/>
            <a:ext cx="58857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ct val="0"/>
              </a:spcBef>
            </a:pPr>
            <a:r>
              <a:rPr 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Медицинское свидетельство о смерти 106/у </a:t>
            </a:r>
          </a:p>
          <a:p>
            <a:pPr algn="just">
              <a:spcBef>
                <a:spcPct val="0"/>
              </a:spcBef>
            </a:pPr>
            <a:r>
              <a:rPr lang="ru-RU" sz="20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(Приказ МЗ РФ от 15 апреля 2021 г. №352н)</a:t>
            </a:r>
          </a:p>
        </p:txBody>
      </p:sp>
    </p:spTree>
    <p:extLst>
      <p:ext uri="{BB962C8B-B14F-4D97-AF65-F5344CB8AC3E}">
        <p14:creationId xmlns:p14="http://schemas.microsoft.com/office/powerpoint/2010/main" val="493431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39549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Пациенты с симптомами заболевания госпитализируются для уточнения диагноза.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диагноз заболевания не уточнен, эти случаи госпитализации следует рассматривать как обследование и должны регистрироваться в строке 22.0 «Факторы, влияющие на состояние здоровья населения и обращения в медицинские организации»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Если рубрики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R00-R99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использованы при выписке, необходимо предоставить пояснение: список симптомов, код по МКБ-10, число пациентов.</a:t>
            </a:r>
          </a:p>
          <a:p>
            <a:pPr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Ели рубрики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R00-R99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использованы в качестве первоначальной причины смерти, необходимо предоставить подтверждение в виде копий </a:t>
            </a:r>
            <a:r>
              <a:rPr lang="ru-RU" alt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медицинского свидетельства о смерти, посмертного эпикриза и протоколов патолого-анатомического вскрытия либо судебно-медицинской экспертизы 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обоснованием применения данных рубрик.</a:t>
            </a: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192551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rgbClr val="AF201F"/>
                </a:solidFill>
              </a:rPr>
              <a:t>Класс 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XVIII.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Симптомы, признаки и отклонения от нормы (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R00</a:t>
            </a:r>
            <a:r>
              <a:rPr lang="ru-RU" altLang="ru-RU" sz="2800" b="1" dirty="0" smtClean="0">
                <a:solidFill>
                  <a:srgbClr val="AF201F"/>
                </a:solidFill>
              </a:rPr>
              <a:t>-</a:t>
            </a:r>
            <a:r>
              <a:rPr lang="en-US" altLang="ru-RU" sz="2800" b="1" dirty="0" smtClean="0">
                <a:solidFill>
                  <a:srgbClr val="AF201F"/>
                </a:solidFill>
              </a:rPr>
              <a:t>R99)</a:t>
            </a:r>
            <a:endParaRPr lang="ru-RU" altLang="ru-RU" sz="2800" b="1" dirty="0" smtClean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2200787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solidFill>
                  <a:srgbClr val="AF201F"/>
                </a:solidFill>
              </a:rPr>
              <a:t>Класс </a:t>
            </a:r>
            <a:r>
              <a:rPr lang="en-US" altLang="ru-RU" sz="3200" b="1" dirty="0" smtClean="0">
                <a:solidFill>
                  <a:srgbClr val="AF201F"/>
                </a:solidFill>
              </a:rPr>
              <a:t>XVIII.</a:t>
            </a:r>
            <a:r>
              <a:rPr lang="ru-RU" altLang="ru-RU" sz="3200" b="1" dirty="0" smtClean="0">
                <a:solidFill>
                  <a:srgbClr val="AF201F"/>
                </a:solidFill>
              </a:rPr>
              <a:t>Симптомы, признаки и отклонения от нормы </a:t>
            </a:r>
          </a:p>
          <a:p>
            <a:pPr algn="ctr"/>
            <a:r>
              <a:rPr lang="ru-RU" altLang="ru-RU" sz="32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Старость (</a:t>
            </a:r>
            <a:r>
              <a:rPr lang="en-US" altLang="ru-RU" sz="32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R54)</a:t>
            </a:r>
            <a:endParaRPr lang="ru-RU" altLang="ru-RU" sz="3200" b="1" dirty="0" smtClean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221212" y="1467339"/>
            <a:ext cx="100168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hangingPunct="0">
              <a:spcBef>
                <a:spcPts val="1200"/>
              </a:spcBef>
              <a:spcAft>
                <a:spcPts val="1200"/>
              </a:spcAft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Термин «старость» относится к неточно обозначенным состояниям (в соответствии с правилом А модификации выбранной причины смерти). </a:t>
            </a:r>
            <a:b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Старость не может быть выбрана в качестве первоначальной причины смерти при наличии любого состояния, классифицированного в других рубриках (МКБ-10, том 2, стр. 46-47).</a:t>
            </a:r>
          </a:p>
          <a:p>
            <a:pPr algn="just" eaLnBrk="0" hangingPunct="0">
              <a:spcAft>
                <a:spcPts val="600"/>
              </a:spcAft>
              <a:buFont typeface="Wingdings" pitchFamily="2" charset="2"/>
              <a:buNone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Критериями использования кода </a:t>
            </a:r>
            <a:r>
              <a:rPr lang="en-US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</a:t>
            </a: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54 «Старость» в качестве первоначальной причины смерти являются: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возраст старше 80 лет,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отсутствие в медицинской документации указаний на хронические заболевания, травмы и их последствия, способные вызвать смерть,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alt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отсутствие подозрений на насильственную смерть</a:t>
            </a:r>
          </a:p>
          <a:p>
            <a:pPr marL="263776" indent="-263776" algn="just" eaLnBrk="0" hangingPunct="0">
              <a:spcAft>
                <a:spcPts val="600"/>
              </a:spcAft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отсутствие патологических изменений в органах и тканях при проведении патологоанатомического или судебно-медицинского вскрытия </a:t>
            </a: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Необходимо представить подтверждения (посмертный эпикриз, </a:t>
            </a:r>
          </a:p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протокол вскрытия, медицинское свидетельство о смерти) </a:t>
            </a:r>
          </a:p>
          <a:p>
            <a:pPr algn="ctr"/>
            <a:r>
              <a:rPr lang="ru-RU" altLang="ru-RU" sz="20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на следующие случаи смерти:</a:t>
            </a:r>
            <a:endParaRPr lang="ru-RU" alt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99274" y="1371600"/>
            <a:ext cx="82089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Сепсис (А40-41, строка 2.4)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Анемии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D50-D64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строка 4.1)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Ожирение (Е66, строка 5.11)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Органические психические расстройства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F0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1-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F09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из строки 6.0)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Гастрит и дуоденит (К29, строка 12.2) – для взрослых 18 лет и старше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Материнская смертность (О00-О99, строка 16.0)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Заболевания кожи и подкожной клетчатки (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L00-L98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, строка 13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)</a:t>
            </a:r>
            <a:endParaRPr lang="ru-RU" altLang="ru-RU" sz="24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814945" y="1559258"/>
            <a:ext cx="9019310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Особенности кодирования по МКБ-10 заболеваемости и смертности</a:t>
            </a: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связанных с </a:t>
            </a:r>
            <a:r>
              <a:rPr lang="en-US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COVID-19</a:t>
            </a:r>
            <a:endParaRPr lang="ru-RU" sz="3200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Arial" charset="0"/>
                <a:cs typeface="Arial" charset="0"/>
              </a:rPr>
              <a:t>    </a:t>
            </a:r>
          </a:p>
        </p:txBody>
      </p:sp>
    </p:spTree>
    <p:extLst>
      <p:ext uri="{BB962C8B-B14F-4D97-AF65-F5344CB8AC3E}">
        <p14:creationId xmlns:p14="http://schemas.microsoft.com/office/powerpoint/2010/main" val="2893201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 КОДИРОВАНИИ КОРОНАВИРУСНОЙ ИНФЕКЦИИ, ВЫЗВАННОЙ COVID-19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(Методические рекомендации «Профилактика, диагностика и лечение новой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коронавирусной</a:t>
            </a:r>
            <a:r>
              <a:rPr lang="ru-RU" sz="1600" b="1" dirty="0" smtClean="0">
                <a:solidFill>
                  <a:srgbClr val="C00000"/>
                </a:solidFill>
              </a:rPr>
              <a:t> инфекции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(СО</a:t>
            </a:r>
            <a:r>
              <a:rPr lang="en-US" sz="1600" b="1" dirty="0" smtClean="0">
                <a:solidFill>
                  <a:srgbClr val="C00000"/>
                </a:solidFill>
              </a:rPr>
              <a:t>VID-19</a:t>
            </a:r>
            <a:r>
              <a:rPr lang="ru-RU" sz="1600" b="1" dirty="0" smtClean="0">
                <a:solidFill>
                  <a:srgbClr val="C00000"/>
                </a:solidFill>
              </a:rPr>
              <a:t>)», версия 13.1 (17.11.2021)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80213" y="1046617"/>
            <a:ext cx="820891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U07.1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COVID-19, вирус идентифицирован (подтвержден лабораторным тестированием независимо от тяжести клинических признаков или симптомов)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U07.2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COVID-19, вирус не идентифицирован (COVID-19 диагностируется клинически или </a:t>
            </a:r>
            <a:r>
              <a:rPr lang="ru-RU" b="1" dirty="0" err="1" smtClean="0">
                <a:solidFill>
                  <a:srgbClr val="002060"/>
                </a:solidFill>
              </a:rPr>
              <a:t>эпидемиологически</a:t>
            </a:r>
            <a:r>
              <a:rPr lang="ru-RU" b="1" dirty="0" smtClean="0">
                <a:solidFill>
                  <a:srgbClr val="002060"/>
                </a:solidFill>
              </a:rPr>
              <a:t>, но лабораторные исследования неубедительны или недоступны)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Z03.8 – Наблюдение при подозрении на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коронавирусную</a:t>
            </a:r>
            <a:r>
              <a:rPr lang="ru-RU" b="1" dirty="0" smtClean="0">
                <a:solidFill>
                  <a:srgbClr val="002060"/>
                </a:solidFill>
              </a:rPr>
              <a:t> инфекцию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Z22.8 – Носительство возбудителя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инфекции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Z20.8 – Контакт с больным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инфекцией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Z11.5 – </a:t>
            </a:r>
            <a:r>
              <a:rPr lang="ru-RU" b="1" dirty="0" err="1" smtClean="0">
                <a:solidFill>
                  <a:srgbClr val="002060"/>
                </a:solidFill>
              </a:rPr>
              <a:t>Скрининговое</a:t>
            </a:r>
            <a:r>
              <a:rPr lang="ru-RU" b="1" dirty="0" smtClean="0">
                <a:solidFill>
                  <a:srgbClr val="002060"/>
                </a:solidFill>
              </a:rPr>
              <a:t> обследование с целью выявления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коронавирусной</a:t>
            </a:r>
            <a:r>
              <a:rPr lang="ru-RU" b="1" dirty="0" smtClean="0">
                <a:solidFill>
                  <a:srgbClr val="002060"/>
                </a:solidFill>
              </a:rPr>
              <a:t> инфекции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В34.2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</a:t>
            </a:r>
            <a:r>
              <a:rPr lang="ru-RU" b="1" dirty="0" err="1" smtClean="0">
                <a:solidFill>
                  <a:srgbClr val="002060"/>
                </a:solidFill>
              </a:rPr>
              <a:t>неуточненная</a:t>
            </a:r>
            <a:r>
              <a:rPr lang="ru-RU" b="1" dirty="0" smtClean="0">
                <a:solidFill>
                  <a:srgbClr val="002060"/>
                </a:solidFill>
              </a:rPr>
              <a:t> (кроме COVID-19)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В33.8 – </a:t>
            </a:r>
            <a:r>
              <a:rPr lang="ru-RU" b="1" dirty="0" err="1" smtClean="0">
                <a:solidFill>
                  <a:srgbClr val="002060"/>
                </a:solidFill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</a:rPr>
              <a:t> инфекция уточненная (кроме COVID-19)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Z29.0 – Изоляция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U08.9 – В личном анамнезе COVID-19 </a:t>
            </a: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U09.9 – Состояние после COVID-19 </a:t>
            </a:r>
          </a:p>
          <a:p>
            <a:pPr>
              <a:defRPr/>
            </a:pPr>
            <a:r>
              <a:rPr lang="en-US" b="1" dirty="0" smtClean="0">
                <a:solidFill>
                  <a:srgbClr val="002060"/>
                </a:solidFill>
              </a:rPr>
              <a:t>U</a:t>
            </a:r>
            <a:r>
              <a:rPr lang="ru-RU" b="1" dirty="0" smtClean="0">
                <a:solidFill>
                  <a:srgbClr val="002060"/>
                </a:solidFill>
              </a:rPr>
              <a:t>10.9 – </a:t>
            </a:r>
            <a:r>
              <a:rPr lang="ru-RU" b="1" dirty="0" err="1" smtClean="0">
                <a:solidFill>
                  <a:srgbClr val="002060"/>
                </a:solidFill>
              </a:rPr>
              <a:t>Мультисистемный</a:t>
            </a:r>
            <a:r>
              <a:rPr lang="ru-RU" b="1" dirty="0" smtClean="0">
                <a:solidFill>
                  <a:srgbClr val="002060"/>
                </a:solidFill>
              </a:rPr>
              <a:t> воспалительный синдром, связанный с </a:t>
            </a:r>
            <a:r>
              <a:rPr lang="en-US" b="1" dirty="0" smtClean="0">
                <a:solidFill>
                  <a:srgbClr val="002060"/>
                </a:solidFill>
              </a:rPr>
              <a:t>COVID-19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U11.9 – Необходимость иммунизации против COVID-19 </a:t>
            </a:r>
            <a:r>
              <a:rPr lang="en-US" b="1" dirty="0" smtClean="0">
                <a:solidFill>
                  <a:srgbClr val="002060"/>
                </a:solidFill>
              </a:rPr>
              <a:t> (Z25.8)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</a:rPr>
              <a:t>U12.9 – Вакцина против COVID-19, вызвавшая неблагоприятную реакцию (</a:t>
            </a:r>
            <a:r>
              <a:rPr lang="en-US" b="1" dirty="0" smtClean="0">
                <a:solidFill>
                  <a:srgbClr val="002060"/>
                </a:solidFill>
              </a:rPr>
              <a:t>Y59)</a:t>
            </a:r>
            <a:endParaRPr lang="ru-RU" altLang="ru-RU" b="1" dirty="0" smtClean="0">
              <a:solidFill>
                <a:srgbClr val="002060"/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152063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 КОДИРОВАНИИ КОРОНАВИРУСНОЙ ИНФЕКЦИИ, ВЫЗВАННОЙ COVID-19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(Методические рекомендации «Профилактика, диагностика и лечение новой </a:t>
            </a:r>
            <a:r>
              <a:rPr lang="ru-RU" sz="1600" b="1" dirty="0" err="1" smtClean="0">
                <a:solidFill>
                  <a:srgbClr val="C00000"/>
                </a:solidFill>
              </a:rPr>
              <a:t>коронавирусной</a:t>
            </a:r>
            <a:r>
              <a:rPr lang="ru-RU" sz="1600" b="1" dirty="0" smtClean="0">
                <a:solidFill>
                  <a:srgbClr val="C00000"/>
                </a:solidFill>
              </a:rPr>
              <a:t> инфекции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 (СО</a:t>
            </a:r>
            <a:r>
              <a:rPr lang="en-US" sz="1600" b="1" dirty="0" smtClean="0">
                <a:solidFill>
                  <a:srgbClr val="C00000"/>
                </a:solidFill>
              </a:rPr>
              <a:t>VID-19</a:t>
            </a:r>
            <a:r>
              <a:rPr lang="ru-RU" sz="1600" b="1" dirty="0" smtClean="0">
                <a:solidFill>
                  <a:srgbClr val="C00000"/>
                </a:solidFill>
              </a:rPr>
              <a:t>)», версия 13.1 (17.11.2021)</a:t>
            </a:r>
            <a:endParaRPr lang="ru-RU" sz="1600" b="1" dirty="0">
              <a:solidFill>
                <a:srgbClr val="C00000"/>
              </a:solidFill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482436" y="2646219"/>
            <a:ext cx="91233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Анафилактический шок, связанный с введением вакцины против COVID-19, (код МКБ-10: T88.6)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Внешняя причина: </a:t>
            </a: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Вакцина против COVID-19, вызвавшая неблагоприятную реакцию (код МКБ-10: U12.9). 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82436" y="1143928"/>
            <a:ext cx="912331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осложнениях вакцинации против COVID-19 используют двойное кодирование: основное состояние и его код из XIX класса МКБ-10, а формулировка и код внешней причины – из XXII класса (МКБ-10: U12.9)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F8A3AF6-BF96-2844-9D9E-C02552CBDC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D44BEA93-8C80-884C-99F4-6FB698C18576}"/>
              </a:ext>
            </a:extLst>
          </p:cNvPr>
          <p:cNvSpPr/>
          <p:nvPr/>
        </p:nvSpPr>
        <p:spPr>
          <a:xfrm>
            <a:off x="0" y="-6150"/>
            <a:ext cx="12192000" cy="1163438"/>
          </a:xfrm>
          <a:prstGeom prst="rect">
            <a:avLst/>
          </a:prstGeom>
          <a:solidFill>
            <a:schemeClr val="bg1"/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246636"/>
            <a:ext cx="571429" cy="66951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5763BBC-8354-A843-B87C-17E283176D15}"/>
              </a:ext>
            </a:extLst>
          </p:cNvPr>
          <p:cNvSpPr txBox="1"/>
          <p:nvPr/>
        </p:nvSpPr>
        <p:spPr>
          <a:xfrm>
            <a:off x="1969197" y="1645920"/>
            <a:ext cx="845012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Font typeface="Arial" charset="0"/>
              <a:buNone/>
            </a:pPr>
            <a:r>
              <a:rPr lang="ru-RU" sz="3200" b="1" dirty="0" smtClean="0">
                <a:solidFill>
                  <a:srgbClr val="49443F"/>
                </a:solidFill>
                <a:latin typeface="Montserrat" pitchFamily="2" charset="0"/>
              </a:rPr>
              <a:t> </a:t>
            </a:r>
            <a:r>
              <a:rPr lang="ru-RU" altLang="ru-RU" sz="3000" b="1" dirty="0" smtClean="0">
                <a:solidFill>
                  <a:srgbClr val="0C0472"/>
                </a:solidFill>
                <a:latin typeface="Arial" charset="0"/>
                <a:cs typeface="Arial" charset="0"/>
              </a:rPr>
              <a:t>Форму ФСН №14 составляют и предоставляют юридические лица – медицинские организации, имеющие подразделения, оказывающие медицинскую помощь в стационарных условиях</a:t>
            </a:r>
          </a:p>
          <a:p>
            <a:endParaRPr lang="ru-RU" sz="3200" dirty="0">
              <a:solidFill>
                <a:srgbClr val="49443F"/>
              </a:solidFill>
              <a:effectLst/>
              <a:latin typeface="Montserrat" pitchFamily="2" charset="0"/>
            </a:endParaRPr>
          </a:p>
          <a:p>
            <a:endParaRPr lang="ru-RU" sz="3200" dirty="0">
              <a:solidFill>
                <a:srgbClr val="6C5E53"/>
              </a:solidFill>
              <a:latin typeface="Montserrat" pitchFamily="2" charset="0"/>
            </a:endParaRPr>
          </a:p>
        </p:txBody>
      </p:sp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D7ECA7BB-73C4-EF47-B549-77A1498EE1DE}"/>
              </a:ext>
            </a:extLst>
          </p:cNvPr>
          <p:cNvSpPr/>
          <p:nvPr/>
        </p:nvSpPr>
        <p:spPr>
          <a:xfrm>
            <a:off x="1108319" y="25822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200" dirty="0">
                <a:latin typeface="Montserrat" pitchFamily="2" charset="0"/>
              </a:rPr>
              <a:t>Центральный научно-исследовательский </a:t>
            </a:r>
          </a:p>
          <a:p>
            <a:r>
              <a:rPr lang="ru-RU" sz="1200" dirty="0">
                <a:latin typeface="Montserrat" pitchFamily="2" charset="0"/>
              </a:rPr>
              <a:t>институт организации и информатизации </a:t>
            </a:r>
          </a:p>
          <a:p>
            <a:r>
              <a:rPr lang="ru-RU" sz="1200" dirty="0">
                <a:latin typeface="Montserrat" pitchFamily="2" charset="0"/>
              </a:rPr>
              <a:t>здравоохранения</a:t>
            </a:r>
          </a:p>
        </p:txBody>
      </p:sp>
    </p:spTree>
    <p:extLst>
      <p:ext uri="{BB962C8B-B14F-4D97-AF65-F5344CB8AC3E}">
        <p14:creationId xmlns:p14="http://schemas.microsoft.com/office/powerpoint/2010/main" val="41492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155F0026-52B6-A841-A05F-26004332D5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связанные с COVID-19 в статистике смертности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(Методические рекомендации по кодированию и выбору основного состояния в статистике </a:t>
            </a:r>
          </a:p>
          <a:p>
            <a:pPr algn="ctr"/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заболеваемости и первоначальной причины в статистике смертности, связанных с </a:t>
            </a:r>
            <a:r>
              <a:rPr lang="ru-RU" sz="1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 Версия 2 (02.07.2021</a:t>
            </a:r>
            <a:r>
              <a:rPr lang="ru-RU" sz="1600" dirty="0" smtClean="0"/>
              <a:t>)</a:t>
            </a:r>
            <a:r>
              <a:rPr lang="ru-RU" sz="16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altLang="ru-RU" sz="16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122218" y="1413164"/>
            <a:ext cx="9462655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оформлении медицинского свидетельства о смерти важно следовать рекомендациям ВОЗ и положениям МКБ-10. В медицинских свидетельствах о смерти рекомендуется указывать логическую последовательность патологических процессов, приведших к смерти от COVID-19.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случаи смерти, связанные с COVID-19, подразделяются на две группы: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 – случаи, когда COVID-19 выбирают в качестве первоначальной причины смерти; </a:t>
            </a:r>
          </a:p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 – случаи, когда COVID-19 выбирают в качестве прочего важного состояния, способствовавшего смерти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9548" y="1445889"/>
            <a:ext cx="10828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 правилу МКБ-10 при сочетании COVID-19 и злокачественного новообразования, первоначальной причиной смерти выбирают COVID-19, а хроническое заболевание (рак) записывают в части II.</a:t>
            </a:r>
          </a:p>
          <a:p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9548" y="3015549"/>
            <a:ext cx="1082877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Любые хронические заболевания при сочетании с COVID-19 с осложнениями, выбираются в качестве прочих важных состояний, способствовавших смерти, и записываются в части II медицинского свидетельства о смерти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1)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COVID-19, </a:t>
            </a:r>
            <a:r>
              <a:rPr lang="ru-RU" dirty="0" smtClean="0">
                <a:solidFill>
                  <a:srgbClr val="002060"/>
                </a:solidFill>
              </a:rPr>
              <a:t>вирус идентифицирован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вирусная пневмония, вызванная SARS-CoV-2;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острый респираторный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дистресс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синдром;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дыхательная недостаточность.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постинфарктный кардиосклероз;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застойная сердечная недостаточность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41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Острый респираторный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дистресс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синдром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80.X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Вирусная пневмония, вызванная SARS-CoV2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COVID-19, </a:t>
            </a:r>
            <a:r>
              <a:rPr lang="ru-RU" b="1" dirty="0" smtClean="0">
                <a:solidFill>
                  <a:srgbClr val="C00000"/>
                </a:solidFill>
              </a:rPr>
              <a:t>вирус идентифицирован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Постинфарктный кардиосклероз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застойной сердечной недостаточностью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I25.8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2)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9" y="1413164"/>
            <a:ext cx="514841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COVID-19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</a:p>
          <a:p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двусторонняя пневмония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сепсис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дыхательная недостаточность.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болезнь, вызванная ВИЧ, с туберкулезом и саркомой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Капоши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Сепсис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А 41.9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пневмония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18.9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Болезнь, вызванная ВИЧ, с туберкулезом и саркомой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Капоши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 22.7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3)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вирусная пневмония, вызванная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SARS-CoV-2</a:t>
            </a:r>
            <a:endParaRPr lang="ru-RU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Тромбоэмболия легочной артерии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дыхательная недостаточность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• злокачественное новообразование средней трети тела желудка, cT3N0M0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IIб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стадия (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тубулярная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аденокарцинома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G1)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050" indent="-400050">
              <a:spcBef>
                <a:spcPts val="600"/>
              </a:spcBef>
              <a:spcAft>
                <a:spcPts val="600"/>
              </a:spcAft>
              <a:buAutoNum type="romanUcPeriod"/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Тромбоэмболия легочной артерии из вен малого таза</a:t>
            </a:r>
          </a:p>
          <a:p>
            <a:pPr marL="400050" indent="-40005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6.9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б)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 вирусная пневмония, вызванная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SARS-CoV-2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Рак тела желудка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IIб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стадия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 16.2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(пример 4) </a:t>
            </a:r>
          </a:p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Развитие инфаркта миокарда на фоне </a:t>
            </a:r>
            <a:r>
              <a:rPr lang="en-US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0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 осложнениями</a:t>
            </a:r>
            <a:endParaRPr lang="ru-RU" altLang="ru-RU" sz="20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8" y="1413164"/>
            <a:ext cx="5370087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 07.1 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Фоновое заболевание: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Сахарный диабет 2 типа с почечными осложнениями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вирусная пневмония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дыхательная недостаточность;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острый инфаркт миокарда задней стенки левого желудочка;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отек легких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Острый инфаркт миокарда задней стенки левого желудочка 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Двустороняя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вирусная пневмония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J 12.8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</a:t>
            </a:r>
            <a:r>
              <a:rPr lang="ru-RU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COVID-19  U 07.1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Сахарный диабет 2 типа с почечными осложнениями 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Е 11.2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выбирают  в качестве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первоначальной причины смерти (продолжение примера 4)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6427082" y="1620982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048000" y="3105835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mtClean="0"/>
              <a:t/>
            </a:r>
            <a:br>
              <a:rPr lang="ru-RU" smtClean="0"/>
            </a:br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1122218" y="2136339"/>
            <a:ext cx="1011583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случаях, когда острый инфаркт миокарда развился до возникновения COVID-19, и имеются осложнения COVID-19 (пневмония и др.), при летальном исходе, первоначальной причиной смерти выбирают COVID-19, а острый инфаркт миокарда записывают в части II свидетельства</a:t>
            </a:r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COVID-19 выбирают в качестве прочего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важного состояния, способствовавшего смерти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81200" y="1787236"/>
            <a:ext cx="925684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При сочетании установленного диагноза COVID-19 с некоторыми острыми состояниями, в качестве первоначальной причины следует выбирать острые состояния: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Травмы и отравления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Следует обратить внимание, что при травмах и отравлениях в Российской Федерации используется двойное кодирование и учитываются обе причины смерти как первоначальные: например, травматическое </a:t>
            </a:r>
            <a:r>
              <a:rPr lang="ru-RU" sz="2000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субдуральное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кровоизлияние (характер травмы) и дорожный несчастный случай (внешняя причина).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Острая хирургическая патология</a:t>
            </a:r>
            <a:r>
              <a:rPr lang="ru-RU" sz="20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 COVID-19 может сочетаться с острой хирургической патологией, требующей экстренного оперативного вмешательства (язвенное кровотечение, прободная язва желудка, острый аппендицит и др.). Данные состояния должны выбираться в качестве первоначальной причины смерти, а COVID-19 записывают в части II свидетельства</a:t>
            </a:r>
            <a:endParaRPr lang="ru-RU" sz="2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122218" y="1620982"/>
            <a:ext cx="10115830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8" algn="just" eaLnBrk="0" hangingPunct="0">
              <a:spcBef>
                <a:spcPts val="600"/>
              </a:spcBef>
              <a:spcAft>
                <a:spcPts val="600"/>
              </a:spcAft>
            </a:pPr>
            <a:endParaRPr lang="ru-RU" alt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eaLnBrk="0" hangingPunct="0">
              <a:spcAft>
                <a:spcPts val="600"/>
              </a:spcAft>
            </a:pPr>
            <a:r>
              <a:rPr lang="ru-RU" altLang="ru-RU" b="1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Случаи, когда COVID-19 выбирают в качестве прочего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важного состояния, способствовавшего смерти (пример)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379549" y="1413164"/>
            <a:ext cx="514841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острая язва желудка с кровотечением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желудочное кровотечение;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острая постгеморрагическая анемия;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сердечная недостаточность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427082" y="1620982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527964" y="2136339"/>
            <a:ext cx="6664036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Острая постгеморрагическая анемия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D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62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.X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б) Желудочное кровотечение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 92.2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 Острая язва желудка с кровотечением К 25.0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COVID-19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U07.1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14927"/>
            <a:ext cx="12192000" cy="1398237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Случаи </a:t>
            </a:r>
            <a:r>
              <a:rPr lang="en-US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 </a:t>
            </a:r>
            <a:r>
              <a:rPr 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при беременности</a:t>
            </a:r>
            <a:endParaRPr lang="ru-RU" altLang="ru-RU" sz="2400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548" y="192180"/>
            <a:ext cx="571429" cy="669514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524000" y="1413164"/>
            <a:ext cx="971404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Все случаи любых заболеваний (кроме травм и отравлений), осложняющих беременность, роды и послеродовый период входят в показатель материнской смертности и кодируются только кодами XV класса МКБ-10</a:t>
            </a:r>
            <a:endParaRPr lang="ru-RU" sz="20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9549" y="2651787"/>
            <a:ext cx="518997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диагноз: </a:t>
            </a:r>
          </a:p>
          <a:p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Основное заболевание: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COVID-19, 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осложнивший беременность 20 недель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Осложнения: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двусторонняя </a:t>
            </a:r>
            <a:r>
              <a:rPr lang="ru-RU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пневмония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Сопутствующие заболевания:  </a:t>
            </a:r>
          </a:p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нефропатия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7082" y="2651787"/>
            <a:ext cx="4622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Медицинское свидетельство о смерти</a:t>
            </a:r>
            <a:endParaRPr lang="ru-RU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44232" y="3021119"/>
            <a:ext cx="6281513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I. </a:t>
            </a:r>
            <a:endParaRPr lang="ru-RU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а) Двусторонняя </a:t>
            </a:r>
            <a:r>
              <a:rPr lang="ru-RU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полисегментарная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пневмония 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O 99.5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б) </a:t>
            </a:r>
            <a:r>
              <a:rPr lang="en-US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осложнивший беременность О 98.5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в)-------</a:t>
            </a:r>
            <a:endParaRPr lang="en-US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II. </a:t>
            </a:r>
            <a:r>
              <a:rPr lang="ru-RU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Нефропатия </a:t>
            </a:r>
            <a:r>
              <a:rPr lang="ru-RU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О26.8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24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0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6F2A7E58-46EC-7E4A-886F-D0B73D8BCA6A}"/>
              </a:ext>
            </a:extLst>
          </p:cNvPr>
          <p:cNvSpPr txBox="1"/>
          <p:nvPr/>
        </p:nvSpPr>
        <p:spPr>
          <a:xfrm>
            <a:off x="1293948" y="110332"/>
            <a:ext cx="845012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Источники информации  при составлении </a:t>
            </a:r>
          </a:p>
          <a:p>
            <a:pPr algn="ctr"/>
            <a:r>
              <a:rPr lang="ru-RU" altLang="ru-RU" sz="2400" b="1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формы №14:</a:t>
            </a:r>
            <a:r>
              <a:rPr lang="ru-RU" altLang="ru-RU" sz="2400" b="1" u="sng" dirty="0" smtClean="0">
                <a:solidFill>
                  <a:srgbClr val="660033"/>
                </a:solidFill>
                <a:latin typeface="Arial" charset="0"/>
                <a:cs typeface="Arial" charset="0"/>
              </a:rPr>
              <a:t/>
            </a:r>
            <a:br>
              <a:rPr lang="ru-RU" altLang="ru-RU" sz="2400" b="1" u="sng" dirty="0" smtClean="0">
                <a:solidFill>
                  <a:srgbClr val="660033"/>
                </a:solidFill>
                <a:latin typeface="Arial" charset="0"/>
                <a:cs typeface="Arial" charset="0"/>
              </a:rPr>
            </a:br>
            <a:endParaRPr lang="ru-RU" sz="2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0"/>
            </a:endParaRPr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1596683" y="1341438"/>
            <a:ext cx="7772400" cy="438626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№066/у-02 «Статистическая карта выбывшего из стационара круглосуточного пребывания»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№016/у-02 «Ведомость учета движения пациентов и коечного фонда стационара»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№001 «Журнал учета приема больных и отказов в госпитализации»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400" b="1" i="0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ru-RU" alt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Форма №106/у «Медицинское свидетельство о смерти и форма №106-2/у «Медицинское свидетельство о перинатальной смертности» (Приказ МЗ РФ от 15.04.2021 №352н)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ru-RU" alt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936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9548" y="37506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45673" y="1945021"/>
            <a:ext cx="85621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 2020 г. одна из самых распространенных ошибок – сокрытие материнской смертности под видом смерти от новой </a:t>
            </a:r>
            <a:r>
              <a:rPr lang="ru-RU" altLang="ru-RU" sz="2400" b="1" dirty="0" err="1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коронавирусной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инфекции 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Смерть женщины, умершей от </a:t>
            </a:r>
            <a:r>
              <a:rPr lang="en-US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alt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во время беременности или в течение 42 дней после беременности, кодируется по классу «Беременность, роды и послеродовый период» с помощью рубрики </a:t>
            </a:r>
            <a:r>
              <a:rPr lang="ru-RU" altLang="ru-RU" sz="24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О98.5</a:t>
            </a:r>
            <a:endParaRPr lang="ru-RU" sz="24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27564" y="609600"/>
            <a:ext cx="800828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Материнская смертность и 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новая 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коронавирусная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инфекция </a:t>
            </a:r>
            <a:r>
              <a:rPr lang="en-US" alt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COVID-19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08FEF31-1165-2448-BA7A-F820BDDF21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43072"/>
          </a:xfrm>
          <a:prstGeom prst="rect">
            <a:avLst/>
          </a:prstGeom>
        </p:spPr>
      </p:pic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1F8EB215-59FB-CD49-82EA-121DE786A74E}"/>
              </a:ext>
            </a:extLst>
          </p:cNvPr>
          <p:cNvSpPr/>
          <p:nvPr/>
        </p:nvSpPr>
        <p:spPr>
          <a:xfrm>
            <a:off x="0" y="6294432"/>
            <a:ext cx="12192000" cy="548640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CBAD9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43891" y="1648691"/>
            <a:ext cx="102523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  <a:p>
            <a:endParaRPr lang="ru-RU" altLang="ru-RU" b="1" dirty="0" smtClean="0">
              <a:solidFill>
                <a:srgbClr val="000099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047999" y="1340914"/>
            <a:ext cx="7301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alt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67891" y="274320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alt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70364" y="2545613"/>
            <a:ext cx="8478980" cy="496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3200" b="1" dirty="0" smtClean="0">
                <a:solidFill>
                  <a:srgbClr val="000066"/>
                </a:solidFill>
              </a:rPr>
              <a:t>БЛАГОДАРЮ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2103922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Форма ФСН №14 Таблица 2000</a:t>
            </a:r>
            <a:endParaRPr lang="en-US" alt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altLang="ru-RU" sz="2800" dirty="0" smtClean="0">
              <a:solidFill>
                <a:srgbClr val="C00000"/>
              </a:solidFill>
            </a:endParaRPr>
          </a:p>
          <a:p>
            <a:pPr algn="ctr"/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8761A4E6-EEFF-3B49-9518-0A5CCA11F163}"/>
              </a:ext>
            </a:extLst>
          </p:cNvPr>
          <p:cNvSpPr/>
          <p:nvPr/>
        </p:nvSpPr>
        <p:spPr>
          <a:xfrm>
            <a:off x="1328735" y="2865802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2476" y="1236460"/>
            <a:ext cx="8617781" cy="66171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2000 состоит из трех частей: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А  - Графы 4-12 – Взрослые (18 лет и более)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Б - Графы 13-21 – Взрослые старше трудоспособного возраста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Часть В - Графы 22-33 – дети (в возрасте 0 - 17 лет включительно)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sz="2000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старше трудоспособного определяется в соответствии с Приказом Росстата от 17 июля 2019 г. № 409 «Об утверждении методики определения возрастных групп населения»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2021 г. к взрослым старше трудоспособного возраста относятся: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Мужчины – с 61 года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Tx/>
              <a:buChar char="-"/>
              <a:defRPr/>
            </a:pPr>
            <a:r>
              <a:rPr lang="ru-RU" sz="20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Женщины – с 56 лет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 smtClean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defRPr/>
            </a:pPr>
            <a:endParaRPr lang="ru-RU" b="1" dirty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9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3200" b="1" dirty="0" smtClean="0">
                <a:solidFill>
                  <a:srgbClr val="C00000"/>
                </a:solidFill>
              </a:rPr>
              <a:t>Форма ФСН №14 Таблица 2000</a:t>
            </a:r>
            <a:endParaRPr lang="en-US" alt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altLang="ru-RU" sz="32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42477" y="1236460"/>
            <a:ext cx="807485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таблицу включаются сведения: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всех выписанных пациентах изо всех стационаров,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доставленных по экстренным показаниям, в том числе СМП,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проведенных койко-днях, 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 умерших во всех стационарах, </a:t>
            </a:r>
          </a:p>
          <a:p>
            <a:pPr marL="285750" indent="-285750">
              <a:buFontTx/>
              <a:buChar char="-"/>
              <a:defRPr/>
            </a:pPr>
            <a:r>
              <a:rPr 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числе вскрытий (патологоанатомических и судебно-медицинских) и числе расхождений диагнозов</a:t>
            </a:r>
          </a:p>
          <a:p>
            <a:pPr marL="285750" indent="-285750">
              <a:defRPr/>
            </a:pPr>
            <a:r>
              <a:rPr lang="ru-RU" altLang="ru-RU" b="1" dirty="0" smtClean="0">
                <a:solidFill>
                  <a:srgbClr val="0C0472"/>
                </a:solidFill>
              </a:rPr>
              <a:t>    </a:t>
            </a:r>
          </a:p>
          <a:p>
            <a:pPr marL="285750" indent="-285750">
              <a:defRPr/>
            </a:pPr>
            <a:r>
              <a:rPr lang="ru-RU" altLang="ru-RU" sz="2800" b="1" dirty="0" smtClean="0">
                <a:solidFill>
                  <a:srgbClr val="0C0472"/>
                </a:solidFill>
              </a:rPr>
              <a:t>В таблицу не включаются сведения о пациентах, переведенных в другие организации (стационары)</a:t>
            </a:r>
          </a:p>
          <a:p>
            <a:pPr marL="285750" indent="-285750">
              <a:buFontTx/>
              <a:buChar char="-"/>
              <a:defRPr/>
            </a:pPr>
            <a:endParaRPr lang="ru-RU" b="1" dirty="0">
              <a:solidFill>
                <a:srgbClr val="0C047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43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70A5389E-F193-DA44-ABB8-C2B6F2BCF3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pic>
        <p:nvPicPr>
          <p:cNvPr id="108" name="Рисунок 107">
            <a:extLst>
              <a:ext uri="{FF2B5EF4-FFF2-40B4-BE49-F238E27FC236}">
                <a16:creationId xmlns:a16="http://schemas.microsoft.com/office/drawing/2014/main" xmlns="" id="{7E9DE1C1-3A28-B042-A51E-5CE1B32563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65288"/>
            <a:ext cx="12192000" cy="1994045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800" b="1" dirty="0" smtClean="0">
                <a:solidFill>
                  <a:srgbClr val="C00000"/>
                </a:solidFill>
              </a:rPr>
              <a:t>Форма ФСН №14 Таблица 2000</a:t>
            </a:r>
            <a:br>
              <a:rPr lang="ru-RU" altLang="ru-RU" sz="2800" b="1" dirty="0" smtClean="0">
                <a:solidFill>
                  <a:srgbClr val="C00000"/>
                </a:solidFill>
              </a:rPr>
            </a:br>
            <a:r>
              <a:rPr lang="ru-RU" altLang="ru-RU" sz="2800" b="1" dirty="0" smtClean="0">
                <a:solidFill>
                  <a:srgbClr val="C00000"/>
                </a:solidFill>
              </a:rPr>
              <a:t>1.Состав пациентов в стационаре, сроки и исходы лечения</a:t>
            </a:r>
            <a:endParaRPr lang="ru-RU" altLang="ru-RU" sz="28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xmlns="" id="{8F4C1328-F2B2-E34A-B80F-1AF794486ADF}"/>
              </a:ext>
            </a:extLst>
          </p:cNvPr>
          <p:cNvSpPr/>
          <p:nvPr/>
        </p:nvSpPr>
        <p:spPr>
          <a:xfrm>
            <a:off x="1600050" y="1015383"/>
            <a:ext cx="157028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200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31" name="Прямоугольник 30">
            <a:extLst>
              <a:ext uri="{FF2B5EF4-FFF2-40B4-BE49-F238E27FC236}">
                <a16:creationId xmlns:a16="http://schemas.microsoft.com/office/drawing/2014/main" xmlns="" id="{7D4D372C-A932-1443-B4E1-F3B94BC43516}"/>
              </a:ext>
            </a:extLst>
          </p:cNvPr>
          <p:cNvSpPr/>
          <p:nvPr/>
        </p:nvSpPr>
        <p:spPr>
          <a:xfrm>
            <a:off x="8869122" y="1236460"/>
            <a:ext cx="144821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  <a:p>
            <a:pPr algn="ctr"/>
            <a:endParaRPr lang="ru-RU" sz="2400" dirty="0">
              <a:solidFill>
                <a:srgbClr val="49443F"/>
              </a:solidFill>
              <a:latin typeface="Montserrat" pitchFamily="2" charset="0"/>
            </a:endParaRPr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xmlns="" id="{8761A4E6-EEFF-3B49-9518-0A5CCA11F163}"/>
              </a:ext>
            </a:extLst>
          </p:cNvPr>
          <p:cNvSpPr/>
          <p:nvPr/>
        </p:nvSpPr>
        <p:spPr>
          <a:xfrm>
            <a:off x="1328735" y="2865803"/>
            <a:ext cx="4767265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endParaRPr lang="ru-RU" dirty="0">
              <a:solidFill>
                <a:srgbClr val="49443F"/>
              </a:solidFill>
              <a:latin typeface="Montserrat Light" pitchFamily="2" charset="0"/>
              <a:ea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69781" y="1661714"/>
            <a:ext cx="586320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sz="2400" b="1" dirty="0" smtClean="0">
                <a:solidFill>
                  <a:srgbClr val="660033"/>
                </a:solidFill>
                <a:latin typeface="Arial" charset="0"/>
                <a:cs typeface="Arial" charset="0"/>
              </a:rPr>
              <a:t>Основные принципы формирования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48000" y="2865803"/>
            <a:ext cx="689785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Использование МКБ -10 пересмотра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Заключительный клинический диагноз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Только  одно основное заболевание 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Arial" pitchFamily="34" charset="0"/>
              <a:buChar char="•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Только первоначальная причина смерти</a:t>
            </a:r>
            <a:endParaRPr lang="ru-RU" altLang="ru-RU" sz="24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099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 ФСН №14 Таблица 3000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Состав новорожденных с заболеваниями, поступивших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возрасте 0-6 дней жизни, и исходы их лечения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6092" y="1519311"/>
            <a:ext cx="945349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algn="just">
              <a:spcBef>
                <a:spcPts val="1200"/>
              </a:spcBef>
              <a:spcAft>
                <a:spcPts val="1200"/>
              </a:spcAft>
              <a:buFont typeface="Arial" panose="020B0604020202020204" pitchFamily="34" charset="0"/>
              <a:buNone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Таблицу 3000 заполняют:</a:t>
            </a:r>
          </a:p>
          <a:p>
            <a:pPr marL="28575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Все детские стационары, оказывающие медицинскую помощь детям , поступившим в 0-6 суток жизни</a:t>
            </a:r>
          </a:p>
          <a:p>
            <a:pPr marL="285750" algn="just">
              <a:spcBef>
                <a:spcPts val="1200"/>
              </a:spcBef>
              <a:spcAft>
                <a:spcPts val="1200"/>
              </a:spcAft>
              <a:buFont typeface="Wingdings" pitchFamily="2" charset="2"/>
              <a:buChar char="ü"/>
              <a:defRPr/>
            </a:pPr>
            <a:r>
              <a:rPr lang="ru-RU" altLang="ru-RU" sz="2400" b="1" dirty="0" smtClean="0">
                <a:solidFill>
                  <a:srgbClr val="0C0472"/>
                </a:solidFill>
                <a:latin typeface="Arial" panose="020B0604020202020204" pitchFamily="34" charset="0"/>
                <a:cs typeface="Arial" pitchFamily="34" charset="0"/>
              </a:rPr>
              <a:t>Перинатальные центры - по детям, поступившим из других медицинских организаций на лечение </a:t>
            </a:r>
            <a:endParaRPr lang="ru-RU" altLang="ru-RU" sz="2400" b="1" dirty="0">
              <a:solidFill>
                <a:srgbClr val="0C0472"/>
              </a:solidFill>
              <a:latin typeface="Arial" panose="020B0604020202020204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628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  ФСН №14 Таблица 4000</a:t>
            </a:r>
            <a:b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Хирургическая работа организации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266092" y="1246909"/>
            <a:ext cx="945349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В таблицу включаются сведения о всех выполненных операциях (плановых и экстренных), проведенных в стационаре круглосуточного пребывания, независимо от того, в каком отделении была проведена операция.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При проведении нескольких операций  одному и тому же пациенту в таблице показываются все операции, независимо от того, </a:t>
            </a:r>
            <a:r>
              <a:rPr lang="ru-RU" altLang="ru-RU" sz="2000" b="1" dirty="0" err="1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одномоментно</a:t>
            </a: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или в разные сроки были произведены эти операции. 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Операция, произведенная в несколько этапов в течение одной госпитализации, учитывается как одна операция. 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В графе «умерло оперированных в стационаре» указывается число умерших оперированных пациентов, независимо от причины смерти: заболевание, по поводу которого была произведена операция, осложнение, связанное с операцией или другие заболевания.</a:t>
            </a:r>
          </a:p>
          <a:p>
            <a:pPr marL="285750" indent="-285750" algn="just" eaLnBrk="0" hangingPunct="0">
              <a:spcBef>
                <a:spcPts val="600"/>
              </a:spcBef>
              <a:spcAft>
                <a:spcPts val="600"/>
              </a:spcAft>
              <a:buFont typeface="Wingdings" pitchFamily="2" charset="2"/>
              <a:buChar char="Ø"/>
            </a:pPr>
            <a:r>
              <a:rPr lang="ru-RU" altLang="ru-RU" sz="2000" b="1" dirty="0" smtClean="0">
                <a:solidFill>
                  <a:srgbClr val="0C0472"/>
                </a:solidFill>
                <a:latin typeface="Arial" pitchFamily="34" charset="0"/>
                <a:cs typeface="Arial" pitchFamily="34" charset="0"/>
              </a:rPr>
              <a:t> В случае смерти пациента, перенесшего несколько операций, как умершего его следуют показывать лишь по одной операции (наиболее сложной и радикальной).  </a:t>
            </a:r>
            <a:endParaRPr lang="ru-RU" altLang="ru-RU" sz="2000" b="1" dirty="0">
              <a:solidFill>
                <a:srgbClr val="0C0472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248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6697D475-B99B-7947-8354-03765AAD9A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4"/>
            <a:ext cx="12192000" cy="6843072"/>
          </a:xfrm>
          <a:prstGeom prst="rect">
            <a:avLst/>
          </a:prstGeom>
        </p:spPr>
      </p:pic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51DC0CC-91B8-6046-A74E-4C44FAC4123A}"/>
              </a:ext>
            </a:extLst>
          </p:cNvPr>
          <p:cNvSpPr/>
          <p:nvPr/>
        </p:nvSpPr>
        <p:spPr>
          <a:xfrm>
            <a:off x="0" y="-7628"/>
            <a:ext cx="12192000" cy="1054245"/>
          </a:xfrm>
          <a:prstGeom prst="rect">
            <a:avLst/>
          </a:prstGeom>
          <a:solidFill>
            <a:srgbClr val="DDD0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AF201F"/>
                </a:solidFill>
                <a:latin typeface="Arial" pitchFamily="34" charset="0"/>
                <a:cs typeface="Arial" pitchFamily="34" charset="0"/>
              </a:rPr>
              <a:t>Изменения в таблицах 4000 и 4001</a:t>
            </a:r>
            <a:endParaRPr lang="ru-RU" sz="2800" b="1" dirty="0">
              <a:solidFill>
                <a:srgbClr val="AF201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A6B8A35B-AE65-D24D-AC1F-054766D8A5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8048" y="192180"/>
            <a:ext cx="571429" cy="669514"/>
          </a:xfrm>
          <a:prstGeom prst="rect">
            <a:avLst/>
          </a:prstGeom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45673" y="1792778"/>
          <a:ext cx="9130145" cy="3017520"/>
        </p:xfrm>
        <a:graphic>
          <a:graphicData uri="http://schemas.openxmlformats.org/drawingml/2006/table">
            <a:tbl>
              <a:tblPr/>
              <a:tblGrid>
                <a:gridCol w="6910298"/>
                <a:gridCol w="2219847"/>
              </a:tblGrid>
              <a:tr h="13004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операции на сердце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048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из них: на открытом сердце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7.1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</a:t>
                      </a:r>
                      <a:r>
                        <a:rPr lang="en-US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1</a:t>
                      </a: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коррекция врожденных пороков сердца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7.2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7.2.1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536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коррекция приобретенных поражений клапанов сердца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072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из них: с искусственным 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      кровообращением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7.3.1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7043">
                <a:tc>
                  <a:txBody>
                    <a:bodyPr/>
                    <a:lstStyle/>
                    <a:p>
                      <a:pPr marL="9017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rgbClr val="00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           </a:t>
                      </a:r>
                      <a:r>
                        <a:rPr lang="ru-RU" sz="1800" b="1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   эндоваскулярно</a:t>
                      </a:r>
                      <a:endParaRPr lang="ru-RU" sz="1800" b="1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rgbClr val="FF0000"/>
                          </a:solidFill>
                          <a:latin typeface="Arial" pitchFamily="34" charset="0"/>
                          <a:ea typeface="Times New Roman"/>
                          <a:cs typeface="Arial" pitchFamily="34" charset="0"/>
                        </a:rPr>
                        <a:t>7.3.2</a:t>
                      </a:r>
                      <a:endParaRPr lang="ru-RU" sz="1800" b="1" dirty="0">
                        <a:latin typeface="Arial" pitchFamily="34" charset="0"/>
                        <a:ea typeface="Times New Roman"/>
                        <a:cs typeface="Arial" pitchFamily="34" charset="0"/>
                      </a:endParaRPr>
                    </a:p>
                  </a:txBody>
                  <a:tcPr marL="58522" marR="58522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8771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7298</TotalTime>
  <Words>2419</Words>
  <Application>Microsoft Office PowerPoint</Application>
  <PresentationFormat>Произвольный</PresentationFormat>
  <Paragraphs>412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Баринова</cp:lastModifiedBy>
  <cp:revision>137</cp:revision>
  <dcterms:created xsi:type="dcterms:W3CDTF">2020-11-29T07:52:22Z</dcterms:created>
  <dcterms:modified xsi:type="dcterms:W3CDTF">2021-12-17T15:31:15Z</dcterms:modified>
</cp:coreProperties>
</file>