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62"/>
  </p:notesMasterIdLst>
  <p:sldIdLst>
    <p:sldId id="256" r:id="rId2"/>
    <p:sldId id="260" r:id="rId3"/>
    <p:sldId id="473" r:id="rId4"/>
    <p:sldId id="259" r:id="rId5"/>
    <p:sldId id="474" r:id="rId6"/>
    <p:sldId id="530" r:id="rId7"/>
    <p:sldId id="533" r:id="rId8"/>
    <p:sldId id="534" r:id="rId9"/>
    <p:sldId id="475" r:id="rId10"/>
    <p:sldId id="478" r:id="rId11"/>
    <p:sldId id="476" r:id="rId12"/>
    <p:sldId id="477" r:id="rId13"/>
    <p:sldId id="480" r:id="rId14"/>
    <p:sldId id="479" r:id="rId15"/>
    <p:sldId id="483" r:id="rId16"/>
    <p:sldId id="481" r:id="rId17"/>
    <p:sldId id="482" r:id="rId18"/>
    <p:sldId id="484" r:id="rId19"/>
    <p:sldId id="495" r:id="rId20"/>
    <p:sldId id="529" r:id="rId21"/>
    <p:sldId id="485" r:id="rId22"/>
    <p:sldId id="487" r:id="rId23"/>
    <p:sldId id="488" r:id="rId24"/>
    <p:sldId id="489" r:id="rId25"/>
    <p:sldId id="494" r:id="rId26"/>
    <p:sldId id="490" r:id="rId27"/>
    <p:sldId id="491" r:id="rId28"/>
    <p:sldId id="496" r:id="rId29"/>
    <p:sldId id="493" r:id="rId30"/>
    <p:sldId id="492" r:id="rId31"/>
    <p:sldId id="497" r:id="rId32"/>
    <p:sldId id="498" r:id="rId33"/>
    <p:sldId id="499" r:id="rId34"/>
    <p:sldId id="500" r:id="rId35"/>
    <p:sldId id="501" r:id="rId36"/>
    <p:sldId id="502" r:id="rId37"/>
    <p:sldId id="504" r:id="rId38"/>
    <p:sldId id="505" r:id="rId39"/>
    <p:sldId id="503" r:id="rId40"/>
    <p:sldId id="506" r:id="rId41"/>
    <p:sldId id="507" r:id="rId42"/>
    <p:sldId id="508" r:id="rId43"/>
    <p:sldId id="509" r:id="rId44"/>
    <p:sldId id="510" r:id="rId45"/>
    <p:sldId id="511" r:id="rId46"/>
    <p:sldId id="512" r:id="rId47"/>
    <p:sldId id="513" r:id="rId48"/>
    <p:sldId id="514" r:id="rId49"/>
    <p:sldId id="515" r:id="rId50"/>
    <p:sldId id="516" r:id="rId51"/>
    <p:sldId id="517" r:id="rId52"/>
    <p:sldId id="518" r:id="rId53"/>
    <p:sldId id="519" r:id="rId54"/>
    <p:sldId id="520" r:id="rId55"/>
    <p:sldId id="521" r:id="rId56"/>
    <p:sldId id="522" r:id="rId57"/>
    <p:sldId id="523" r:id="rId58"/>
    <p:sldId id="524" r:id="rId59"/>
    <p:sldId id="526" r:id="rId60"/>
    <p:sldId id="528" r:id="rId6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E53"/>
    <a:srgbClr val="AF201F"/>
    <a:srgbClr val="49443F"/>
    <a:srgbClr val="CBAD91"/>
    <a:srgbClr val="DDD0BD"/>
    <a:srgbClr val="F0E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1"/>
  </p:normalViewPr>
  <p:slideViewPr>
    <p:cSldViewPr snapToObjects="1">
      <p:cViewPr varScale="1">
        <p:scale>
          <a:sx n="110" d="100"/>
          <a:sy n="110" d="100"/>
        </p:scale>
        <p:origin x="-5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5CC90-F3E0-F34E-A377-40DE6DBEBF3F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66288-2C99-4242-A513-7C18601C96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20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2D92A9-ED89-FD47-BE5A-58D9DD22A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127869B-D736-7C46-8036-0C507638D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3B576A-B50C-D946-85B2-B96EDBBB2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6C2DFA-9CA7-3A4C-AB4C-D4976B276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4F6218-E067-8846-A9D1-4381FC559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5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7CC201-DBB8-FA48-950F-ECBBA7BCD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BEDFA94-8E1B-B040-B827-CB3BE5E5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421749-DEC7-BC4D-9A87-71176EE3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A3EED3-0CD2-DA46-8076-533B9DD29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A99C5F1-CB73-EC48-ADDD-397D03D6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6DD1086-9CAF-464B-9AD1-D090861FB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A94DCB9-3EF6-5E4C-B919-E6CCBEE0C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15D2690-827A-EC44-A378-08A5ED578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E690AB9-E5D9-754C-A6D6-D454676BA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B88E2D-6FB7-194D-95D6-98F8CEBCB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7B3E6D-428F-D64D-9DB8-A835E7605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C84A7B6-9C49-E145-8460-1D79573FE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CFD615-9B17-174E-BD47-1D4FB464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0F5F776-2DC9-1648-8136-39ADFAA86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5D30271-33EF-704E-B6E6-A23C49CE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96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FF3854-3164-E949-AD42-A6B93CF80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694265D-124D-0E49-899E-B20AAF994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EA6EA82-C35C-304F-996C-68B558D18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504407-B369-9E42-8E3B-C17C78E8F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037DF7C-30F7-3449-8AD2-3E7106C2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92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B64ED6-9511-4041-A696-8699FFA04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DAC9E4-40E1-E849-B086-201FFF3C41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5D7BBFE-F188-9847-B82B-32284E160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6ED6D4A-CD07-A647-88DD-171443633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50A9A59-6872-D64E-AB45-EB0DBF431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3350396-9BC0-2D44-8E95-D9FECA608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17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60BEC9-8728-2141-8156-2DD4E9AF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E4E189-7A25-CE49-A168-1F4878DEC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325C647-AD27-6940-BBAA-664C4E77F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675EE65-353A-4146-BDDF-A6F73B56BF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EA4117B-8B9F-3C42-B213-D87A8E127F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20D0192-C56C-D044-8673-5272D57D3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DD4F75A-A1B9-E344-8111-1B6EB667B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24DED41-F2C2-414E-A1E4-0B69D8236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09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D67EDB-C1D0-164C-A5E4-385F8CE2A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2E96AD0-99B7-0A44-8A21-DED0F2F88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3D52A93-1479-9343-83BE-62F58A3E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B56759D-0B35-D549-B90C-726F18583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8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496881C-A459-994A-9289-02482108C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691D6E4-945E-2E49-A659-844909AFD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445501E-DC7A-A747-BFEC-2C2704B9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6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F9E0C6-8273-584A-A1BD-9713042E7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3B3B854-169F-D749-A753-AC66A0142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12F99C1-90B6-EE46-A591-E915AF067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213C701-0B59-DB4E-B2A1-403029B3E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3EBC1C1-CAFE-5541-A532-B8C140E71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EA89AC-D155-5847-AAA2-F7C6FD9D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6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0F06C-7144-7A4E-B910-D4A797744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06AAA47-62E9-7541-8DCE-EE28D0DF7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26A0A02-7E9F-FB4A-BF1E-6C87E07AF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C2D3684-2810-E54D-8BE6-64706A688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963A636-BF75-1D4A-A603-3932079EF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3314FA-2CFB-E145-93A9-591D4B3AB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95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187097-5552-B141-B6A6-E3D8A52DE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E95DE4F-CE17-4E43-99A0-A5E050952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6AF541B-51DA-B144-816A-F18BFF888A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5C670-C491-6D4C-8336-770A1373C3FD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DBF5B6-8B2A-2F42-BABA-F1C0CE2054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6F1522A-1359-B94B-9AED-4144D44A0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044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F8A3AF6-BF96-2844-9D9E-C02552CBD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28"/>
            <a:ext cx="12192000" cy="684307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44BEA93-8C80-884C-99F4-6FB698C18576}"/>
              </a:ext>
            </a:extLst>
          </p:cNvPr>
          <p:cNvSpPr/>
          <p:nvPr/>
        </p:nvSpPr>
        <p:spPr>
          <a:xfrm>
            <a:off x="0" y="-6150"/>
            <a:ext cx="12192000" cy="1163438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48" y="246636"/>
            <a:ext cx="571429" cy="6695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5763BBC-8354-A843-B87C-17E283176D15}"/>
              </a:ext>
            </a:extLst>
          </p:cNvPr>
          <p:cNvSpPr txBox="1"/>
          <p:nvPr/>
        </p:nvSpPr>
        <p:spPr>
          <a:xfrm>
            <a:off x="379548" y="2059644"/>
            <a:ext cx="84501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Форма №</a:t>
            </a:r>
            <a:r>
              <a:rPr lang="en-US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30</a:t>
            </a:r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</a:br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«Сведения о медицинской организации»</a:t>
            </a:r>
            <a:endParaRPr lang="ru-RU" sz="3200" dirty="0">
              <a:solidFill>
                <a:srgbClr val="6C5E53"/>
              </a:solidFill>
              <a:latin typeface="Montserrat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-168696" y="6309360"/>
            <a:ext cx="12192000" cy="548640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7ECA7BB-73C4-EF47-B549-77A1498EE1DE}"/>
              </a:ext>
            </a:extLst>
          </p:cNvPr>
          <p:cNvSpPr/>
          <p:nvPr/>
        </p:nvSpPr>
        <p:spPr>
          <a:xfrm>
            <a:off x="1108319" y="25822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latin typeface="Montserrat" pitchFamily="2" charset="0"/>
              </a:rPr>
              <a:t>Центральный научно-исследовательский </a:t>
            </a:r>
          </a:p>
          <a:p>
            <a:r>
              <a:rPr lang="ru-RU" sz="1200" dirty="0">
                <a:latin typeface="Montserrat" pitchFamily="2" charset="0"/>
              </a:rPr>
              <a:t>институт организации и информатизации </a:t>
            </a:r>
          </a:p>
          <a:p>
            <a:r>
              <a:rPr lang="ru-RU" sz="1200" dirty="0">
                <a:latin typeface="Montserrat" pitchFamily="2" charset="0"/>
              </a:rPr>
              <a:t>здравоохранения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7487477" y="4653137"/>
            <a:ext cx="4704523" cy="1723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indent="0" algn="ctr" fontAlgn="auto">
              <a:lnSpc>
                <a:spcPct val="12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altLang="ru-RU" sz="3600" b="1" dirty="0" smtClean="0">
              <a:solidFill>
                <a:srgbClr val="6C5E53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51851" y="5517232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ct val="100000"/>
              </a:spcBef>
              <a:defRPr/>
            </a:pPr>
            <a:r>
              <a:rPr lang="ru-RU" altLang="ru-RU" sz="3600" b="1" dirty="0" smtClean="0">
                <a:solidFill>
                  <a:srgbClr val="6C5E53"/>
                </a:solidFill>
                <a:latin typeface="Times New Roman" panose="02020603050405020304" pitchFamily="18" charset="0"/>
                <a:ea typeface="+mj-ea"/>
                <a:cs typeface="+mj-cs"/>
              </a:rPr>
              <a:t>2021 год</a:t>
            </a:r>
            <a:endParaRPr lang="ru-RU" altLang="ru-RU" sz="3600" b="1" dirty="0">
              <a:solidFill>
                <a:srgbClr val="6C5E53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4924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931874"/>
              </p:ext>
            </p:extLst>
          </p:nvPr>
        </p:nvGraphicFramePr>
        <p:xfrm>
          <a:off x="827582" y="1917700"/>
          <a:ext cx="10593453" cy="3520440"/>
        </p:xfrm>
        <a:graphic>
          <a:graphicData uri="http://schemas.openxmlformats.org/drawingml/2006/table">
            <a:tbl>
              <a:tblPr/>
              <a:tblGrid>
                <a:gridCol w="30401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18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64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44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83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904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144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5952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5952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65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5952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8472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8472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9885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  <a:cs typeface="Times New Roman"/>
                        </a:rPr>
                        <a:t>Контингенты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7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Осмотрено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числа осмотренных (гр. 5)</a:t>
                      </a:r>
                      <a:b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определены группы здоровья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IV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9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9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2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22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диспансеризация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определенных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групп взрослого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населения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6.2</a:t>
                      </a: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из них старше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трудоспособного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возраста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6.2.1</a:t>
                      </a:r>
                    </a:p>
                  </a:txBody>
                  <a:tcPr marL="44741" marR="447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3419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углубленная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диспансеризация граждан, переболевших новой </a:t>
                      </a: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короновирусной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инфекцией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COVID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6.2.2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Всего  (сумма строк 1, 3, 6)</a:t>
                      </a: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6384032" y="3212976"/>
            <a:ext cx="5159243" cy="106754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Добавлена строка 6.2.2, проводится в рамках ДОВН, значения НЕ могут быть 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БОЛЬШЕ </a:t>
            </a:r>
            <a:r>
              <a:rPr lang="ru-RU" b="1" dirty="0" smtClean="0">
                <a:cs typeface="Times New Roman" pitchFamily="18" charset="0"/>
              </a:rPr>
              <a:t>значений в строке 6.2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1073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</a:p>
        </p:txBody>
      </p:sp>
    </p:spTree>
    <p:extLst>
      <p:ext uri="{BB962C8B-B14F-4D97-AF65-F5344CB8AC3E}">
        <p14:creationId xmlns:p14="http://schemas.microsoft.com/office/powerpoint/2010/main" val="25018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 l="18750" t="20625" r="16797" b="10000"/>
          <a:stretch>
            <a:fillRect/>
          </a:stretch>
        </p:blipFill>
        <p:spPr bwMode="auto">
          <a:xfrm>
            <a:off x="0" y="0"/>
            <a:ext cx="10477573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6" cstate="print"/>
          <a:srcRect l="18359" t="49062" r="16015" b="24688"/>
          <a:stretch>
            <a:fillRect/>
          </a:stretch>
        </p:blipFill>
        <p:spPr bwMode="auto">
          <a:xfrm>
            <a:off x="285709" y="4500570"/>
            <a:ext cx="1066807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" name="Прямая со стрелкой 22"/>
          <p:cNvCxnSpPr/>
          <p:nvPr/>
        </p:nvCxnSpPr>
        <p:spPr>
          <a:xfrm flipV="1">
            <a:off x="4952992" y="4071942"/>
            <a:ext cx="3905277" cy="1571636"/>
          </a:xfrm>
          <a:prstGeom prst="straightConnector1">
            <a:avLst/>
          </a:prstGeom>
          <a:ln w="38100">
            <a:solidFill>
              <a:srgbClr val="AF201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84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81828"/>
              </p:ext>
            </p:extLst>
          </p:nvPr>
        </p:nvGraphicFramePr>
        <p:xfrm>
          <a:off x="431371" y="2420888"/>
          <a:ext cx="11329261" cy="3592280"/>
        </p:xfrm>
        <a:graphic>
          <a:graphicData uri="http://schemas.openxmlformats.org/drawingml/2006/table">
            <a:tbl>
              <a:tblPr/>
              <a:tblGrid>
                <a:gridCol w="34552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55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820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480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 spc="-1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spc="-10">
                          <a:latin typeface="Times New Roman"/>
                          <a:ea typeface="Times New Roman"/>
                          <a:cs typeface="Times New Roman"/>
                        </a:rPr>
                        <a:t>Выявлена патология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2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Осмотрено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у сельских жителей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65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Осмотрено пациентов, всего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6050">
                <a:tc>
                  <a:txBody>
                    <a:bodyPr/>
                    <a:lstStyle/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</a:p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мальчиков (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урологом-андрологом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7958">
                <a:tc>
                  <a:txBody>
                    <a:bodyPr/>
                    <a:lstStyle/>
                    <a:p>
                      <a:pPr marL="80010" algn="l" defTabSz="914400" rtl="0" eaLnBrk="1" latinLnBrk="0" hangingPunct="1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0010" algn="l" defTabSz="914400" rtl="0" eaLnBrk="1" latinLnBrk="0" hangingPunct="1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девочек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(акушером-гинекологом)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Rectangle 485"/>
          <p:cNvSpPr>
            <a:spLocks noChangeArrowheads="1"/>
          </p:cNvSpPr>
          <p:nvPr/>
        </p:nvSpPr>
        <p:spPr bwMode="auto">
          <a:xfrm>
            <a:off x="6768075" y="4581129"/>
            <a:ext cx="4775200" cy="106754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>
                <a:cs typeface="Times New Roman" pitchFamily="18" charset="0"/>
              </a:rPr>
              <a:t>Строка 1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равна</a:t>
            </a:r>
            <a:endParaRPr lang="ru-RU" sz="1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cs typeface="Times New Roman" pitchFamily="18" charset="0"/>
              </a:rPr>
              <a:t>сумме строк </a:t>
            </a:r>
            <a:r>
              <a:rPr lang="ru-RU" b="1" dirty="0" smtClean="0">
                <a:cs typeface="Times New Roman" pitchFamily="18" charset="0"/>
              </a:rPr>
              <a:t>1.1 </a:t>
            </a:r>
            <a:r>
              <a:rPr lang="ru-RU" b="1" dirty="0">
                <a:cs typeface="Times New Roman" pitchFamily="18" charset="0"/>
              </a:rPr>
              <a:t>+ </a:t>
            </a:r>
            <a:r>
              <a:rPr lang="ru-RU" b="1" dirty="0" smtClean="0">
                <a:cs typeface="Times New Roman" pitchFamily="18" charset="0"/>
              </a:rPr>
              <a:t>1.2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2927648" y="5949280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Сверить с таблицей 2510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Помним о 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девушках</a:t>
            </a:r>
            <a:r>
              <a:rPr lang="ru-RU" b="1" dirty="0" smtClean="0">
                <a:cs typeface="Times New Roman" pitchFamily="18" charset="0"/>
              </a:rPr>
              <a:t>!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5" name="object 67"/>
          <p:cNvSpPr txBox="1"/>
          <p:nvPr/>
        </p:nvSpPr>
        <p:spPr>
          <a:xfrm>
            <a:off x="626533" y="41078"/>
            <a:ext cx="10938933" cy="1948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">
              <a:lnSpc>
                <a:spcPct val="100000"/>
              </a:lnSpc>
              <a:spcBef>
                <a:spcPts val="95"/>
              </a:spcBef>
            </a:pPr>
            <a:r>
              <a:rPr lang="ru-RU"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>
              <a:lnSpc>
                <a:spcPct val="100000"/>
              </a:lnSpc>
            </a:pP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Профилактические осмотры детей в возрасте 15-17 лет с целью сохранения их репродуктивного здоровья</a:t>
            </a:r>
          </a:p>
          <a:p>
            <a:pPr>
              <a:lnSpc>
                <a:spcPct val="100000"/>
              </a:lnSpc>
              <a:spcBef>
                <a:spcPts val="730"/>
              </a:spcBef>
              <a:tabLst>
                <a:tab pos="6165850" algn="l"/>
              </a:tabLst>
            </a:pP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</a:t>
            </a:r>
            <a:r>
              <a:rPr sz="1000" b="1" spc="-5" dirty="0">
                <a:solidFill>
                  <a:srgbClr val="FF0000"/>
                </a:solidFill>
                <a:latin typeface="Arial"/>
                <a:cs typeface="Arial"/>
              </a:rPr>
              <a:t>	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78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126223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958021"/>
              </p:ext>
            </p:extLst>
          </p:nvPr>
        </p:nvGraphicFramePr>
        <p:xfrm>
          <a:off x="1095109" y="3033139"/>
          <a:ext cx="10001781" cy="2346960"/>
        </p:xfrm>
        <a:graphic>
          <a:graphicData uri="http://schemas.openxmlformats.org/drawingml/2006/table">
            <a:tbl>
              <a:tblPr/>
              <a:tblGrid>
                <a:gridCol w="24549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46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820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68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1529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964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5883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5883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9478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spc="-1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1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Направлено на лечение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Пролечено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4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7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95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Осмотрено пациентов, всего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4361">
                <a:tc>
                  <a:txBody>
                    <a:bodyPr/>
                    <a:lstStyle/>
                    <a:p>
                      <a:pPr marL="800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</a:p>
                    <a:p>
                      <a:pPr marL="800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мальчиков (урологом-андрологом)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79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девочек (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акушером-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гинекологом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0" name="object 67"/>
          <p:cNvSpPr txBox="1"/>
          <p:nvPr/>
        </p:nvSpPr>
        <p:spPr>
          <a:xfrm>
            <a:off x="626533" y="146232"/>
            <a:ext cx="10938933" cy="1948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">
              <a:spcBef>
                <a:spcPts val="95"/>
              </a:spcBef>
            </a:pP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</a:t>
            </a:r>
            <a:r>
              <a:rPr sz="24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аблица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>
              <a:spcBef>
                <a:spcPts val="45"/>
              </a:spcBef>
            </a:pP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Профилактические осмотры детей в возрасте 15-17 лет с целью сохранения их репродуктивного здоровья</a:t>
            </a:r>
          </a:p>
          <a:p>
            <a:pPr>
              <a:spcBef>
                <a:spcPts val="730"/>
              </a:spcBef>
              <a:tabLst>
                <a:tab pos="6165850" algn="l"/>
              </a:tabLst>
            </a:pP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</a:t>
            </a:r>
            <a:r>
              <a:rPr sz="1000" b="1" spc="-5" dirty="0">
                <a:solidFill>
                  <a:srgbClr val="FF0000"/>
                </a:solidFill>
                <a:latin typeface="Arial"/>
                <a:cs typeface="Arial"/>
              </a:rPr>
              <a:t>	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485"/>
          <p:cNvSpPr>
            <a:spLocks noChangeArrowheads="1"/>
          </p:cNvSpPr>
          <p:nvPr/>
        </p:nvSpPr>
        <p:spPr bwMode="auto">
          <a:xfrm>
            <a:off x="4787153" y="4581129"/>
            <a:ext cx="6756122" cy="1362471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Графа 9 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меньше или равна </a:t>
            </a:r>
            <a:r>
              <a:rPr lang="ru-RU" b="1" dirty="0" smtClean="0">
                <a:cs typeface="Times New Roman" pitchFamily="18" charset="0"/>
              </a:rPr>
              <a:t>графе 7</a:t>
            </a:r>
          </a:p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Графа 11 </a:t>
            </a: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меньше или равна </a:t>
            </a:r>
            <a:r>
              <a:rPr lang="ru-RU" b="1" dirty="0">
                <a:cs typeface="Times New Roman" pitchFamily="18" charset="0"/>
              </a:rPr>
              <a:t>графе </a:t>
            </a:r>
            <a:r>
              <a:rPr lang="ru-RU" b="1" dirty="0" smtClean="0">
                <a:cs typeface="Times New Roman" pitchFamily="18" charset="0"/>
              </a:rPr>
              <a:t>9</a:t>
            </a:r>
          </a:p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соответственно графы 10 и 12</a:t>
            </a:r>
            <a:endParaRPr lang="ru-RU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36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10" name="Group 49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3321961"/>
              </p:ext>
            </p:extLst>
          </p:nvPr>
        </p:nvGraphicFramePr>
        <p:xfrm>
          <a:off x="33864" y="1196863"/>
          <a:ext cx="12158136" cy="5396308"/>
        </p:xfrm>
        <a:graphic>
          <a:graphicData uri="http://schemas.openxmlformats.org/drawingml/2006/table">
            <a:tbl>
              <a:tblPr/>
              <a:tblGrid>
                <a:gridCol w="43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49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25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98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9695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7218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0436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0476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сельских жителей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Гр. 3 – гр. 4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 туберкулез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28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сельских жителей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Гр. 5 – гр. 6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 пациентов, всего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детей:  1- 7 лет включительно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8 - 14 лет включительно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15-17 лет включительно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722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осмотренных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(стр.1)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обследовано:</a:t>
                      </a:r>
                    </a:p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флюорографически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бактериоскопически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7916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осмотренных детей (стр.1.1 + 1.2 + 1.3)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проведены: 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54677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иммунодиагностика с применением аллергена бактерий с 2 туберкулиновыми единицами очищенного туберкулина в стандартном разведении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640073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иммунодиагностика с применением аллергена туберкулезного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рекомбинантного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стандартном разведении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57193"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рентгенологическое (флюорографическое) исследование органов грудной клетки</a:t>
                      </a: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11" name="Rectangle 485"/>
          <p:cNvSpPr>
            <a:spLocks noChangeArrowheads="1"/>
          </p:cNvSpPr>
          <p:nvPr/>
        </p:nvSpPr>
        <p:spPr bwMode="auto">
          <a:xfrm>
            <a:off x="6400800" y="3657600"/>
            <a:ext cx="4775200" cy="106754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Строка 1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больше (равна)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2 + 3</a:t>
            </a:r>
          </a:p>
        </p:txBody>
      </p:sp>
      <p:sp>
        <p:nvSpPr>
          <p:cNvPr id="12" name="Rectangle 485"/>
          <p:cNvSpPr>
            <a:spLocks noChangeArrowheads="1"/>
          </p:cNvSpPr>
          <p:nvPr/>
        </p:nvSpPr>
        <p:spPr bwMode="auto">
          <a:xfrm>
            <a:off x="6400800" y="5029201"/>
            <a:ext cx="4775200" cy="13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Сумма строк 1.1 + 1.2 + 1.3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равна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4 + 5 + 6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разницу - пояснить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400798" y="-38862"/>
            <a:ext cx="5832325" cy="10446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ВНИМАНИЕ! </a:t>
            </a:r>
            <a:endParaRPr lang="ru-RU" altLang="ru-RU" sz="22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МЕЖФОРМЕННЫЙ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КОНТРОЛЬ</a:t>
            </a:r>
          </a:p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с Формой №30-село, Формой  №33</a:t>
            </a:r>
          </a:p>
        </p:txBody>
      </p:sp>
      <p:sp>
        <p:nvSpPr>
          <p:cNvPr id="14" name="Rectangle 485"/>
          <p:cNvSpPr>
            <a:spLocks noChangeArrowheads="1"/>
          </p:cNvSpPr>
          <p:nvPr/>
        </p:nvSpPr>
        <p:spPr bwMode="auto">
          <a:xfrm>
            <a:off x="33867" y="1109663"/>
            <a:ext cx="60960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Сведения включаются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только 1 раз в году по основному методу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7032"/>
            <a:ext cx="545539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Целевые</a:t>
            </a: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осмотры</a:t>
            </a: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на</a:t>
            </a: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туберкулез</a:t>
            </a:r>
            <a:r>
              <a:rPr lang="ru-RU" altLang="ru-RU" sz="1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-65626" y="563563"/>
            <a:ext cx="2540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2513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0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1"/>
          <a:stretch/>
        </p:blipFill>
        <p:spPr bwMode="auto">
          <a:xfrm>
            <a:off x="46190" y="519202"/>
            <a:ext cx="12189723" cy="287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1" y="4365104"/>
            <a:ext cx="12097344" cy="1847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135893" y="38708"/>
            <a:ext cx="6912768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формой 33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9936426" y="2127970"/>
            <a:ext cx="2112235" cy="1445046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9336360" y="4365104"/>
            <a:ext cx="2899553" cy="1661070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7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Group 5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710632"/>
              </p:ext>
            </p:extLst>
          </p:nvPr>
        </p:nvGraphicFramePr>
        <p:xfrm>
          <a:off x="254000" y="1009531"/>
          <a:ext cx="11684000" cy="4985894"/>
        </p:xfrm>
        <a:graphic>
          <a:graphicData uri="http://schemas.openxmlformats.org/drawingml/2006/table">
            <a:tbl>
              <a:tblPr/>
              <a:tblGrid>
                <a:gridCol w="58652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02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4980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направлено в онкологические учреждения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9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 с целью выявления онкологической патологии, 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стр.1:  в смотровых кабинетах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женских консультациях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 осмотрено: при реализации скрининговых программ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572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диспансеризации (профилактических осмотрах) отдельных контингентов населения (кроме пациентов с хроническими заболеваниями)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диспансеризации пациентов с хроническими заболеваниями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стр.1: направлено: на цитологическое исследование 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гистологическое исследование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0" name="Rectangle 504"/>
          <p:cNvSpPr>
            <a:spLocks noChangeArrowheads="1"/>
          </p:cNvSpPr>
          <p:nvPr/>
        </p:nvSpPr>
        <p:spPr bwMode="auto">
          <a:xfrm>
            <a:off x="7112000" y="3124200"/>
            <a:ext cx="4775200" cy="14478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В данной таблице, указываются </a:t>
            </a:r>
            <a:r>
              <a:rPr lang="ru-RU" sz="1600" b="1" dirty="0">
                <a:solidFill>
                  <a:srgbClr val="FF0000"/>
                </a:solidFill>
                <a:cs typeface="Arial" pitchFamily="34" charset="0"/>
              </a:rPr>
              <a:t>только</a:t>
            </a:r>
            <a:r>
              <a:rPr lang="ru-RU" sz="1600" b="1" dirty="0">
                <a:cs typeface="Arial" pitchFamily="34" charset="0"/>
              </a:rPr>
              <a:t> целевые осмотры</a:t>
            </a:r>
          </a:p>
          <a:p>
            <a:pPr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Строка 1 может быть больше суммы строк 2+3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68300" y="452845"/>
            <a:ext cx="2540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2514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362289" y="145778"/>
            <a:ext cx="833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Целевые осмотры на </a:t>
            </a:r>
            <a:r>
              <a:rPr lang="ru-RU" altLang="ru-RU"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онкопатологию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20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4000" y="169303"/>
            <a:ext cx="11684000" cy="84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Обязательные предварительные и периодические осмотры, проведенные медицинской организацией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из таблицы 2510  </a:t>
            </a:r>
          </a:p>
        </p:txBody>
      </p:sp>
      <p:graphicFrame>
        <p:nvGraphicFramePr>
          <p:cNvPr id="10" name="Group 5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6214606"/>
              </p:ext>
            </p:extLst>
          </p:nvPr>
        </p:nvGraphicFramePr>
        <p:xfrm>
          <a:off x="203200" y="1219201"/>
          <a:ext cx="11688235" cy="4651629"/>
        </p:xfrm>
        <a:graphic>
          <a:graphicData uri="http://schemas.openxmlformats.org/drawingml/2006/table">
            <a:tbl>
              <a:tblPr/>
              <a:tblGrid>
                <a:gridCol w="28450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8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73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6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76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2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1768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7187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6687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1033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121929" marR="121929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Подлежало осмотрам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Осмотрено</a:t>
                      </a: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Выявлено подозрений на профессиональное заболевание</a:t>
                      </a: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имели медицинских противопоказаний к работе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Имели временные/ постоянные медицинские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противопоказания к работе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дополнительном обследовании в центре профпатологии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амбулаторном/ стационарном обследовании и лечении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090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22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873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работники, занятые на тяжелой работе и на работах с вредными и (или) опасными условиями труда - 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036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декретированные контингенты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528005"/>
            <a:ext cx="2540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251</a:t>
            </a:r>
            <a:r>
              <a:rPr lang="en-US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6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12" name="Rectangle 504"/>
          <p:cNvSpPr>
            <a:spLocks noChangeArrowheads="1"/>
          </p:cNvSpPr>
          <p:nvPr/>
        </p:nvSpPr>
        <p:spPr bwMode="auto">
          <a:xfrm>
            <a:off x="6888088" y="3687764"/>
            <a:ext cx="4999112" cy="89336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Строка </a:t>
            </a:r>
            <a:r>
              <a:rPr lang="ru-RU" sz="1600" b="1" dirty="0">
                <a:cs typeface="Arial" panose="020B0604020202020204" pitchFamily="34" charset="0"/>
              </a:rPr>
              <a:t>1 может быть больше суммы строк </a:t>
            </a:r>
            <a:r>
              <a:rPr lang="ru-RU" sz="1600" b="1" dirty="0" smtClean="0">
                <a:cs typeface="Arial" panose="020B0604020202020204" pitchFamily="34" charset="0"/>
              </a:rPr>
              <a:t>1.1 + 1.2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Разницу - пояснить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7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06576"/>
            <a:ext cx="11849677" cy="255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3222659" y="2420888"/>
            <a:ext cx="864096" cy="72008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10704512" y="2365759"/>
            <a:ext cx="864096" cy="72008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83499" y="4293096"/>
            <a:ext cx="2503256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3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123 452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058643" y="1661714"/>
            <a:ext cx="2503256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4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102 944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46421" y="4293096"/>
            <a:ext cx="2503256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9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16 149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5" name="Picture 2" descr="https://i.sunhome.ru/journal/32/reshenie-problem.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1208"/>
            <a:ext cx="3360373" cy="141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82203" y="728302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2600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54566" y="-27991"/>
            <a:ext cx="73511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8200" indent="-838200" algn="ctr" eaLnBrk="0" hangingPunct="0">
              <a:spcBef>
                <a:spcPct val="0"/>
              </a:spcBef>
              <a:spcAft>
                <a:spcPts val="0"/>
              </a:spcAft>
              <a:tabLst>
                <a:tab pos="449580" algn="l"/>
              </a:tabLst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6. Диспансерное наблюдение инвалидов и участников Великой Отечественной войны и воинов-интернационалистов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261394"/>
              </p:ext>
            </p:extLst>
          </p:nvPr>
        </p:nvGraphicFramePr>
        <p:xfrm>
          <a:off x="695399" y="1700960"/>
          <a:ext cx="10542649" cy="4496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8092">
                  <a:extLst>
                    <a:ext uri="{9D8B030D-6E8A-4147-A177-3AD203B41FA5}">
                      <a16:colId xmlns:a16="http://schemas.microsoft.com/office/drawing/2014/main" xmlns="" val="525798813"/>
                    </a:ext>
                  </a:extLst>
                </a:gridCol>
                <a:gridCol w="811352">
                  <a:extLst>
                    <a:ext uri="{9D8B030D-6E8A-4147-A177-3AD203B41FA5}">
                      <a16:colId xmlns:a16="http://schemas.microsoft.com/office/drawing/2014/main" xmlns="" val="4256194325"/>
                    </a:ext>
                  </a:extLst>
                </a:gridCol>
                <a:gridCol w="1548943">
                  <a:extLst>
                    <a:ext uri="{9D8B030D-6E8A-4147-A177-3AD203B41FA5}">
                      <a16:colId xmlns:a16="http://schemas.microsoft.com/office/drawing/2014/main" xmlns="" val="1780115166"/>
                    </a:ext>
                  </a:extLst>
                </a:gridCol>
                <a:gridCol w="1548943">
                  <a:extLst>
                    <a:ext uri="{9D8B030D-6E8A-4147-A177-3AD203B41FA5}">
                      <a16:colId xmlns:a16="http://schemas.microsoft.com/office/drawing/2014/main" xmlns="" val="2176127847"/>
                    </a:ext>
                  </a:extLst>
                </a:gridCol>
                <a:gridCol w="1665319">
                  <a:extLst>
                    <a:ext uri="{9D8B030D-6E8A-4147-A177-3AD203B41FA5}">
                      <a16:colId xmlns:a16="http://schemas.microsoft.com/office/drawing/2014/main" xmlns="" val="2006785627"/>
                    </a:ext>
                  </a:extLst>
                </a:gridCol>
              </a:tblGrid>
              <a:tr h="36366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Участники ВОВ </a:t>
                      </a:r>
                      <a:b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(кроме ИОВ)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Инвалиды ВОВ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Воины-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интернационалисты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3662994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1435402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Состоит под диспансерным наблюдением на начало отчетного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134469"/>
                  </a:ext>
                </a:extLst>
              </a:tr>
              <a:tr h="22919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Вновь взято под диспансерное наблюдение в отчетном году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0021718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Снято с диспансерного наблюдения в течении отчетного года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1016057"/>
                  </a:ext>
                </a:extLst>
              </a:tr>
              <a:tr h="36366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выехало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305921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умерло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6595021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Состоит под диспансерным наблюдением на конец отчетного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0688233"/>
                  </a:ext>
                </a:extLst>
              </a:tr>
              <a:tr h="36366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 по группам инвалидности:</a:t>
                      </a:r>
                    </a:p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8861317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3589186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0141103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Охвачено комплексными медицинскими осмотрами  (из стр.6)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6917763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Нуждались в стационарном лечении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3869322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Получили стационарное лечение из числа нуждавшихся (стр.11)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4582732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Получили санаторно-курортное лечение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0030582"/>
                  </a:ext>
                </a:extLst>
              </a:tr>
            </a:tbl>
          </a:graphicData>
        </a:graphic>
      </p:graphicFrame>
      <p:sp>
        <p:nvSpPr>
          <p:cNvPr id="12" name="Rectangle 1316"/>
          <p:cNvSpPr>
            <a:spLocks noChangeArrowheads="1"/>
          </p:cNvSpPr>
          <p:nvPr/>
        </p:nvSpPr>
        <p:spPr bwMode="auto">
          <a:xfrm>
            <a:off x="6010297" y="2356835"/>
            <a:ext cx="6121026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Межгодовая сверка</a:t>
            </a:r>
          </a:p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Строка 1 + строка 2 – строка 3 = строка 6</a:t>
            </a:r>
          </a:p>
        </p:txBody>
      </p:sp>
      <p:sp>
        <p:nvSpPr>
          <p:cNvPr id="13" name="Rectangle 1316"/>
          <p:cNvSpPr>
            <a:spLocks noChangeArrowheads="1"/>
          </p:cNvSpPr>
          <p:nvPr/>
        </p:nvSpPr>
        <p:spPr bwMode="auto">
          <a:xfrm>
            <a:off x="6296012" y="3382183"/>
            <a:ext cx="5513465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cs typeface="Arial" pitchFamily="34" charset="0"/>
              </a:rPr>
              <a:t>Строка </a:t>
            </a:r>
            <a:r>
              <a:rPr lang="ru-RU" sz="1600" b="1" dirty="0" smtClean="0">
                <a:cs typeface="Arial" pitchFamily="34" charset="0"/>
              </a:rPr>
              <a:t>6 равна сумме строк 7 + 8 + 9</a:t>
            </a:r>
          </a:p>
        </p:txBody>
      </p:sp>
      <p:sp>
        <p:nvSpPr>
          <p:cNvPr id="14" name="Rectangle 1316"/>
          <p:cNvSpPr>
            <a:spLocks noChangeArrowheads="1"/>
          </p:cNvSpPr>
          <p:nvPr/>
        </p:nvSpPr>
        <p:spPr bwMode="auto">
          <a:xfrm>
            <a:off x="6314077" y="4407531"/>
            <a:ext cx="5513465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Строки 10, 11, 12 и 13 меньше или равны строке 6</a:t>
            </a:r>
          </a:p>
        </p:txBody>
      </p:sp>
    </p:spTree>
    <p:extLst>
      <p:ext uri="{BB962C8B-B14F-4D97-AF65-F5344CB8AC3E}">
        <p14:creationId xmlns:p14="http://schemas.microsoft.com/office/powerpoint/2010/main" val="227910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596" y="0"/>
            <a:ext cx="7123788" cy="662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936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7464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24701" y="234564"/>
            <a:ext cx="525375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Таблицы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2610 2611 2650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101" y="970251"/>
            <a:ext cx="1108923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(2610) </a:t>
            </a:r>
            <a:r>
              <a:rPr lang="ru-RU" dirty="0"/>
              <a:t>					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Код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по ОКЕИ: человек - 792</a:t>
            </a:r>
          </a:p>
          <a:p>
            <a:r>
              <a:rPr lang="ru-RU" dirty="0"/>
              <a:t>Состоит инвалидов на учете в медицинской организации: </a:t>
            </a:r>
            <a:r>
              <a:rPr lang="ru-RU" b="1" dirty="0"/>
              <a:t>детей</a:t>
            </a:r>
            <a:r>
              <a:rPr lang="ru-RU" dirty="0"/>
              <a:t>   </a:t>
            </a:r>
            <a:r>
              <a:rPr lang="ru-RU" dirty="0" smtClean="0"/>
              <a:t>1 _____, </a:t>
            </a:r>
            <a:r>
              <a:rPr lang="ru-RU" b="1" dirty="0" smtClean="0"/>
              <a:t>взрослых</a:t>
            </a:r>
            <a:r>
              <a:rPr lang="ru-RU" dirty="0" smtClean="0"/>
              <a:t> 2_____, </a:t>
            </a:r>
          </a:p>
          <a:p>
            <a:r>
              <a:rPr lang="ru-RU" dirty="0" smtClean="0"/>
              <a:t>из </a:t>
            </a:r>
            <a:r>
              <a:rPr lang="ru-RU" dirty="0"/>
              <a:t>них (из стр..2): лиц старше трудоспособного возраста (мужчин – 60 лет и старше, женщин – 55 лет и </a:t>
            </a:r>
            <a:r>
              <a:rPr lang="ru-RU" dirty="0" smtClean="0"/>
              <a:t>старше) 3 __________;  </a:t>
            </a:r>
          </a:p>
          <a:p>
            <a:r>
              <a:rPr lang="ru-RU" dirty="0" smtClean="0"/>
              <a:t>из </a:t>
            </a:r>
            <a:r>
              <a:rPr lang="ru-RU" dirty="0"/>
              <a:t>общего числа инвалидов, состоящих на учете в медицинской организации,  имеют противопоказания для занятий физической культурой   </a:t>
            </a:r>
          </a:p>
          <a:p>
            <a:r>
              <a:rPr lang="ru-RU" dirty="0"/>
              <a:t>и спортом,  </a:t>
            </a:r>
            <a:r>
              <a:rPr lang="ru-RU" b="1" dirty="0"/>
              <a:t>всего</a:t>
            </a:r>
            <a:r>
              <a:rPr lang="ru-RU" dirty="0"/>
              <a:t> </a:t>
            </a:r>
            <a:r>
              <a:rPr lang="ru-RU" dirty="0" smtClean="0"/>
              <a:t>4 </a:t>
            </a:r>
            <a:r>
              <a:rPr lang="ru-RU" dirty="0"/>
              <a:t>_____		, из них </a:t>
            </a:r>
            <a:r>
              <a:rPr lang="ru-RU" b="1" dirty="0"/>
              <a:t>дети</a:t>
            </a:r>
            <a:r>
              <a:rPr lang="ru-RU" dirty="0"/>
              <a:t> </a:t>
            </a:r>
            <a:r>
              <a:rPr lang="ru-RU" dirty="0" smtClean="0"/>
              <a:t>5 _____</a:t>
            </a:r>
            <a:r>
              <a:rPr lang="ru-RU" dirty="0"/>
              <a:t>		.</a:t>
            </a:r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98604"/>
              </p:ext>
            </p:extLst>
          </p:nvPr>
        </p:nvGraphicFramePr>
        <p:xfrm>
          <a:off x="1663786" y="3323243"/>
          <a:ext cx="8744124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4862">
                  <a:extLst>
                    <a:ext uri="{9D8B030D-6E8A-4147-A177-3AD203B41FA5}">
                      <a16:colId xmlns:a16="http://schemas.microsoft.com/office/drawing/2014/main" xmlns="" val="769030582"/>
                    </a:ext>
                  </a:extLst>
                </a:gridCol>
                <a:gridCol w="731664">
                  <a:extLst>
                    <a:ext uri="{9D8B030D-6E8A-4147-A177-3AD203B41FA5}">
                      <a16:colId xmlns:a16="http://schemas.microsoft.com/office/drawing/2014/main" xmlns="" val="2238249305"/>
                    </a:ext>
                  </a:extLst>
                </a:gridCol>
                <a:gridCol w="1115416">
                  <a:extLst>
                    <a:ext uri="{9D8B030D-6E8A-4147-A177-3AD203B41FA5}">
                      <a16:colId xmlns:a16="http://schemas.microsoft.com/office/drawing/2014/main" xmlns="" val="535715548"/>
                    </a:ext>
                  </a:extLst>
                </a:gridCol>
                <a:gridCol w="1474691">
                  <a:extLst>
                    <a:ext uri="{9D8B030D-6E8A-4147-A177-3AD203B41FA5}">
                      <a16:colId xmlns:a16="http://schemas.microsoft.com/office/drawing/2014/main" xmlns="" val="3753009711"/>
                    </a:ext>
                  </a:extLst>
                </a:gridCol>
                <a:gridCol w="1474691">
                  <a:extLst>
                    <a:ext uri="{9D8B030D-6E8A-4147-A177-3AD203B41FA5}">
                      <a16:colId xmlns:a16="http://schemas.microsoft.com/office/drawing/2014/main" xmlns="" val="3951511183"/>
                    </a:ext>
                  </a:extLst>
                </a:gridCol>
                <a:gridCol w="1362800">
                  <a:extLst>
                    <a:ext uri="{9D8B030D-6E8A-4147-A177-3AD203B41FA5}">
                      <a16:colId xmlns:a16="http://schemas.microsoft.com/office/drawing/2014/main" xmlns="" val="18380382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51921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группы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группы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группы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2622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2684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лиц впервые признанных инвалидами, 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0016117"/>
                  </a:ext>
                </a:extLst>
              </a:tr>
              <a:tr h="3858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том числе взрослых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8459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    детей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203735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19490" y="3088033"/>
            <a:ext cx="13885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(2611) 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356297"/>
              </p:ext>
            </p:extLst>
          </p:nvPr>
        </p:nvGraphicFramePr>
        <p:xfrm>
          <a:off x="264592" y="5541311"/>
          <a:ext cx="11927407" cy="130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1128">
                  <a:extLst>
                    <a:ext uri="{9D8B030D-6E8A-4147-A177-3AD203B41FA5}">
                      <a16:colId xmlns:a16="http://schemas.microsoft.com/office/drawing/2014/main" xmlns="" val="1006492457"/>
                    </a:ext>
                  </a:extLst>
                </a:gridCol>
                <a:gridCol w="630037">
                  <a:extLst>
                    <a:ext uri="{9D8B030D-6E8A-4147-A177-3AD203B41FA5}">
                      <a16:colId xmlns:a16="http://schemas.microsoft.com/office/drawing/2014/main" xmlns="" val="3284801373"/>
                    </a:ext>
                  </a:extLst>
                </a:gridCol>
                <a:gridCol w="1026147">
                  <a:extLst>
                    <a:ext uri="{9D8B030D-6E8A-4147-A177-3AD203B41FA5}">
                      <a16:colId xmlns:a16="http://schemas.microsoft.com/office/drawing/2014/main" xmlns="" val="1505793526"/>
                    </a:ext>
                  </a:extLst>
                </a:gridCol>
                <a:gridCol w="599758">
                  <a:extLst>
                    <a:ext uri="{9D8B030D-6E8A-4147-A177-3AD203B41FA5}">
                      <a16:colId xmlns:a16="http://schemas.microsoft.com/office/drawing/2014/main" xmlns="" val="2432331754"/>
                    </a:ext>
                  </a:extLst>
                </a:gridCol>
                <a:gridCol w="5520922">
                  <a:extLst>
                    <a:ext uri="{9D8B030D-6E8A-4147-A177-3AD203B41FA5}">
                      <a16:colId xmlns:a16="http://schemas.microsoft.com/office/drawing/2014/main" xmlns="" val="2926307608"/>
                    </a:ext>
                  </a:extLst>
                </a:gridCol>
                <a:gridCol w="561050">
                  <a:extLst>
                    <a:ext uri="{9D8B030D-6E8A-4147-A177-3AD203B41FA5}">
                      <a16:colId xmlns:a16="http://schemas.microsoft.com/office/drawing/2014/main" xmlns="" val="3727934924"/>
                    </a:ext>
                  </a:extLst>
                </a:gridCol>
                <a:gridCol w="278365">
                  <a:extLst>
                    <a:ext uri="{9D8B030D-6E8A-4147-A177-3AD203B41FA5}">
                      <a16:colId xmlns:a16="http://schemas.microsoft.com/office/drawing/2014/main" xmlns="" val="554475679"/>
                    </a:ext>
                  </a:extLst>
                </a:gridCol>
              </a:tblGrid>
              <a:tr h="872817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Число детей, достигших в отчетном году 1 года, всего 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из них находились на грудном вскармливании: от 3 до 6 месяцев   2  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9504576"/>
                  </a:ext>
                </a:extLst>
              </a:tr>
              <a:tr h="436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6 месяцев до 1 года  3  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132088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264592" y="5194248"/>
            <a:ext cx="13885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2650) 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26" name="Rectangle 1312"/>
          <p:cNvSpPr>
            <a:spLocks noChangeArrowheads="1"/>
          </p:cNvSpPr>
          <p:nvPr/>
        </p:nvSpPr>
        <p:spPr bwMode="auto">
          <a:xfrm>
            <a:off x="5303912" y="4069343"/>
            <a:ext cx="6699251" cy="904677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 графа 3 </a:t>
            </a:r>
            <a:r>
              <a:rPr lang="en-US" sz="1600" b="1" dirty="0" smtClean="0">
                <a:cs typeface="Arial" pitchFamily="34" charset="0"/>
              </a:rPr>
              <a:t>NB!</a:t>
            </a:r>
            <a:endParaRPr lang="ru-RU" sz="1600" b="1" dirty="0" smtClean="0">
              <a:cs typeface="Arial" pitchFamily="34" charset="0"/>
            </a:endParaRP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 равна сумме строк 2 + 3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Графа 3 равна сумме граф 4 + 5 + 6</a:t>
            </a:r>
            <a:endParaRPr lang="ru-RU" sz="1600" b="1" dirty="0">
              <a:cs typeface="Arial" pitchFamily="34" charset="0"/>
            </a:endParaRPr>
          </a:p>
        </p:txBody>
      </p:sp>
      <p:sp>
        <p:nvSpPr>
          <p:cNvPr id="27" name="Rectangle 1312"/>
          <p:cNvSpPr>
            <a:spLocks noChangeArrowheads="1"/>
          </p:cNvSpPr>
          <p:nvPr/>
        </p:nvSpPr>
        <p:spPr bwMode="auto">
          <a:xfrm>
            <a:off x="3290570" y="5433803"/>
            <a:ext cx="5544616" cy="382664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Сведения о ребенке показываются в таблице 1 раз!!!</a:t>
            </a:r>
            <a:endParaRPr lang="ru-RU" sz="16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42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68448" y="-40843"/>
            <a:ext cx="1076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Хирургическая работа медицинской организации в амбулаторных условиях и в условиях дневного стационара </a:t>
            </a:r>
          </a:p>
        </p:txBody>
      </p:sp>
      <p:graphicFrame>
        <p:nvGraphicFramePr>
          <p:cNvPr id="10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62345"/>
              </p:ext>
            </p:extLst>
          </p:nvPr>
        </p:nvGraphicFramePr>
        <p:xfrm>
          <a:off x="292103" y="1002571"/>
          <a:ext cx="11582400" cy="4852859"/>
        </p:xfrm>
        <a:graphic>
          <a:graphicData uri="http://schemas.openxmlformats.org/drawingml/2006/table">
            <a:tbl>
              <a:tblPr/>
              <a:tblGrid>
                <a:gridCol w="40089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88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30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715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822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6896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80559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операций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проведенных операций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гр. 3:направлено материалов на морфологическое исследование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059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сельским жителям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помощь в амбулаторных условиях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дневном стационаре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операций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операции на органе зрения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микрохирургические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операций на органе зрения: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сосудах, из них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артериях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венах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органах брюшной полости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операции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11" name="Rectangle 1312"/>
          <p:cNvSpPr>
            <a:spLocks noChangeArrowheads="1"/>
          </p:cNvSpPr>
          <p:nvPr/>
        </p:nvSpPr>
        <p:spPr bwMode="auto">
          <a:xfrm>
            <a:off x="5206153" y="2911333"/>
            <a:ext cx="6699251" cy="381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>
                <a:cs typeface="Arial" pitchFamily="34" charset="0"/>
              </a:rPr>
              <a:t>Графа 3 должна быть больше графы 4, графы 7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12" name="Rectangle 1313"/>
          <p:cNvSpPr>
            <a:spLocks noChangeArrowheads="1"/>
          </p:cNvSpPr>
          <p:nvPr/>
        </p:nvSpPr>
        <p:spPr bwMode="auto">
          <a:xfrm>
            <a:off x="5206152" y="3594463"/>
            <a:ext cx="6699251" cy="381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>
                <a:cs typeface="Arial" pitchFamily="34" charset="0"/>
              </a:rPr>
              <a:t>Графа 3 должна быть равна сумме граф 5+6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13" name="Rectangle 1316"/>
          <p:cNvSpPr>
            <a:spLocks noChangeArrowheads="1"/>
          </p:cNvSpPr>
          <p:nvPr/>
        </p:nvSpPr>
        <p:spPr bwMode="auto">
          <a:xfrm>
            <a:off x="5203516" y="4539343"/>
            <a:ext cx="6701889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cs typeface="Arial" pitchFamily="34" charset="0"/>
              </a:rPr>
              <a:t>Строка 9 может быть больше суммы строк </a:t>
            </a:r>
            <a:r>
              <a:rPr lang="ru-RU" sz="1600" b="1" dirty="0" smtClean="0">
                <a:cs typeface="Arial" pitchFamily="34" charset="0"/>
              </a:rPr>
              <a:t>10 + 11</a:t>
            </a:r>
          </a:p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за </a:t>
            </a:r>
            <a:r>
              <a:rPr lang="ru-RU" sz="1600" b="1" dirty="0">
                <a:cs typeface="Arial" pitchFamily="34" charset="0"/>
              </a:rPr>
              <a:t>счет операций на лимфатических сосудах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30050" y="649519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2800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2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609600" y="-60813"/>
            <a:ext cx="1076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Хирургическая работа медицинской организации в амбулаторных условиях и в условиях дневного стационара 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287666"/>
              </p:ext>
            </p:extLst>
          </p:nvPr>
        </p:nvGraphicFramePr>
        <p:xfrm>
          <a:off x="609600" y="1600200"/>
          <a:ext cx="11074401" cy="2984500"/>
        </p:xfrm>
        <a:graphic>
          <a:graphicData uri="http://schemas.openxmlformats.org/drawingml/2006/table">
            <a:tbl>
              <a:tblPr/>
              <a:tblGrid>
                <a:gridCol w="7590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4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94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сельских жителей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Оперировано пациентов  (чел.)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дети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пациентов (стр.1) оперировано в дневном стационаре всего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(стр.3)  детей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730375" marR="0" lvl="0" indent="-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операций (табл.2800, стр.01, гр.3) выполнено с использованием аппаратуры, ед: эндоскопической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лазерной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криогенной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рентгеновской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гистероскопий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1" name="Rectangle 1313"/>
          <p:cNvSpPr>
            <a:spLocks noChangeArrowheads="1"/>
          </p:cNvSpPr>
          <p:nvPr/>
        </p:nvSpPr>
        <p:spPr bwMode="auto">
          <a:xfrm>
            <a:off x="5578260" y="5502831"/>
            <a:ext cx="5664629" cy="777686"/>
          </a:xfrm>
          <a:prstGeom prst="wedgeRoundRectCallout">
            <a:avLst>
              <a:gd name="adj1" fmla="val -94320"/>
              <a:gd name="adj2" fmla="val -176940"/>
              <a:gd name="adj3" fmla="val 16667"/>
            </a:avLst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сверить с табл. </a:t>
            </a:r>
            <a:r>
              <a:rPr lang="ru-RU" sz="1600" b="1" dirty="0" smtClean="0">
                <a:solidFill>
                  <a:srgbClr val="FF0000"/>
                </a:solidFill>
              </a:rPr>
              <a:t>5126</a:t>
            </a:r>
          </a:p>
          <a:p>
            <a:pPr marL="342900" indent="-342900" algn="ctr"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 проверить </a:t>
            </a:r>
            <a:r>
              <a:rPr lang="ru-RU" sz="1600" b="1" dirty="0">
                <a:solidFill>
                  <a:srgbClr val="FF0000"/>
                </a:solidFill>
              </a:rPr>
              <a:t>наличие </a:t>
            </a:r>
            <a:r>
              <a:rPr lang="ru-RU" sz="1600" b="1" dirty="0" err="1">
                <a:solidFill>
                  <a:srgbClr val="FF0000"/>
                </a:solidFill>
              </a:rPr>
              <a:t>гистероскопов</a:t>
            </a:r>
            <a:endParaRPr lang="ru-RU" sz="1600" b="1" u="sng" dirty="0">
              <a:solidFill>
                <a:srgbClr val="FF0000"/>
              </a:solidFill>
            </a:endParaRPr>
          </a:p>
        </p:txBody>
      </p:sp>
      <p:sp>
        <p:nvSpPr>
          <p:cNvPr id="12" name="Rectangle 1313"/>
          <p:cNvSpPr>
            <a:spLocks noChangeArrowheads="1"/>
          </p:cNvSpPr>
          <p:nvPr/>
        </p:nvSpPr>
        <p:spPr bwMode="auto">
          <a:xfrm>
            <a:off x="4978401" y="2438401"/>
            <a:ext cx="6864353" cy="731371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indent="15875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Количество оперативных вмешательств</a:t>
            </a:r>
          </a:p>
          <a:p>
            <a:pPr indent="15875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на 1 пациента</a:t>
            </a:r>
            <a:endParaRPr lang="ru-RU" sz="1600" b="1" u="sng" dirty="0">
              <a:solidFill>
                <a:srgbClr val="FF0000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64885" y="615090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2801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2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403" y="3212976"/>
            <a:ext cx="10686464" cy="277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392" y="836713"/>
            <a:ext cx="10992544" cy="203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ольцо 10"/>
          <p:cNvSpPr/>
          <p:nvPr/>
        </p:nvSpPr>
        <p:spPr>
          <a:xfrm>
            <a:off x="6384032" y="2060848"/>
            <a:ext cx="1824203" cy="813515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9581664" y="3787247"/>
            <a:ext cx="1824203" cy="813515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52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206467"/>
              </p:ext>
            </p:extLst>
          </p:nvPr>
        </p:nvGraphicFramePr>
        <p:xfrm>
          <a:off x="1" y="1484784"/>
          <a:ext cx="12192002" cy="4206240"/>
        </p:xfrm>
        <a:graphic>
          <a:graphicData uri="http://schemas.openxmlformats.org/drawingml/2006/table">
            <a:tbl>
              <a:tblPr/>
              <a:tblGrid>
                <a:gridCol w="17627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34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93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592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66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4574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5114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4061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28675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6919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нуждающихся в медицинской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реабилитации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 рамках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ИПРА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направленных на медицинскую реабилитацию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 рамках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ИПРА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закончивших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медицинскую реабилитацию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 рамках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ИПРА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прошедших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медицинскую реабилитацию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повторно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направленных на МСЭ после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проведения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медицинской реабилитации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лиц,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7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взрослых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детей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стр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1.2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детей 0 – 2 лет включительно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1.2.1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стр. 1 инвалидов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взрослых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детей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стр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2.2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детей 0 – 2 лет включительно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2.2.1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93694" y="290384"/>
            <a:ext cx="1000461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878388" algn="ctr"/>
              </a:tabLst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10. Результаты проведения медицинской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реабилитации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15" name="Rectangle 1312"/>
          <p:cNvSpPr>
            <a:spLocks noChangeArrowheads="1"/>
          </p:cNvSpPr>
          <p:nvPr/>
        </p:nvSpPr>
        <p:spPr bwMode="auto">
          <a:xfrm>
            <a:off x="2169870" y="2338837"/>
            <a:ext cx="6699251" cy="209676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Графы 4, 6 и 8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Оформляет ли бюро медико-социальной экспертизы ИПРА не инвалидам? 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НАПИШИТЕ ОФИЦИАЛЬНЫЙ ЗАПРОС – сколько ИПРА было оформлено за отчетный год лицам, у которых не установлена инвалидность….</a:t>
            </a:r>
            <a:endParaRPr lang="ru-RU" sz="1600" b="1" dirty="0"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67436" y="5756169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Проверить арифметику!!!</a:t>
            </a:r>
          </a:p>
        </p:txBody>
      </p:sp>
      <p:sp>
        <p:nvSpPr>
          <p:cNvPr id="17" name="Rectangle 1312"/>
          <p:cNvSpPr>
            <a:spLocks noChangeArrowheads="1"/>
          </p:cNvSpPr>
          <p:nvPr/>
        </p:nvSpPr>
        <p:spPr bwMode="auto">
          <a:xfrm>
            <a:off x="6750570" y="4707786"/>
            <a:ext cx="5441429" cy="209676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</a:t>
            </a:r>
            <a:r>
              <a:rPr lang="ru-RU" sz="1600" b="1" dirty="0">
                <a:cs typeface="Arial" pitchFamily="34" charset="0"/>
              </a:rPr>
              <a:t>1 равна сумме </a:t>
            </a:r>
            <a:r>
              <a:rPr lang="ru-RU" sz="1600" b="1" dirty="0" smtClean="0">
                <a:cs typeface="Arial" pitchFamily="34" charset="0"/>
              </a:rPr>
              <a:t>строк 1.1 и 1.2,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2 равна сумме строк 2.1 и 2.2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 больше равна строке 2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1.1 больше равна строке 2.1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1.2 больше равна строке 2.2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1.2 больше равна строке 1.2.1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2.2 больше равна строка 2.2.1</a:t>
            </a:r>
            <a:endParaRPr lang="ru-RU" sz="1600" b="1" dirty="0">
              <a:cs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63352" y="1037178"/>
            <a:ext cx="115461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78388" algn="ctr"/>
              </a:tabLst>
            </a:pP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2850) 	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                                            Код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по ОКЕИ: человек – 792</a:t>
            </a:r>
          </a:p>
        </p:txBody>
      </p:sp>
    </p:spTree>
    <p:extLst>
      <p:ext uri="{BB962C8B-B14F-4D97-AF65-F5344CB8AC3E}">
        <p14:creationId xmlns:p14="http://schemas.microsoft.com/office/powerpoint/2010/main" val="217868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08000" y="1752600"/>
            <a:ext cx="11074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Times New Roman" pitchFamily="18" charset="0"/>
              </a:rPr>
              <a:t>   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. РАБОТА</a:t>
            </a: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/>
            </a:r>
            <a:b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</a:b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ЛЕЧЕБНО-ВСПОМОГАТЕЛЬНЫХ</a:t>
            </a: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/>
            </a:r>
            <a:b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</a:b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ОТДЕЛЕНИЙ (КАБИНЕТОВ)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7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object 4"/>
          <p:cNvSpPr txBox="1"/>
          <p:nvPr/>
        </p:nvSpPr>
        <p:spPr>
          <a:xfrm>
            <a:off x="0" y="179273"/>
            <a:ext cx="12192000" cy="8688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4604" algn="ctr">
              <a:lnSpc>
                <a:spcPct val="100000"/>
              </a:lnSpc>
              <a:spcBef>
                <a:spcPts val="144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</a:t>
            </a: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4201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«Деятельность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радиотерапевтического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отделения</a:t>
            </a:r>
          </a:p>
          <a:p>
            <a:pPr marR="14604" algn="ctr">
              <a:lnSpc>
                <a:spcPct val="100000"/>
              </a:lnSpc>
              <a:spcBef>
                <a:spcPts val="1440"/>
              </a:spcBef>
            </a:pP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кабинета лучевой терапии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)»</a:t>
            </a:r>
            <a:endParaRPr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94175"/>
              </p:ext>
            </p:extLst>
          </p:nvPr>
        </p:nvGraphicFramePr>
        <p:xfrm>
          <a:off x="237069" y="1124744"/>
          <a:ext cx="11954931" cy="51441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4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8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06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185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813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16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31775" marR="21399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подразделениях,  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70485" marR="49530" indent="-63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медицинскую помощь в  амбулаторных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условиях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46990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пациентов, закончивших,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лучевую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терапию (самостоятельную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 в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комбинации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</a:p>
                    <a:p>
                      <a:pPr marL="46990">
                        <a:lnSpc>
                          <a:spcPts val="137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другими методами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лечения),</a:t>
                      </a:r>
                      <a:r>
                        <a:rPr sz="1200" spc="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ts val="137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самостоятельную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хирургическим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лечением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химиотерапией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хирургическим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лечением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spc="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химиотерапией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аппаратах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для дистанционной</a:t>
                      </a:r>
                      <a:r>
                        <a:rPr sz="1200" spc="-10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2927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на дистанционных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гамма-терапевтических</a:t>
                      </a:r>
                      <a:r>
                        <a:rPr sz="1200" spc="-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аппаратах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0547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по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методикам: двухмерная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конвенциональная</a:t>
                      </a:r>
                      <a:r>
                        <a:rPr sz="1200" spc="-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радиотерапия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2.1.1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254063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трехмерная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конформная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2.1.2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линейных</a:t>
                      </a:r>
                      <a:r>
                        <a:rPr sz="1200" spc="-1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ускорителях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 по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методикам: двухмерная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конвенциональная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лучевая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трехмерная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конформная лучевая</a:t>
                      </a:r>
                      <a:r>
                        <a:rPr sz="1200" spc="4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модуляцией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интенсивности</a:t>
                      </a:r>
                      <a:r>
                        <a:rPr sz="1200" spc="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пучков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1778635" marR="394970">
                        <a:lnSpc>
                          <a:spcPts val="1440"/>
                        </a:lnSpc>
                        <a:spcBef>
                          <a:spcPts val="15"/>
                        </a:spcBef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ротационное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модуляцией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интенсивности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пучка 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излучения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1778635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стереотаксическая радиотерапия,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включая</a:t>
                      </a:r>
                      <a:r>
                        <a:rPr sz="1200" spc="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радиохирургию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2.2.5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тотальное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 всего</a:t>
                      </a:r>
                      <a:r>
                        <a:rPr sz="1200" spc="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тела/кожи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2.2.6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рентгенотерапевтических</a:t>
                      </a:r>
                      <a:r>
                        <a:rPr sz="1200" spc="-8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аппаратах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близкофокусной</a:t>
                      </a:r>
                      <a:r>
                        <a:rPr sz="1200" spc="-6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2.3.1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глубокой</a:t>
                      </a:r>
                      <a:r>
                        <a:rPr sz="1200" spc="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рентгенотерапии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2.3.2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кибер-нож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гамма-нож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2.5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томотерапии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2.6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11" name="Rectangle 1316"/>
          <p:cNvSpPr>
            <a:spLocks noChangeArrowheads="1"/>
          </p:cNvSpPr>
          <p:nvPr/>
        </p:nvSpPr>
        <p:spPr bwMode="auto">
          <a:xfrm>
            <a:off x="5231905" y="5301208"/>
            <a:ext cx="6701889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indent="-342900" algn="ctr" eaLnBrk="0" hangingPunct="0">
              <a:spcBef>
                <a:spcPct val="0"/>
              </a:spcBef>
              <a:defRPr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 равна сумме строк 2 + 3 + 4 + 5 + 6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7824192" y="1988840"/>
            <a:ext cx="4064000" cy="7620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1.1+1.2+1.3+1.4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7632171" y="3573016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2.1+2.2+2.3+2.4+2.5+2.6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object 4"/>
          <p:cNvSpPr txBox="1"/>
          <p:nvPr/>
        </p:nvSpPr>
        <p:spPr>
          <a:xfrm>
            <a:off x="2462106" y="179274"/>
            <a:ext cx="9002607" cy="41998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635" algn="ctr">
              <a:lnSpc>
                <a:spcPct val="100000"/>
              </a:lnSpc>
              <a:spcBef>
                <a:spcPts val="9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200" b="1" spc="-40" dirty="0">
                <a:latin typeface="Arial"/>
                <a:cs typeface="Arial"/>
              </a:rPr>
              <a:t>(</a:t>
            </a:r>
            <a:r>
              <a:rPr sz="1200" b="1" spc="-85" dirty="0">
                <a:latin typeface="Arial"/>
                <a:cs typeface="Arial"/>
              </a:rPr>
              <a:t>п</a:t>
            </a:r>
            <a:r>
              <a:rPr sz="1200" b="1" spc="-90" dirty="0">
                <a:latin typeface="Arial"/>
                <a:cs typeface="Arial"/>
              </a:rPr>
              <a:t>р</a:t>
            </a:r>
            <a:r>
              <a:rPr sz="1200" b="1" spc="-114" dirty="0">
                <a:latin typeface="Arial"/>
                <a:cs typeface="Arial"/>
              </a:rPr>
              <a:t>о</a:t>
            </a:r>
            <a:r>
              <a:rPr sz="1200" b="1" spc="-80" dirty="0">
                <a:latin typeface="Arial"/>
                <a:cs typeface="Arial"/>
              </a:rPr>
              <a:t>д</a:t>
            </a:r>
            <a:r>
              <a:rPr sz="1200" b="1" spc="-114" dirty="0">
                <a:latin typeface="Arial"/>
                <a:cs typeface="Arial"/>
              </a:rPr>
              <a:t>о</a:t>
            </a:r>
            <a:r>
              <a:rPr sz="1200" b="1" spc="-135" dirty="0">
                <a:latin typeface="Arial"/>
                <a:cs typeface="Arial"/>
              </a:rPr>
              <a:t>л</a:t>
            </a:r>
            <a:r>
              <a:rPr sz="1200" b="1" spc="5" dirty="0">
                <a:latin typeface="Arial"/>
                <a:cs typeface="Arial"/>
              </a:rPr>
              <a:t>ж</a:t>
            </a:r>
            <a:r>
              <a:rPr sz="1200" b="1" spc="-70" dirty="0">
                <a:latin typeface="Arial"/>
                <a:cs typeface="Arial"/>
              </a:rPr>
              <a:t>е</a:t>
            </a:r>
            <a:r>
              <a:rPr sz="1200" b="1" spc="-75" dirty="0">
                <a:latin typeface="Arial"/>
                <a:cs typeface="Arial"/>
              </a:rPr>
              <a:t>н</a:t>
            </a:r>
            <a:r>
              <a:rPr sz="1200" b="1" spc="-70" dirty="0">
                <a:latin typeface="Arial"/>
                <a:cs typeface="Arial"/>
              </a:rPr>
              <a:t>ие</a:t>
            </a:r>
            <a:r>
              <a:rPr sz="1200" b="1" spc="-30" dirty="0">
                <a:latin typeface="Arial"/>
                <a:cs typeface="Arial"/>
              </a:rPr>
              <a:t>)</a:t>
            </a:r>
            <a:endParaRPr sz="1200" dirty="0">
              <a:latin typeface="Arial"/>
              <a:cs typeface="Arial"/>
            </a:endParaRPr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380203"/>
              </p:ext>
            </p:extLst>
          </p:nvPr>
        </p:nvGraphicFramePr>
        <p:xfrm>
          <a:off x="710929" y="1118361"/>
          <a:ext cx="10850030" cy="49288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93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2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07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16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65735" marR="14668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подразделениях,  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51435" marR="3048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медицинскую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помощь  в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амбулаторных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5240" algn="ctr">
                        <a:lnSpc>
                          <a:spcPts val="1135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условиях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1430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контактной лучевой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терапией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00266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внутриполостной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49796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внутритканевой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высокой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мощностью</a:t>
                      </a:r>
                      <a:r>
                        <a:rPr sz="1200" spc="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дозы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49542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внутритканевой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микроисточниками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49034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аппликационной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50304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внутрисосудистой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3.5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46990" marR="486409">
                        <a:lnSpc>
                          <a:spcPts val="1440"/>
                        </a:lnSpc>
                        <a:spcBef>
                          <a:spcPts val="15"/>
                        </a:spcBef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сочетанную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радиотерапию (дистанционную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внутриполостным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облучением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48895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интраоперационную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2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андронную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81216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протонную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6.1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32143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ионную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33032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нейтронную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332230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нейтрон-захватную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46990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лучевую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200" spc="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применением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46990">
                        <a:lnSpc>
                          <a:spcPts val="1365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радиомодификаторов,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радиопротекторов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46990" marR="609600">
                        <a:lnSpc>
                          <a:spcPts val="1440"/>
                        </a:lnSpc>
                        <a:spcBef>
                          <a:spcPts val="20"/>
                        </a:spcBef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поводу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неонкологических  заболеваний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0339">
                <a:tc>
                  <a:txBody>
                    <a:bodyPr/>
                    <a:lstStyle/>
                    <a:p>
                      <a:pPr marL="769620">
                        <a:lnSpc>
                          <a:spcPts val="132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на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линейном</a:t>
                      </a:r>
                      <a:r>
                        <a:rPr sz="1200" spc="-8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ускорителе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2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8.1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271270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гамма-терапевтическом</a:t>
                      </a:r>
                      <a:r>
                        <a:rPr sz="1200" spc="4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8.2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25920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рентгентерапевтическом</a:t>
                      </a:r>
                      <a:r>
                        <a:rPr sz="1200" spc="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8.3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0" y="188640"/>
            <a:ext cx="6197600" cy="18722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  <a:effectLst>
            <a:innerShdw blurRad="63500" dist="50800" dir="18900000">
              <a:prstClr val="black">
                <a:alpha val="50000"/>
              </a:prstClr>
            </a:innerShdw>
          </a:effectLst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В строке 7 отражаются сведения о числе пациентов, получивших комплексное лечение лучевую терапию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радиомодификаторы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радиопротекторы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7 </a:t>
            </a:r>
            <a:r>
              <a:rPr lang="en-US" altLang="ru-RU" sz="1600" b="1" dirty="0">
                <a:latin typeface="Times New Roman" pitchFamily="18" charset="0"/>
                <a:cs typeface="Times New Roman" pitchFamily="18" charset="0"/>
              </a:rPr>
              <a:t>&lt;= c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трока 1</a:t>
            </a: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7536160" y="2204864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3.1+3.2+3.3+3.4+3.5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7536160" y="3654569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6.1+6.2+6.3+6.4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7536160" y="5157192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8.1+8.2+8.3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08000" y="1752600"/>
            <a:ext cx="11074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VI</a:t>
            </a: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. РАБОТА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r>
              <a:rPr lang="en-US" altLang="ru-RU" sz="2800" b="1" dirty="0">
                <a:latin typeface="Times New Roman" pitchFamily="18" charset="0"/>
              </a:rPr>
              <a:t>                      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ДИАГНОСТИЧЕСКИХ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r>
              <a:rPr lang="en-US" altLang="ru-RU" sz="2800" b="1" dirty="0">
                <a:latin typeface="Times New Roman" pitchFamily="18" charset="0"/>
              </a:rPr>
              <a:t>                      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ОТДЕЛЕНИЙ (КАБИНЕТОВ)</a:t>
            </a:r>
            <a:endParaRPr lang="ru-RU" sz="2800" b="1" dirty="0">
              <a:solidFill>
                <a:srgbClr val="6C5E53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764" y="4401688"/>
            <a:ext cx="77186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6C5E53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09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03200" y="1371601"/>
            <a:ext cx="11785600" cy="4476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900" b="1" dirty="0" smtClean="0"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Таблицы данного раздела заполняют в медицинских организациях, имеющих соответствующие диагностические службы. Включаются сведения об исследованиях, проведенных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отделениях (кабинетах)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данной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медицинской организации</a:t>
            </a:r>
          </a:p>
          <a:p>
            <a:pPr algn="just">
              <a:lnSpc>
                <a:spcPct val="80000"/>
              </a:lnSpc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включаются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сведения об анализах и исследованиях,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проведенных в других организациях,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пациентам, обслуживаемым данной организацией</a:t>
            </a:r>
          </a:p>
          <a:p>
            <a:pPr algn="just">
              <a:lnSpc>
                <a:spcPct val="80000"/>
              </a:lnSpc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Если диагностические отделения данной организации оказывают помощь не только своим пациентам, но и пациентам, направленным другими организациями, в сведения о работе диагностического отделения включается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объем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проведенной работы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независимо от того, каким пациентам была оказана помощь</a:t>
            </a:r>
            <a:endParaRPr lang="ru-RU" altLang="ru-RU" sz="2000" dirty="0" smtClean="0">
              <a:latin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12753" y="45244"/>
            <a:ext cx="11379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При заполнении раздела </a:t>
            </a:r>
            <a:r>
              <a:rPr lang="en-US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VI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«Работа диагностических отделений (кабинетов)» ФФСН №30 следует иметь в виду</a:t>
            </a:r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845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Наиболее часто встречающиеся типы ошибок</a:t>
            </a:r>
            <a:endParaRPr lang="ru-RU" sz="2400" spc="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5763BBC-8354-A843-B87C-17E283176D15}"/>
              </a:ext>
            </a:extLst>
          </p:cNvPr>
          <p:cNvSpPr txBox="1"/>
          <p:nvPr/>
        </p:nvSpPr>
        <p:spPr>
          <a:xfrm>
            <a:off x="379548" y="2059644"/>
            <a:ext cx="8450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Ошибки ввода информации</a:t>
            </a:r>
            <a:endParaRPr lang="ru-RU" sz="3200" dirty="0">
              <a:solidFill>
                <a:srgbClr val="6C5E53"/>
              </a:solidFill>
              <a:latin typeface="Montserrat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5763BBC-8354-A843-B87C-17E283176D15}"/>
              </a:ext>
            </a:extLst>
          </p:cNvPr>
          <p:cNvSpPr txBox="1"/>
          <p:nvPr/>
        </p:nvSpPr>
        <p:spPr>
          <a:xfrm>
            <a:off x="379548" y="2751926"/>
            <a:ext cx="84501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Ошибки переноса из одного программного обеспечения в другое</a:t>
            </a:r>
            <a:endParaRPr lang="ru-RU" sz="3200" dirty="0">
              <a:solidFill>
                <a:srgbClr val="6C5E53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757236"/>
              </p:ext>
            </p:extLst>
          </p:nvPr>
        </p:nvGraphicFramePr>
        <p:xfrm>
          <a:off x="609600" y="1546702"/>
          <a:ext cx="10972803" cy="4727678"/>
        </p:xfrm>
        <a:graphic>
          <a:graphicData uri="http://schemas.openxmlformats.org/drawingml/2006/table">
            <a:tbl>
              <a:tblPr/>
              <a:tblGrid>
                <a:gridCol w="20669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86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9727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9727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4957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3606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стро-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При них выполнено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исследований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гр.3)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Рентге-носкопий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Рентгенограмм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Флюорограмм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Томограмм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 контра-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стирова-нием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(без ангио-графий)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подразде-лениях, оказывающих медицинскую помощь в амбулаторных условиях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Рентгенодиагностические  исследования – всего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них (стр.1):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органов грудной клетки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органов пищеварения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410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из них: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пищевода, желудка и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тонкой кишки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ободочной и прямой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кишки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костно-мышечной системы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нее:  конечностей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             таза и тазобедренных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             суставов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шейного отдела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грудного отдела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пояснично-крестцового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отдела, копчика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денситометрия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черепа и челюстно-лицевой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области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из них:  зубов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челюстей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околоносовых пазух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височных костей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10" name="object 267"/>
          <p:cNvSpPr txBox="1"/>
          <p:nvPr/>
        </p:nvSpPr>
        <p:spPr>
          <a:xfrm>
            <a:off x="911425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  <p:sp>
        <p:nvSpPr>
          <p:cNvPr id="11" name="Rectangle 453"/>
          <p:cNvSpPr>
            <a:spLocks noChangeArrowheads="1"/>
          </p:cNvSpPr>
          <p:nvPr/>
        </p:nvSpPr>
        <p:spPr bwMode="auto">
          <a:xfrm>
            <a:off x="4892523" y="2478494"/>
            <a:ext cx="7010400" cy="1295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Включаются рентгенологические диагностические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исследования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исключением: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профилактических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(таб. 5114),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интервенционных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(таб. 5111) и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компьютерно-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томографических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исследований (таб. 5113)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4910283" y="3888687"/>
            <a:ext cx="7010400" cy="533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2+3+4+5+6+7+8 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4910283" y="4604368"/>
            <a:ext cx="7010400" cy="914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Графа 3 больше суммы граф 11+12 за счет исследований, выполненных пациентам, получавшим медицинскую помощь в стационарных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4" name="AutoShape 182"/>
          <p:cNvSpPr>
            <a:spLocks noChangeArrowheads="1"/>
          </p:cNvSpPr>
          <p:nvPr/>
        </p:nvSpPr>
        <p:spPr bwMode="auto">
          <a:xfrm>
            <a:off x="5807749" y="5755922"/>
            <a:ext cx="5472827" cy="518458"/>
          </a:xfrm>
          <a:prstGeom prst="wedgeRoundRectCallout">
            <a:avLst>
              <a:gd name="adj1" fmla="val 15929"/>
              <a:gd name="adj2" fmla="val -753666"/>
              <a:gd name="adj3" fmla="val 16667"/>
            </a:avLst>
          </a:prstGeom>
          <a:solidFill>
            <a:schemeClr val="accent6">
              <a:lumMod val="60000"/>
              <a:lumOff val="40000"/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1400" b="1" dirty="0" smtClean="0"/>
              <a:t>С любым типом контрастного вещества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6579207"/>
              </p:ext>
            </p:extLst>
          </p:nvPr>
        </p:nvGraphicFramePr>
        <p:xfrm>
          <a:off x="143340" y="1484784"/>
          <a:ext cx="11809307" cy="5017238"/>
        </p:xfrm>
        <a:graphic>
          <a:graphicData uri="http://schemas.openxmlformats.org/drawingml/2006/table">
            <a:tbl>
              <a:tblPr/>
              <a:tblGrid>
                <a:gridCol w="22245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66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7329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07329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91434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3606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стро-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При них выполнено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исследований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гр.3)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Рентге-носкопий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Рентгенограмм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Флюорограмм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Томограмм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 контра-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стирова-нием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(без ангио-графий)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подразде-лениях, оказывающих медицинскую помощь в амбулаторных условиях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Рентгенодиагностические  исследования – всего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из них (стр.1):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органов грудной клетки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органов пищеварения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410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из них: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пищевода, желудка и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тонкой кишки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ободочной и прямой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кишки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костно-мышечной системы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из нее:  конечностей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таза и тазобедренных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суставов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шейного отдела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грудного отдела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 пояснично-крестцового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 отдела, копчика 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 денситометрия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черепа и челюстно-лицевой 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области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из них:  зубов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челюстей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околоносовых пазух 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височных костей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10" name="Скругленная прямоугольная выноска 9"/>
          <p:cNvSpPr/>
          <p:nvPr/>
        </p:nvSpPr>
        <p:spPr>
          <a:xfrm>
            <a:off x="6705209" y="4271453"/>
            <a:ext cx="5486400" cy="2520950"/>
          </a:xfrm>
          <a:prstGeom prst="wedgeRoundRectCallout">
            <a:avLst>
              <a:gd name="adj1" fmla="val 7837"/>
              <a:gd name="adj2" fmla="val -86222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/>
              <a:t>Без контрастирования рентгенографии брюшной полости делают </a:t>
            </a:r>
            <a:r>
              <a:rPr lang="ru-RU" sz="1600" b="1" dirty="0" smtClean="0"/>
              <a:t>при подозрении</a:t>
            </a:r>
            <a:endParaRPr lang="ru-RU" sz="1600" b="1" dirty="0"/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кишечную непроходимость;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перфорацию полого органа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наличие инородного тела</a:t>
            </a:r>
          </a:p>
        </p:txBody>
      </p:sp>
      <p:sp>
        <p:nvSpPr>
          <p:cNvPr id="11" name="object 267"/>
          <p:cNvSpPr txBox="1"/>
          <p:nvPr/>
        </p:nvSpPr>
        <p:spPr>
          <a:xfrm>
            <a:off x="911425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39352" y="74103"/>
            <a:ext cx="5486400" cy="2520950"/>
          </a:xfrm>
          <a:prstGeom prst="wedgeRoundRectCallout">
            <a:avLst>
              <a:gd name="adj1" fmla="val 23731"/>
              <a:gd name="adj2" fmla="val 122515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 smtClean="0"/>
              <a:t>Исследования, которые выполняются </a:t>
            </a:r>
            <a:r>
              <a:rPr lang="ru-RU" sz="1600" b="1" spc="300" dirty="0" smtClean="0">
                <a:solidFill>
                  <a:srgbClr val="FF0000"/>
                </a:solidFill>
              </a:rPr>
              <a:t>совместно</a:t>
            </a:r>
            <a:r>
              <a:rPr lang="ru-RU" sz="1600" b="1" dirty="0" smtClean="0"/>
              <a:t> с хирургами, урологами, гинекологами и т.д.,</a:t>
            </a:r>
          </a:p>
          <a:p>
            <a:pPr algn="ctr">
              <a:defRPr/>
            </a:pPr>
            <a:r>
              <a:rPr lang="ru-RU" sz="1600" b="1" dirty="0" smtClean="0"/>
              <a:t>необходимо показывать в таблице </a:t>
            </a:r>
            <a:r>
              <a:rPr lang="ru-RU" sz="2400" b="1" dirty="0" smtClean="0">
                <a:solidFill>
                  <a:srgbClr val="FF0000"/>
                </a:solidFill>
              </a:rPr>
              <a:t>5111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980777"/>
              </p:ext>
            </p:extLst>
          </p:nvPr>
        </p:nvGraphicFramePr>
        <p:xfrm>
          <a:off x="277903" y="2697480"/>
          <a:ext cx="11531573" cy="2316480"/>
        </p:xfrm>
        <a:graphic>
          <a:graphicData uri="http://schemas.openxmlformats.org/drawingml/2006/table">
            <a:tbl>
              <a:tblPr/>
              <a:tblGrid>
                <a:gridCol w="21722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40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4805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04805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9284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7486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стро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При них выполнено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исследований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(из гр.3)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22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Рентге-носкопий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Рентгенограмм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Флюорограмм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Томограмм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 контра-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стирова-нием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(без ангио-графий)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подразде-лениях, оказывающих медицинскую помощь в амбулаторных условиях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9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marL="83820" indent="381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почек и  мочевых путей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marL="8382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молочных желез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marL="83820" indent="381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прочих органов и систем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2298">
                <a:tc>
                  <a:txBody>
                    <a:bodyPr/>
                    <a:lstStyle/>
                    <a:p>
                      <a:pPr marL="83820" indent="381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Число исследований, выполненных методом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томосинтеза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(из стр. 1)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3408533" y="5618584"/>
            <a:ext cx="6908800" cy="533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9 из строки 1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1" name="object 267"/>
          <p:cNvSpPr txBox="1"/>
          <p:nvPr/>
        </p:nvSpPr>
        <p:spPr>
          <a:xfrm>
            <a:off x="1295467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</p:spTree>
    <p:extLst>
      <p:ext uri="{BB962C8B-B14F-4D97-AF65-F5344CB8AC3E}">
        <p14:creationId xmlns:p14="http://schemas.microsoft.com/office/powerpoint/2010/main" val="3437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1816486" y="1851970"/>
            <a:ext cx="8533633" cy="5334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</a:t>
            </a:r>
            <a:r>
              <a:rPr lang="ru-RU" sz="1600" b="1" dirty="0"/>
              <a:t>. 3 ≥ </a:t>
            </a:r>
            <a:r>
              <a:rPr lang="ru-RU" sz="1600" b="1" dirty="0" smtClean="0"/>
              <a:t>стр. 3.1 </a:t>
            </a:r>
            <a:r>
              <a:rPr lang="ru-RU" sz="1600" b="1" dirty="0"/>
              <a:t>+ </a:t>
            </a:r>
            <a:r>
              <a:rPr lang="ru-RU" sz="1600" b="1" dirty="0" smtClean="0"/>
              <a:t>стр. 3.2</a:t>
            </a:r>
            <a:endParaRPr lang="ru-RU" sz="1600" b="1" dirty="0"/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1829183" y="2691332"/>
            <a:ext cx="8533635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Стр. 4 ≥</a:t>
            </a:r>
            <a:r>
              <a:rPr lang="en-US" sz="1600" b="1" dirty="0" smtClean="0"/>
              <a:t> </a:t>
            </a:r>
            <a:r>
              <a:rPr lang="ru-RU" sz="1600" b="1" dirty="0" smtClean="0"/>
              <a:t>стр. 4.1 </a:t>
            </a:r>
            <a:r>
              <a:rPr lang="ru-RU" sz="1600" b="1" dirty="0"/>
              <a:t>+ </a:t>
            </a:r>
            <a:r>
              <a:rPr lang="ru-RU" sz="1600" b="1" dirty="0" smtClean="0"/>
              <a:t>стр. 4.2 + стр. 4.3 + стр. 4.4 </a:t>
            </a:r>
            <a:r>
              <a:rPr lang="ru-RU" sz="1600" b="1" dirty="0"/>
              <a:t>+ </a:t>
            </a:r>
            <a:r>
              <a:rPr lang="ru-RU" sz="1600" b="1" dirty="0" smtClean="0"/>
              <a:t>стр. 4.5 + стр. 4.6</a:t>
            </a:r>
            <a:endParaRPr lang="ru-RU" sz="1600" b="1" dirty="0"/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829183" y="3568701"/>
            <a:ext cx="8520936" cy="5334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Стр. </a:t>
            </a:r>
            <a:r>
              <a:rPr lang="ru-RU" sz="1600" b="1" dirty="0"/>
              <a:t>5 ≥</a:t>
            </a:r>
            <a:r>
              <a:rPr lang="en-US" sz="1600" b="1" dirty="0" smtClean="0"/>
              <a:t> </a:t>
            </a:r>
            <a:r>
              <a:rPr lang="ru-RU" sz="1600" b="1" dirty="0"/>
              <a:t>стр. 5</a:t>
            </a:r>
            <a:r>
              <a:rPr lang="ru-RU" sz="1600" b="1" dirty="0" smtClean="0"/>
              <a:t>.1 </a:t>
            </a:r>
            <a:r>
              <a:rPr lang="ru-RU" sz="1600" b="1" dirty="0"/>
              <a:t>+ стр. </a:t>
            </a:r>
            <a:r>
              <a:rPr lang="ru-RU" sz="1600" b="1" dirty="0" smtClean="0"/>
              <a:t>5.2 </a:t>
            </a:r>
            <a:r>
              <a:rPr lang="ru-RU" sz="1600" b="1" dirty="0"/>
              <a:t>+ стр. </a:t>
            </a:r>
            <a:r>
              <a:rPr lang="ru-RU" sz="1600" b="1" dirty="0" smtClean="0"/>
              <a:t>5.3 </a:t>
            </a:r>
            <a:r>
              <a:rPr lang="ru-RU" sz="1600" b="1" dirty="0"/>
              <a:t>+ стр. </a:t>
            </a:r>
            <a:r>
              <a:rPr lang="ru-RU" sz="1600" b="1" dirty="0" smtClean="0"/>
              <a:t>5.4 </a:t>
            </a:r>
            <a:endParaRPr lang="ru-RU" sz="1600" b="1" dirty="0"/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1829183" y="4589755"/>
            <a:ext cx="8520936" cy="5334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Таблица заполняется на основании учетных форм №050/у и №039-5/у, утвержденных Приказом №1030  от 04.10.1980</a:t>
            </a:r>
            <a:endParaRPr lang="ru-RU" sz="1600" b="1" dirty="0"/>
          </a:p>
        </p:txBody>
      </p:sp>
      <p:sp>
        <p:nvSpPr>
          <p:cNvPr id="13" name="object 267"/>
          <p:cNvSpPr txBox="1"/>
          <p:nvPr/>
        </p:nvSpPr>
        <p:spPr>
          <a:xfrm>
            <a:off x="815414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</p:spTree>
    <p:extLst>
      <p:ext uri="{BB962C8B-B14F-4D97-AF65-F5344CB8AC3E}">
        <p14:creationId xmlns:p14="http://schemas.microsoft.com/office/powerpoint/2010/main" val="3437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609600" y="990600"/>
            <a:ext cx="11074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Рентгенологическое исследование пациенту может состоять из просвечивания,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одной или нескольких </a:t>
            </a:r>
            <a:r>
              <a:rPr lang="ru-RU" alt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рентгенограмм, </a:t>
            </a:r>
            <a:r>
              <a:rPr lang="ru-RU" altLang="ru-RU" sz="1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флюорограмм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, может состоять из каждого способа в отдельности или в сочетании их друг с другом. В связи с этим, числа, </a:t>
            </a: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показываемые в графах 4-9 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по соответствующим строкам в сумме, могут превышать числа в графе 3, но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могут быть меньше их.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>
              <a:latin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Примечание: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для всех видов цифровой рентгенографии одним снимком считается однократная или серийная экспозиция, выполненная  в одной проекции, независимо от формы последующего сохранения изображения (электронный носитель, </a:t>
            </a:r>
            <a:r>
              <a:rPr lang="ru-RU" altLang="ru-RU" sz="1800" b="1" dirty="0" err="1">
                <a:latin typeface="Times New Roman" pitchFamily="18" charset="0"/>
              </a:rPr>
              <a:t>мультиформатная</a:t>
            </a:r>
            <a:r>
              <a:rPr lang="ru-RU" altLang="ru-RU" sz="1800" b="1" dirty="0">
                <a:latin typeface="Times New Roman" pitchFamily="18" charset="0"/>
              </a:rPr>
              <a:t> пленка, бумажная копия и др.)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При рентгеновской компьютерной или магнитно-резонансной томографии учитывается только число исследований в соответствии с утвержденным перечнем лучевых методов исследования</a:t>
            </a:r>
          </a:p>
        </p:txBody>
      </p:sp>
      <p:sp>
        <p:nvSpPr>
          <p:cNvPr id="10" name="object 267"/>
          <p:cNvSpPr txBox="1"/>
          <p:nvPr/>
        </p:nvSpPr>
        <p:spPr>
          <a:xfrm>
            <a:off x="899485" y="142973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2801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457200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Почему не менее двух проекций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07" y="2413819"/>
            <a:ext cx="5397791" cy="383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bject 267"/>
          <p:cNvSpPr txBox="1"/>
          <p:nvPr/>
        </p:nvSpPr>
        <p:spPr>
          <a:xfrm>
            <a:off x="911425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686" y="2413819"/>
            <a:ext cx="5397791" cy="37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3154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787821"/>
              </p:ext>
            </p:extLst>
          </p:nvPr>
        </p:nvGraphicFramePr>
        <p:xfrm>
          <a:off x="815413" y="1052736"/>
          <a:ext cx="10657189" cy="4596491"/>
        </p:xfrm>
        <a:graphic>
          <a:graphicData uri="http://schemas.openxmlformats.org/drawingml/2006/table">
            <a:tbl>
              <a:tblPr/>
              <a:tblGrid>
                <a:gridCol w="4207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74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096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2008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№  строки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внутрисосудистые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внесосудистые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Диагно-стические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Лечебные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Диагно-стические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Лечебные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Рентгенохирургические вмешательства,  всего, </a:t>
                      </a:r>
                    </a:p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в том числе на: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головном мозге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области головы и шеи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молочных железах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органах грудной клетки всего, без сердца и грудной аорты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      из них:  легочной артерии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сердце, всего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из них: коронарных сосудах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           камерах сердца и клапанах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грудной аорте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брюшной аорте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75951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нижней полой вене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12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желудочно-кишечном тракте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13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печени, желчных путях, селезенке, поджелудочной железе 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надпочечниках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почках и мочевых путях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органах малого таза (женского)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органах малого таза (мужского)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конечностях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позвоночнике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прочих органах и системах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21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846730" y="48651"/>
            <a:ext cx="8346142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5111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Интервенционные лечебные и диагностические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4687" t="11250" r="5078" b="10000"/>
          <a:stretch>
            <a:fillRect/>
          </a:stretch>
        </p:blipFill>
        <p:spPr bwMode="auto">
          <a:xfrm>
            <a:off x="0" y="4293096"/>
            <a:ext cx="8832981" cy="361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9232" y="0"/>
            <a:ext cx="6912768" cy="443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43339" y="332656"/>
            <a:ext cx="5486400" cy="2520950"/>
          </a:xfrm>
          <a:prstGeom prst="wedgeRoundRectCallout">
            <a:avLst>
              <a:gd name="adj1" fmla="val 49286"/>
              <a:gd name="adj2" fmla="val 85437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 smtClean="0"/>
              <a:t>Сверить со сведениями таблицы 4000 формы 14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Строки 7.5.2, 7.4.1 и 7.4.2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Сверить таблицу 5111</a:t>
            </a:r>
            <a:b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</a:b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 с таблицей 4100 формы 14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26056"/>
            <a:ext cx="10972800" cy="267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Багетная рамка 10"/>
          <p:cNvSpPr/>
          <p:nvPr/>
        </p:nvSpPr>
        <p:spPr>
          <a:xfrm>
            <a:off x="719402" y="4797152"/>
            <a:ext cx="11041227" cy="432048"/>
          </a:xfrm>
          <a:prstGeom prst="bevel">
            <a:avLst/>
          </a:prstGeom>
          <a:noFill/>
          <a:ln w="28575">
            <a:solidFill>
              <a:srgbClr val="36F7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639616" y="5805264"/>
            <a:ext cx="6912769" cy="1052736"/>
          </a:xfrm>
          <a:prstGeom prst="wedgeRoundRectCallout">
            <a:avLst>
              <a:gd name="adj1" fmla="val 30558"/>
              <a:gd name="adj2" fmla="val 46645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Разницу пояснить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object 245"/>
          <p:cNvSpPr txBox="1">
            <a:spLocks/>
          </p:cNvSpPr>
          <p:nvPr/>
        </p:nvSpPr>
        <p:spPr>
          <a:xfrm>
            <a:off x="609600" y="1628776"/>
            <a:ext cx="10972800" cy="23211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24250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5112</a:t>
            </a:r>
          </a:p>
          <a:p>
            <a:pPr marL="48895">
              <a:lnSpc>
                <a:spcPct val="100000"/>
              </a:lnSpc>
              <a:spcBef>
                <a:spcPts val="1255"/>
              </a:spcBef>
              <a:tabLst>
                <a:tab pos="5705475" algn="l"/>
              </a:tabLst>
            </a:pPr>
            <a:r>
              <a:rPr lang="ru-RU" sz="18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(5112)	Код по ОКЕИ: единица  642</a:t>
            </a:r>
          </a:p>
          <a:p>
            <a:pPr>
              <a:lnSpc>
                <a:spcPct val="100000"/>
              </a:lnSpc>
            </a:pPr>
            <a:endParaRPr lang="ru-RU" sz="1250" dirty="0" smtClean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tabLst>
                <a:tab pos="2551430" algn="l"/>
                <a:tab pos="3403600" algn="l"/>
                <a:tab pos="3554095" algn="l"/>
                <a:tab pos="6130290" algn="l"/>
                <a:tab pos="6268720" algn="l"/>
                <a:tab pos="7150734" algn="l"/>
                <a:tab pos="7934959" algn="l"/>
              </a:tabLst>
            </a:pPr>
            <a:r>
              <a:rPr lang="ru-RU" sz="1200" spc="-5" dirty="0" smtClean="0">
                <a:latin typeface="Times New Roman"/>
                <a:cs typeface="Times New Roman"/>
              </a:rPr>
              <a:t>Из общего числа рентгенохирургических </a:t>
            </a:r>
            <a:r>
              <a:rPr lang="ru-RU" sz="1200" spc="-10" dirty="0" smtClean="0">
                <a:latin typeface="Times New Roman"/>
                <a:cs typeface="Times New Roman"/>
              </a:rPr>
              <a:t>вмешательств </a:t>
            </a:r>
            <a:r>
              <a:rPr lang="ru-RU" sz="1200" spc="-5" dirty="0" smtClean="0">
                <a:latin typeface="Times New Roman"/>
                <a:cs typeface="Times New Roman"/>
              </a:rPr>
              <a:t>выполнено:  пациентам </a:t>
            </a:r>
            <a:r>
              <a:rPr lang="ru-RU" sz="1200" dirty="0" smtClean="0">
                <a:latin typeface="Times New Roman"/>
                <a:cs typeface="Times New Roman"/>
              </a:rPr>
              <a:t>с </a:t>
            </a:r>
            <a:r>
              <a:rPr lang="ru-RU" sz="1200" spc="-5" dirty="0" smtClean="0">
                <a:latin typeface="Times New Roman"/>
                <a:cs typeface="Times New Roman"/>
              </a:rPr>
              <a:t>инфарктом</a:t>
            </a:r>
            <a:r>
              <a:rPr lang="ru-RU" sz="1200" spc="9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миокарда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1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из них в  </a:t>
            </a:r>
            <a:r>
              <a:rPr lang="ru-RU" sz="1200" spc="-5" dirty="0" smtClean="0">
                <a:latin typeface="Times New Roman"/>
                <a:cs typeface="Times New Roman"/>
              </a:rPr>
              <a:t>первые </a:t>
            </a:r>
            <a:r>
              <a:rPr lang="ru-RU" sz="1600" b="1" dirty="0" smtClean="0">
                <a:latin typeface="Times New Roman"/>
                <a:cs typeface="Times New Roman"/>
              </a:rPr>
              <a:t>90 </a:t>
            </a:r>
            <a:r>
              <a:rPr lang="ru-RU" sz="1600" b="1" spc="-10" dirty="0" smtClean="0">
                <a:latin typeface="Times New Roman"/>
                <a:cs typeface="Times New Roman"/>
              </a:rPr>
              <a:t>минут </a:t>
            </a:r>
            <a:r>
              <a:rPr lang="ru-RU" sz="1200" spc="-10" dirty="0" smtClean="0">
                <a:latin typeface="Times New Roman"/>
                <a:cs typeface="Times New Roman"/>
              </a:rPr>
              <a:t>от </a:t>
            </a:r>
            <a:r>
              <a:rPr lang="ru-RU" sz="1200" spc="-5" dirty="0" smtClean="0">
                <a:latin typeface="Times New Roman"/>
                <a:cs typeface="Times New Roman"/>
              </a:rPr>
              <a:t>момента</a:t>
            </a:r>
            <a:r>
              <a:rPr lang="ru-RU" sz="1200" spc="8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госпитализации</a:t>
            </a:r>
            <a:r>
              <a:rPr lang="ru-RU" sz="1200" spc="-4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 </a:t>
            </a:r>
            <a:r>
              <a:rPr lang="ru-RU" sz="1200" spc="-5" dirty="0" smtClean="0">
                <a:latin typeface="Times New Roman"/>
                <a:cs typeface="Times New Roman"/>
              </a:rPr>
              <a:t>пациентам </a:t>
            </a:r>
            <a:r>
              <a:rPr lang="ru-RU" sz="1200" dirty="0" smtClean="0">
                <a:latin typeface="Times New Roman"/>
                <a:cs typeface="Times New Roman"/>
              </a:rPr>
              <a:t>с </a:t>
            </a:r>
            <a:r>
              <a:rPr lang="ru-RU" sz="1200" spc="-5" dirty="0" smtClean="0">
                <a:latin typeface="Times New Roman"/>
                <a:cs typeface="Times New Roman"/>
              </a:rPr>
              <a:t>инфарктом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мозга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3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lang="ru-RU" sz="1200" dirty="0" smtClean="0">
                <a:latin typeface="Times New Roman"/>
                <a:cs typeface="Times New Roman"/>
              </a:rPr>
              <a:t>. </a:t>
            </a:r>
            <a:r>
              <a:rPr lang="ru-RU" sz="1200" spc="-5" dirty="0" smtClean="0">
                <a:latin typeface="Times New Roman"/>
                <a:cs typeface="Times New Roman"/>
              </a:rPr>
              <a:t>Из общего числа  </a:t>
            </a:r>
            <a:r>
              <a:rPr lang="ru-RU" sz="1200" dirty="0" smtClean="0">
                <a:latin typeface="Times New Roman"/>
                <a:cs typeface="Times New Roman"/>
              </a:rPr>
              <a:t>р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нт</a:t>
            </a:r>
            <a:r>
              <a:rPr lang="ru-RU" sz="1200" spc="-15" dirty="0" smtClean="0">
                <a:latin typeface="Times New Roman"/>
                <a:cs typeface="Times New Roman"/>
              </a:rPr>
              <a:t>г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н</a:t>
            </a:r>
            <a:r>
              <a:rPr lang="ru-RU" sz="1200" spc="-25" dirty="0" smtClean="0">
                <a:latin typeface="Times New Roman"/>
                <a:cs typeface="Times New Roman"/>
              </a:rPr>
              <a:t>о</a:t>
            </a:r>
            <a:r>
              <a:rPr lang="ru-RU" sz="1200" spc="10" dirty="0" smtClean="0">
                <a:latin typeface="Times New Roman"/>
                <a:cs typeface="Times New Roman"/>
              </a:rPr>
              <a:t>х</a:t>
            </a:r>
            <a:r>
              <a:rPr lang="ru-RU" sz="1200" spc="-10" dirty="0" smtClean="0">
                <a:latin typeface="Times New Roman"/>
                <a:cs typeface="Times New Roman"/>
              </a:rPr>
              <a:t>и</a:t>
            </a:r>
            <a:r>
              <a:rPr lang="ru-RU" sz="1200" spc="-15" dirty="0" smtClean="0">
                <a:latin typeface="Times New Roman"/>
                <a:cs typeface="Times New Roman"/>
              </a:rPr>
              <a:t>р</a:t>
            </a:r>
            <a:r>
              <a:rPr lang="ru-RU" sz="1200" spc="-40" dirty="0" smtClean="0">
                <a:latin typeface="Times New Roman"/>
                <a:cs typeface="Times New Roman"/>
              </a:rPr>
              <a:t>у</a:t>
            </a:r>
            <a:r>
              <a:rPr lang="ru-RU" sz="1200" dirty="0" smtClean="0">
                <a:latin typeface="Times New Roman"/>
                <a:cs typeface="Times New Roman"/>
              </a:rPr>
              <a:t>рги</a:t>
            </a:r>
            <a:r>
              <a:rPr lang="ru-RU" sz="1200" spc="-5" dirty="0" smtClean="0">
                <a:latin typeface="Times New Roman"/>
                <a:cs typeface="Times New Roman"/>
              </a:rPr>
              <a:t>ч</a:t>
            </a:r>
            <a:r>
              <a:rPr lang="ru-RU" sz="1200" spc="15" dirty="0" smtClean="0">
                <a:latin typeface="Times New Roman"/>
                <a:cs typeface="Times New Roman"/>
              </a:rPr>
              <a:t>е</a:t>
            </a:r>
            <a:r>
              <a:rPr lang="ru-RU" sz="1200" spc="-5" dirty="0" smtClean="0">
                <a:latin typeface="Times New Roman"/>
                <a:cs typeface="Times New Roman"/>
              </a:rPr>
              <a:t>с</a:t>
            </a:r>
            <a:r>
              <a:rPr lang="ru-RU" sz="1200" dirty="0" smtClean="0">
                <a:latin typeface="Times New Roman"/>
                <a:cs typeface="Times New Roman"/>
              </a:rPr>
              <a:t>ких</a:t>
            </a:r>
            <a:r>
              <a:rPr lang="ru-RU" sz="1200" spc="-1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проц</a:t>
            </a:r>
            <a:r>
              <a:rPr lang="ru-RU" sz="1200" spc="-20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д</a:t>
            </a:r>
            <a:r>
              <a:rPr lang="ru-RU" sz="1200" spc="-35" dirty="0" smtClean="0">
                <a:latin typeface="Times New Roman"/>
                <a:cs typeface="Times New Roman"/>
              </a:rPr>
              <a:t>у</a:t>
            </a:r>
            <a:r>
              <a:rPr lang="ru-RU" sz="1200" dirty="0" smtClean="0">
                <a:latin typeface="Times New Roman"/>
                <a:cs typeface="Times New Roman"/>
              </a:rPr>
              <a:t>р</a:t>
            </a:r>
            <a:r>
              <a:rPr lang="ru-RU" sz="1200" spc="2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вы</a:t>
            </a:r>
            <a:r>
              <a:rPr lang="ru-RU" sz="1200" dirty="0" smtClean="0">
                <a:latin typeface="Times New Roman"/>
                <a:cs typeface="Times New Roman"/>
              </a:rPr>
              <a:t>п</a:t>
            </a:r>
            <a:r>
              <a:rPr lang="ru-RU" sz="1200" spc="-15" dirty="0" smtClean="0">
                <a:latin typeface="Times New Roman"/>
                <a:cs typeface="Times New Roman"/>
              </a:rPr>
              <a:t>о</a:t>
            </a:r>
            <a:r>
              <a:rPr lang="ru-RU" sz="1200" dirty="0" smtClean="0">
                <a:latin typeface="Times New Roman"/>
                <a:cs typeface="Times New Roman"/>
              </a:rPr>
              <a:t>л</a:t>
            </a:r>
            <a:r>
              <a:rPr lang="ru-RU" sz="1200" spc="5" dirty="0" smtClean="0">
                <a:latin typeface="Times New Roman"/>
                <a:cs typeface="Times New Roman"/>
              </a:rPr>
              <a:t>н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но</a:t>
            </a:r>
            <a:r>
              <a:rPr lang="ru-RU" sz="1200" spc="-2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п</a:t>
            </a:r>
            <a:r>
              <a:rPr lang="ru-RU" sz="1200" spc="-40" dirty="0" smtClean="0">
                <a:latin typeface="Times New Roman"/>
                <a:cs typeface="Times New Roman"/>
              </a:rPr>
              <a:t>о</a:t>
            </a:r>
            <a:r>
              <a:rPr lang="ru-RU" sz="1200" dirty="0" smtClean="0">
                <a:latin typeface="Times New Roman"/>
                <a:cs typeface="Times New Roman"/>
              </a:rPr>
              <a:t>д </a:t>
            </a:r>
            <a:r>
              <a:rPr lang="ru-RU" sz="1200" spc="-55" dirty="0" smtClean="0">
                <a:latin typeface="Times New Roman"/>
                <a:cs typeface="Times New Roman"/>
              </a:rPr>
              <a:t>к</a:t>
            </a:r>
            <a:r>
              <a:rPr lang="ru-RU" sz="1200" dirty="0" smtClean="0">
                <a:latin typeface="Times New Roman"/>
                <a:cs typeface="Times New Roman"/>
              </a:rPr>
              <a:t>он</a:t>
            </a:r>
            <a:r>
              <a:rPr lang="ru-RU" sz="1200" spc="10" dirty="0" smtClean="0">
                <a:latin typeface="Times New Roman"/>
                <a:cs typeface="Times New Roman"/>
              </a:rPr>
              <a:t>т</a:t>
            </a:r>
            <a:r>
              <a:rPr lang="ru-RU" sz="1200" dirty="0" smtClean="0">
                <a:latin typeface="Times New Roman"/>
                <a:cs typeface="Times New Roman"/>
              </a:rPr>
              <a:t>р</a:t>
            </a:r>
            <a:r>
              <a:rPr lang="ru-RU" sz="1200" spc="-15" dirty="0" smtClean="0">
                <a:latin typeface="Times New Roman"/>
                <a:cs typeface="Times New Roman"/>
              </a:rPr>
              <a:t>о</a:t>
            </a:r>
            <a:r>
              <a:rPr lang="ru-RU" sz="1200" dirty="0" smtClean="0">
                <a:latin typeface="Times New Roman"/>
                <a:cs typeface="Times New Roman"/>
              </a:rPr>
              <a:t>л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м </a:t>
            </a:r>
            <a:r>
              <a:rPr lang="ru-RU" sz="1200" spc="20" dirty="0" smtClean="0">
                <a:latin typeface="Times New Roman"/>
                <a:cs typeface="Times New Roman"/>
              </a:rPr>
              <a:t> </a:t>
            </a:r>
            <a:r>
              <a:rPr lang="ru-RU" sz="1200" dirty="0" err="1" smtClean="0">
                <a:latin typeface="Times New Roman"/>
                <a:cs typeface="Times New Roman"/>
              </a:rPr>
              <a:t>р</a:t>
            </a:r>
            <a:r>
              <a:rPr lang="ru-RU" sz="1200" spc="-5" dirty="0" err="1" smtClean="0"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latin typeface="Times New Roman"/>
                <a:cs typeface="Times New Roman"/>
              </a:rPr>
              <a:t>нт</a:t>
            </a:r>
            <a:r>
              <a:rPr lang="ru-RU" sz="1200" spc="-15" dirty="0" err="1" smtClean="0">
                <a:latin typeface="Times New Roman"/>
                <a:cs typeface="Times New Roman"/>
              </a:rPr>
              <a:t>г</a:t>
            </a:r>
            <a:r>
              <a:rPr lang="ru-RU" sz="1200" spc="-5" dirty="0" err="1" smtClean="0"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latin typeface="Times New Roman"/>
                <a:cs typeface="Times New Roman"/>
              </a:rPr>
              <a:t>н</a:t>
            </a:r>
            <a:r>
              <a:rPr lang="ru-RU" sz="1200" spc="-15" dirty="0" err="1" smtClean="0">
                <a:latin typeface="Times New Roman"/>
                <a:cs typeface="Times New Roman"/>
              </a:rPr>
              <a:t>о</a:t>
            </a:r>
            <a:r>
              <a:rPr lang="ru-RU" sz="1200" dirty="0" err="1" smtClean="0">
                <a:latin typeface="Times New Roman"/>
                <a:cs typeface="Times New Roman"/>
              </a:rPr>
              <a:t>т</a:t>
            </a:r>
            <a:r>
              <a:rPr lang="ru-RU" sz="1200" spc="-5" dirty="0" err="1" smtClean="0"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latin typeface="Times New Roman"/>
                <a:cs typeface="Times New Roman"/>
              </a:rPr>
              <a:t>л</a:t>
            </a:r>
            <a:r>
              <a:rPr lang="ru-RU" sz="1200" spc="-5" dirty="0" err="1" smtClean="0">
                <a:latin typeface="Times New Roman"/>
                <a:cs typeface="Times New Roman"/>
              </a:rPr>
              <a:t>ев</a:t>
            </a:r>
            <a:r>
              <a:rPr lang="ru-RU" sz="1200" dirty="0" err="1" smtClean="0">
                <a:latin typeface="Times New Roman"/>
                <a:cs typeface="Times New Roman"/>
              </a:rPr>
              <a:t>изион</a:t>
            </a:r>
            <a:r>
              <a:rPr lang="ru-RU" sz="1200" spc="-10" dirty="0" err="1" smtClean="0">
                <a:latin typeface="Times New Roman"/>
                <a:cs typeface="Times New Roman"/>
              </a:rPr>
              <a:t>н</a:t>
            </a:r>
            <a:r>
              <a:rPr lang="ru-RU" sz="1200" dirty="0" err="1" smtClean="0">
                <a:latin typeface="Times New Roman"/>
                <a:cs typeface="Times New Roman"/>
              </a:rPr>
              <a:t>ых</a:t>
            </a:r>
            <a:r>
              <a:rPr lang="ru-RU" sz="1200" spc="-30" dirty="0" smtClean="0">
                <a:latin typeface="Times New Roman"/>
                <a:cs typeface="Times New Roman"/>
              </a:rPr>
              <a:t> </a:t>
            </a:r>
            <a:r>
              <a:rPr lang="ru-RU" sz="1800" b="1" spc="-40" dirty="0" smtClean="0">
                <a:latin typeface="Times New Roman"/>
                <a:cs typeface="Times New Roman"/>
              </a:rPr>
              <a:t>у</a:t>
            </a:r>
            <a:r>
              <a:rPr lang="ru-RU" sz="1800" b="1" spc="-5" dirty="0" smtClean="0">
                <a:latin typeface="Times New Roman"/>
                <a:cs typeface="Times New Roman"/>
              </a:rPr>
              <a:t>с</a:t>
            </a:r>
            <a:r>
              <a:rPr lang="ru-RU" sz="1800" b="1" spc="25" dirty="0" smtClean="0">
                <a:latin typeface="Times New Roman"/>
                <a:cs typeface="Times New Roman"/>
              </a:rPr>
              <a:t>т</a:t>
            </a:r>
            <a:r>
              <a:rPr lang="ru-RU" sz="1800" b="1" spc="-5" dirty="0" smtClean="0">
                <a:latin typeface="Times New Roman"/>
                <a:cs typeface="Times New Roman"/>
              </a:rPr>
              <a:t>а</a:t>
            </a:r>
            <a:r>
              <a:rPr lang="ru-RU" sz="1800" b="1" dirty="0" smtClean="0">
                <a:latin typeface="Times New Roman"/>
                <a:cs typeface="Times New Roman"/>
              </a:rPr>
              <a:t>но</a:t>
            </a:r>
            <a:r>
              <a:rPr lang="ru-RU" sz="1800" b="1" spc="-15" dirty="0" smtClean="0">
                <a:latin typeface="Times New Roman"/>
                <a:cs typeface="Times New Roman"/>
              </a:rPr>
              <a:t>в</a:t>
            </a:r>
            <a:r>
              <a:rPr lang="ru-RU" sz="1800" b="1" dirty="0" smtClean="0">
                <a:latin typeface="Times New Roman"/>
                <a:cs typeface="Times New Roman"/>
              </a:rPr>
              <a:t>ок</a:t>
            </a:r>
            <a:r>
              <a:rPr lang="ru-RU" sz="1800" b="1" spc="35" dirty="0" smtClean="0">
                <a:latin typeface="Times New Roman"/>
                <a:cs typeface="Times New Roman"/>
              </a:rPr>
              <a:t> </a:t>
            </a:r>
            <a:r>
              <a:rPr lang="ru-RU" sz="1800" b="1" dirty="0" smtClean="0">
                <a:latin typeface="Times New Roman"/>
                <a:cs typeface="Times New Roman"/>
              </a:rPr>
              <a:t>типа</a:t>
            </a:r>
            <a:r>
              <a:rPr lang="ru-RU" sz="1800" b="1" spc="-20" dirty="0" smtClean="0">
                <a:latin typeface="Times New Roman"/>
                <a:cs typeface="Times New Roman"/>
              </a:rPr>
              <a:t> </a:t>
            </a:r>
            <a:r>
              <a:rPr lang="ru-RU" sz="1800" b="1" spc="15" dirty="0" smtClean="0">
                <a:latin typeface="Times New Roman"/>
                <a:cs typeface="Times New Roman"/>
              </a:rPr>
              <a:t>С</a:t>
            </a:r>
            <a:r>
              <a:rPr lang="ru-RU" sz="1800" b="1" spc="-5" dirty="0" smtClean="0">
                <a:latin typeface="Times New Roman"/>
                <a:cs typeface="Times New Roman"/>
              </a:rPr>
              <a:t>-</a:t>
            </a:r>
            <a:r>
              <a:rPr lang="ru-RU" sz="1800" b="1" dirty="0" smtClean="0">
                <a:latin typeface="Times New Roman"/>
                <a:cs typeface="Times New Roman"/>
              </a:rPr>
              <a:t>д</a:t>
            </a:r>
            <a:r>
              <a:rPr lang="ru-RU" sz="1800" b="1" spc="-35" dirty="0" smtClean="0">
                <a:latin typeface="Times New Roman"/>
                <a:cs typeface="Times New Roman"/>
              </a:rPr>
              <a:t>у</a:t>
            </a:r>
            <a:r>
              <a:rPr lang="ru-RU" sz="1800" b="1" spc="-5" dirty="0" smtClean="0">
                <a:latin typeface="Times New Roman"/>
                <a:cs typeface="Times New Roman"/>
              </a:rPr>
              <a:t>г</a:t>
            </a:r>
            <a:r>
              <a:rPr lang="ru-RU" sz="1800" b="1" dirty="0" smtClean="0">
                <a:latin typeface="Times New Roman"/>
                <a:cs typeface="Times New Roman"/>
              </a:rPr>
              <a:t>а</a:t>
            </a:r>
            <a:r>
              <a:rPr lang="ru-RU" sz="1800" b="1" spc="2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4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 </a:t>
            </a:r>
            <a:r>
              <a:rPr lang="ru-RU" sz="1200" spc="-15" dirty="0" smtClean="0">
                <a:latin typeface="Times New Roman"/>
                <a:cs typeface="Times New Roman"/>
              </a:rPr>
              <a:t>под </a:t>
            </a:r>
            <a:r>
              <a:rPr lang="ru-RU" sz="1200" spc="-10" dirty="0" smtClean="0">
                <a:latin typeface="Times New Roman"/>
                <a:cs typeface="Times New Roman"/>
              </a:rPr>
              <a:t>контролем </a:t>
            </a:r>
            <a:r>
              <a:rPr lang="ru-RU" sz="1200" b="1" spc="-10" dirty="0" smtClean="0">
                <a:latin typeface="Times New Roman"/>
                <a:cs typeface="Times New Roman"/>
              </a:rPr>
              <a:t>компьютерной </a:t>
            </a:r>
            <a:r>
              <a:rPr lang="ru-RU" sz="1200" b="1" spc="-5" dirty="0" smtClean="0">
                <a:latin typeface="Times New Roman"/>
                <a:cs typeface="Times New Roman"/>
              </a:rPr>
              <a:t>томографии </a:t>
            </a:r>
            <a:r>
              <a:rPr lang="ru-RU" sz="1200" dirty="0" smtClean="0">
                <a:latin typeface="Times New Roman"/>
                <a:cs typeface="Times New Roman"/>
              </a:rPr>
              <a:t>(КТ)</a:t>
            </a:r>
            <a:r>
              <a:rPr lang="ru-RU" sz="1200" spc="1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5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lang="ru-RU" sz="1200" dirty="0" smtClean="0">
                <a:latin typeface="Times New Roman"/>
                <a:cs typeface="Times New Roman"/>
              </a:rPr>
              <a:t>, </a:t>
            </a:r>
            <a:r>
              <a:rPr lang="ru-RU" sz="1200" spc="-15" dirty="0" smtClean="0">
                <a:latin typeface="Times New Roman"/>
                <a:cs typeface="Times New Roman"/>
              </a:rPr>
              <a:t>под </a:t>
            </a:r>
            <a:r>
              <a:rPr lang="ru-RU" sz="1200" spc="-10" dirty="0" smtClean="0">
                <a:latin typeface="Times New Roman"/>
                <a:cs typeface="Times New Roman"/>
              </a:rPr>
              <a:t>контролем </a:t>
            </a:r>
            <a:r>
              <a:rPr lang="ru-RU" sz="1200" b="1" spc="-20" dirty="0" smtClean="0">
                <a:latin typeface="Times New Roman"/>
                <a:cs typeface="Times New Roman"/>
              </a:rPr>
              <a:t>ультразвука</a:t>
            </a:r>
            <a:r>
              <a:rPr lang="ru-RU" sz="1200" spc="8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(УЗ)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6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</a:t>
            </a:r>
            <a:r>
              <a:rPr lang="ru-RU" sz="1200" spc="-15" dirty="0" smtClean="0">
                <a:latin typeface="Times New Roman"/>
                <a:cs typeface="Times New Roman"/>
              </a:rPr>
              <a:t>под </a:t>
            </a:r>
            <a:r>
              <a:rPr lang="ru-RU" sz="1200" spc="-10" dirty="0" smtClean="0">
                <a:latin typeface="Times New Roman"/>
                <a:cs typeface="Times New Roman"/>
              </a:rPr>
              <a:t>контролем </a:t>
            </a:r>
            <a:r>
              <a:rPr lang="ru-RU" sz="1200" b="1" dirty="0" smtClean="0">
                <a:latin typeface="Times New Roman"/>
                <a:cs typeface="Times New Roman"/>
              </a:rPr>
              <a:t>магнитно-  </a:t>
            </a:r>
            <a:r>
              <a:rPr lang="ru-RU" sz="1200" b="1" spc="-5" dirty="0" smtClean="0">
                <a:latin typeface="Times New Roman"/>
                <a:cs typeface="Times New Roman"/>
              </a:rPr>
              <a:t>резонансной томографии </a:t>
            </a:r>
            <a:r>
              <a:rPr lang="ru-RU" sz="1200" dirty="0" smtClean="0">
                <a:latin typeface="Times New Roman"/>
                <a:cs typeface="Times New Roman"/>
              </a:rPr>
              <a:t>(МРТ)</a:t>
            </a:r>
            <a:r>
              <a:rPr lang="ru-RU" sz="1200" spc="-7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7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endParaRPr lang="ru-RU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15794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845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Ошибки ввода информации</a:t>
            </a:r>
            <a:endParaRPr lang="ru-RU" sz="2400" b="1" spc="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9721"/>
            <a:ext cx="12022221" cy="585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олилиния 11"/>
          <p:cNvSpPr/>
          <p:nvPr/>
        </p:nvSpPr>
        <p:spPr>
          <a:xfrm>
            <a:off x="5757186" y="3801386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757186" y="4745603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7271247" y="5096454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7271247" y="4745602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9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802963"/>
              </p:ext>
            </p:extLst>
          </p:nvPr>
        </p:nvGraphicFramePr>
        <p:xfrm>
          <a:off x="1103448" y="1885103"/>
          <a:ext cx="9056553" cy="3840976"/>
        </p:xfrm>
        <a:graphic>
          <a:graphicData uri="http://schemas.openxmlformats.org/drawingml/2006/table">
            <a:tbl>
              <a:tblPr/>
              <a:tblGrid>
                <a:gridCol w="31838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9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76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09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923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923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9967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Наименования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органов и систем 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 (гр.3):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7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без внутривенного контрастирования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 внутривенным контрастированием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1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Всего исследований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числе.: головного мозга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околоносовых пазух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височной кости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области  шеи, гортани и гортаноглотки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1505">
                <a:tc>
                  <a:txBody>
                    <a:bodyPr/>
                    <a:lstStyle/>
                    <a:p>
                      <a:pPr marL="666750" indent="-46545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области груди (без сердца и коронарных   сосудов)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1505">
                <a:tc>
                  <a:txBody>
                    <a:bodyPr/>
                    <a:lstStyle/>
                    <a:p>
                      <a:pPr marL="666750" indent="-465455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стр. 6:</a:t>
                      </a:r>
                      <a:r>
                        <a:rPr lang="ru-RU" sz="10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легких при </a:t>
                      </a:r>
                      <a:r>
                        <a:rPr lang="en-US" sz="10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COVID-19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6.1</a:t>
                      </a:r>
                      <a:endParaRPr lang="ru-RU" sz="9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сердца и коронарных сосудов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2257">
                <a:tc>
                  <a:txBody>
                    <a:bodyPr/>
                    <a:lstStyle/>
                    <a:p>
                      <a:pPr marL="666750" indent="-46545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брюшной полости (печень,    селезенка,   </a:t>
                      </a:r>
                    </a:p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поджелудочная железа)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почек и мочевых путей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малого таза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позвоночника, из него: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(шейный отдел) 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11.1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(грудной отдел)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11.2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1505">
                <a:tc>
                  <a:txBody>
                    <a:bodyPr/>
                    <a:lstStyle/>
                    <a:p>
                      <a:pPr marL="48641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(поясничный и крестцовый  отделы)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11.3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486410" indent="-28511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костей, суставов и мягких тканей   конечностей 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прочих органов и систем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Ангиография иных сосудов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7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7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6096000" y="2743200"/>
            <a:ext cx="5952661" cy="2068354"/>
          </a:xfrm>
          <a:prstGeom prst="roundRect">
            <a:avLst/>
          </a:prstGeom>
          <a:solidFill>
            <a:srgbClr val="C4BD99"/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 smtClean="0">
                <a:cs typeface="Times New Roman" pitchFamily="18" charset="0"/>
              </a:rPr>
              <a:t>В </a:t>
            </a:r>
            <a:r>
              <a:rPr lang="ru-RU" altLang="ru-RU" sz="1400" b="1" dirty="0">
                <a:cs typeface="Times New Roman" pitchFamily="18" charset="0"/>
              </a:rPr>
              <a:t>таблицу  5113 по строкам </a:t>
            </a:r>
            <a:r>
              <a:rPr lang="ru-RU" altLang="ru-RU" sz="1400" b="1" dirty="0" smtClean="0">
                <a:cs typeface="Times New Roman" pitchFamily="18" charset="0"/>
              </a:rPr>
              <a:t>1-14 </a:t>
            </a:r>
            <a:r>
              <a:rPr lang="ru-RU" altLang="ru-RU" sz="1400" b="1" dirty="0">
                <a:cs typeface="Times New Roman" pitchFamily="18" charset="0"/>
              </a:rPr>
              <a:t>включаются сведения о выполненных компьютерно-</a:t>
            </a:r>
            <a:r>
              <a:rPr lang="ru-RU" altLang="ru-RU" sz="1400" b="1" dirty="0" err="1">
                <a:cs typeface="Times New Roman" pitchFamily="18" charset="0"/>
              </a:rPr>
              <a:t>томографических</a:t>
            </a:r>
            <a:r>
              <a:rPr lang="ru-RU" altLang="ru-RU" sz="1400" b="1" dirty="0">
                <a:cs typeface="Times New Roman" pitchFamily="18" charset="0"/>
              </a:rPr>
              <a:t> исследованиях </a:t>
            </a:r>
          </a:p>
          <a:p>
            <a:pPr>
              <a:defRPr/>
            </a:pPr>
            <a:endParaRPr lang="ru-RU" altLang="ru-RU" sz="900" b="1" dirty="0"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400" b="1" dirty="0">
                <a:cs typeface="Times New Roman" pitchFamily="18" charset="0"/>
              </a:rPr>
              <a:t>В </a:t>
            </a:r>
            <a:r>
              <a:rPr lang="ru-RU" altLang="ru-RU" sz="1400" b="1" dirty="0" smtClean="0">
                <a:cs typeface="Times New Roman" pitchFamily="18" charset="0"/>
              </a:rPr>
              <a:t>графе 5 </a:t>
            </a:r>
            <a:r>
              <a:rPr lang="ru-RU" altLang="ru-RU" sz="1400" b="1" dirty="0">
                <a:cs typeface="Times New Roman" pitchFamily="18" charset="0"/>
              </a:rPr>
              <a:t>указываются </a:t>
            </a:r>
            <a:r>
              <a:rPr lang="ru-RU" altLang="ru-RU" sz="1400" b="1" dirty="0" smtClean="0">
                <a:cs typeface="Times New Roman" pitchFamily="18" charset="0"/>
              </a:rPr>
              <a:t>исследования с контрастированием</a:t>
            </a:r>
            <a:endParaRPr lang="ru-RU" altLang="ru-RU" sz="1400" b="1" strike="sngStrike" dirty="0">
              <a:cs typeface="Times New Roman" pitchFamily="18" charset="0"/>
            </a:endParaRPr>
          </a:p>
          <a:p>
            <a:pPr>
              <a:defRPr/>
            </a:pPr>
            <a:endParaRPr lang="ru-RU" altLang="ru-RU" sz="900" b="1" dirty="0"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400" b="1" dirty="0">
                <a:cs typeface="Times New Roman" pitchFamily="18" charset="0"/>
              </a:rPr>
              <a:t>В графе 6  указываются исследования, выполненные в </a:t>
            </a:r>
            <a:r>
              <a:rPr lang="ru-RU" altLang="ru-RU" sz="1400" b="1" dirty="0" smtClean="0">
                <a:cs typeface="Times New Roman" pitchFamily="18" charset="0"/>
              </a:rPr>
              <a:t>медицинских организациях, оказывающих помощь в амбулаторных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6081470" y="5070791"/>
            <a:ext cx="5967191" cy="3810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Строка 1 равна сумме строк </a:t>
            </a:r>
            <a:r>
              <a:rPr lang="ru-RU" altLang="ru-RU" sz="1400" b="1" dirty="0" smtClean="0">
                <a:solidFill>
                  <a:srgbClr val="FF0000"/>
                </a:solidFill>
                <a:latin typeface="Times New Roman" pitchFamily="18" charset="0"/>
              </a:rPr>
              <a:t>2-14</a:t>
            </a:r>
            <a:r>
              <a:rPr lang="ru-RU" altLang="ru-RU" sz="14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ru-RU" altLang="ru-RU" sz="1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6095999" y="5805264"/>
            <a:ext cx="5952661" cy="6705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Сумма граф 4 + 5 </a:t>
            </a:r>
            <a:r>
              <a:rPr lang="ru-RU" altLang="ru-RU" sz="1400" b="1" dirty="0" smtClean="0">
                <a:latin typeface="Times New Roman" pitchFamily="18" charset="0"/>
              </a:rPr>
              <a:t>равна </a:t>
            </a:r>
            <a:r>
              <a:rPr lang="ru-RU" altLang="ru-RU" sz="1400" b="1" dirty="0">
                <a:latin typeface="Times New Roman" pitchFamily="18" charset="0"/>
              </a:rPr>
              <a:t>графе </a:t>
            </a:r>
            <a:r>
              <a:rPr lang="ru-RU" altLang="ru-RU" sz="1400" b="1" dirty="0" smtClean="0">
                <a:latin typeface="Times New Roman" pitchFamily="18" charset="0"/>
              </a:rPr>
              <a:t>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кроме строки 14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33470" y="236404"/>
            <a:ext cx="6096000" cy="7822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5113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Компьютерная томография</a:t>
            </a:r>
          </a:p>
        </p:txBody>
      </p:sp>
    </p:spTree>
    <p:extLst>
      <p:ext uri="{BB962C8B-B14F-4D97-AF65-F5344CB8AC3E}">
        <p14:creationId xmlns:p14="http://schemas.microsoft.com/office/powerpoint/2010/main" val="16949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30531"/>
              </p:ext>
            </p:extLst>
          </p:nvPr>
        </p:nvGraphicFramePr>
        <p:xfrm>
          <a:off x="815414" y="2186903"/>
          <a:ext cx="9344587" cy="2588333"/>
        </p:xfrm>
        <a:graphic>
          <a:graphicData uri="http://schemas.openxmlformats.org/drawingml/2006/table">
            <a:tbl>
              <a:tblPr/>
              <a:tblGrid>
                <a:gridCol w="47963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6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98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57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57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93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21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детям 0-17 лет (включительно) 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лицам старше трудоспособного возраста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0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1589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Число рентгеновских профилактических исследований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органов грудной клетки, всего,  в том числе выполнено: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79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на пленочных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флюорографах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579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из них  на передвижных пленочных флюорографических установках                                                    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1.1.1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на цифровых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флюорографах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из них  на передвижных цифровых флюорографических установках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1.2.1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рентгенографий на пленке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низкодозных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компьютерных томографий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Число рентгеновских профилактических исследований молочных желез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из  них выполнено:  на пленочных аппаратах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3216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цифровых аппаратах и аппаратах, оснащенных системой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компьютерной радиографии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на передвижных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маммографических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установках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на аппаратах с функцией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томосинтеза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7536160" y="1960037"/>
            <a:ext cx="4326123" cy="1295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Графа 3 должна быть больше суммы граф 4+5 за счет исследований, выполненных пациентам трудоспособного возраста</a:t>
            </a: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7537069" y="3412868"/>
            <a:ext cx="4326122" cy="17526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В строке </a:t>
            </a:r>
            <a:r>
              <a:rPr lang="ru-RU" altLang="ru-RU" sz="1400" b="1" dirty="0" smtClean="0">
                <a:latin typeface="Times New Roman" pitchFamily="18" charset="0"/>
              </a:rPr>
              <a:t>1.2 </a:t>
            </a:r>
            <a:r>
              <a:rPr lang="ru-RU" altLang="ru-RU" sz="1400" b="1" dirty="0">
                <a:latin typeface="Times New Roman" pitchFamily="18" charset="0"/>
              </a:rPr>
              <a:t>указываются сведения о цифровых </a:t>
            </a:r>
            <a:r>
              <a:rPr lang="ru-RU" altLang="ru-RU" sz="1400" b="1" dirty="0" err="1">
                <a:latin typeface="Times New Roman" pitchFamily="18" charset="0"/>
              </a:rPr>
              <a:t>флюорограммах</a:t>
            </a:r>
            <a:r>
              <a:rPr lang="ru-RU" altLang="ru-RU" sz="1400" b="1" dirty="0">
                <a:latin typeface="Times New Roman" pitchFamily="18" charset="0"/>
              </a:rPr>
              <a:t> и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рентгенограммах, выполненных на цифровых аппаратах</a:t>
            </a:r>
            <a:r>
              <a:rPr lang="ru-RU" altLang="ru-RU" sz="1400" b="1" dirty="0">
                <a:latin typeface="Times New Roman" pitchFamily="18" charset="0"/>
              </a:rPr>
              <a:t>, в том числе </a:t>
            </a:r>
            <a:r>
              <a:rPr lang="ru-RU" altLang="ru-RU" sz="1400" b="1" dirty="0" smtClean="0">
                <a:latin typeface="Times New Roman" pitchFamily="18" charset="0"/>
              </a:rPr>
              <a:t>передвижных (стр. 1.2.1)</a:t>
            </a: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7560432" y="5269217"/>
            <a:ext cx="4277578" cy="1295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Стр. 2 = стр. 2.1 + стр. 2.2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 ≥ </a:t>
            </a: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2.3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 </a:t>
            </a:r>
            <a:r>
              <a:rPr lang="ru-RU" altLang="ru-RU" sz="1400" b="1" dirty="0">
                <a:latin typeface="Times New Roman" pitchFamily="18" charset="0"/>
              </a:rPr>
              <a:t>≥</a:t>
            </a: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2.4</a:t>
            </a: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267091" y="5879833"/>
            <a:ext cx="3678965" cy="656821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Стр. 1 = стр. 1.1 + 1.2 + 1.3 + 1.4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07568" y="7464"/>
            <a:ext cx="7492562" cy="11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5114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Рентгенологические профилактические (</a:t>
            </a:r>
            <a:r>
              <a:rPr lang="ru-RU"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скрининговые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 обследования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16949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93" y="2060848"/>
            <a:ext cx="1094801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Кольцо 9"/>
          <p:cNvSpPr/>
          <p:nvPr/>
        </p:nvSpPr>
        <p:spPr>
          <a:xfrm>
            <a:off x="6576053" y="2996952"/>
            <a:ext cx="2112235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>
            <a:off x="8346112" y="3050958"/>
            <a:ext cx="144016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9439956" y="2888940"/>
            <a:ext cx="2112235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6950064" y="3807042"/>
            <a:ext cx="144016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0077108" y="3771214"/>
            <a:ext cx="144016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91171"/>
              </p:ext>
            </p:extLst>
          </p:nvPr>
        </p:nvGraphicFramePr>
        <p:xfrm>
          <a:off x="147064" y="980729"/>
          <a:ext cx="12048663" cy="5859777"/>
        </p:xfrm>
        <a:graphic>
          <a:graphicData uri="http://schemas.openxmlformats.org/drawingml/2006/table">
            <a:tbl>
              <a:tblPr/>
              <a:tblGrid>
                <a:gridCol w="50498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41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0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460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81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49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9243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7848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b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гр. 6: направленных на прижизненные </a:t>
                      </a:r>
                      <a:r>
                        <a:rPr lang="ru-RU" sz="5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патолого-анатомические</a:t>
                      </a:r>
                      <a:r>
                        <a:rPr lang="ru-RU" sz="5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исследования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выполнено интервецион-ных вмеша-тельств под контролем УЗИ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Ультразвуковые исследования (УЗИ) –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сердечно-сосудистой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системы, всего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465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из них   исследование сосудов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465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из них   слепым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доплером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2.1.1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Эхокардиографии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из них: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чрезпищеводная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ЭХО             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6305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стресс-эхокардиографии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органов брюшной полости, включая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гепатобилиарную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систему,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селезенку,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мезентериальные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лимфоузлы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из них: на наличие свободной жидкости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707390" algn="l"/>
                        </a:tabLs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	полых органов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женских половых органов,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из них: 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трансвагинально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не беременным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6305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во время беременности (из стр. 5)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почек, надпочечников,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забрюшинного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пространства и мочевого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Пузыря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предстательной железы,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из них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трансректально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молочной железы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щитовидной и паращитовидной желез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костно-мышечной системы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мягких тканей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из них  поверхностных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лимфоузлов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головного мозга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из них: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эхоэнцефалография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нейросонография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детям до 1 года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12.2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глаза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УЗИ органов грудной клетки (кроме  сердца): вилочковая железа, легкие, плевральная полость, внутригрудные лимфоузлы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УЗИ наружных половых органов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Эндосонографические исследования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Ультразвуковая денситометрия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82635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Интраоперационные исследования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Прочие исследования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Из общего числа исследований (стр. 1) выполнено: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новорожденным и детям до 2 лет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УЗИ с внутривенным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контрастированием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УЗИ с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эластографией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6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6099725" y="3162300"/>
            <a:ext cx="5791200" cy="533400"/>
          </a:xfrm>
          <a:prstGeom prst="wedgeRoundRectCallout">
            <a:avLst>
              <a:gd name="adj1" fmla="val -38014"/>
              <a:gd name="adj2" fmla="val 4245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Все исследования сосудов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следует показывать в строке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2.1</a:t>
            </a:r>
            <a:endParaRPr lang="ru-RU" alt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55175" y="17392"/>
            <a:ext cx="9889099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b="1" spc="-30" dirty="0" smtClean="0">
                <a:latin typeface="Times New Roman"/>
                <a:cs typeface="Times New Roman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5115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Ультразвуковые</a:t>
            </a:r>
            <a:r>
              <a:rPr lang="ru-RU" b="1" spc="-10" dirty="0" smtClean="0">
                <a:latin typeface="Times New Roman"/>
                <a:cs typeface="Times New Roman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исследования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6096000" y="4941168"/>
            <a:ext cx="5791200" cy="762000"/>
          </a:xfrm>
          <a:prstGeom prst="wedgeRoundRectCallout">
            <a:avLst>
              <a:gd name="adj1" fmla="val -28125"/>
              <a:gd name="adj2" fmla="val 35417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Прочие УЗ-исследования 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(строка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19)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РАСШИФРОВАТЬ</a:t>
            </a:r>
            <a:endParaRPr lang="ru-RU" alt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096000" y="4077072"/>
            <a:ext cx="5791200" cy="533400"/>
          </a:xfrm>
          <a:prstGeom prst="wedgeRoundRectCallout">
            <a:avLst>
              <a:gd name="adj1" fmla="val -38014"/>
              <a:gd name="adj2" fmla="val 4245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Строка 15 включает сведения о наружных половых органах, НЕ показываем их в строке ПРОЧИЕ  </a:t>
            </a:r>
            <a:endParaRPr lang="ru-RU" alt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2"/>
          <p:cNvSpPr>
            <a:spLocks noChangeArrowheads="1"/>
          </p:cNvSpPr>
          <p:nvPr/>
        </p:nvSpPr>
        <p:spPr bwMode="auto">
          <a:xfrm>
            <a:off x="719403" y="6309320"/>
            <a:ext cx="7112000" cy="381000"/>
          </a:xfrm>
          <a:prstGeom prst="roundRect">
            <a:avLst>
              <a:gd name="adj" fmla="val 16667"/>
            </a:avLst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Графа 7 должна быть меньше или равна графе 6</a:t>
            </a:r>
          </a:p>
        </p:txBody>
      </p:sp>
      <p:sp>
        <p:nvSpPr>
          <p:cNvPr id="9" name="AutoShape 1"/>
          <p:cNvSpPr>
            <a:spLocks noChangeArrowheads="1"/>
          </p:cNvSpPr>
          <p:nvPr/>
        </p:nvSpPr>
        <p:spPr bwMode="auto">
          <a:xfrm>
            <a:off x="6099725" y="1647766"/>
            <a:ext cx="5791200" cy="1143000"/>
          </a:xfrm>
          <a:prstGeom prst="wedgeRoundRectCallout">
            <a:avLst>
              <a:gd name="adj1" fmla="val -30454"/>
              <a:gd name="adj2" fmla="val 51250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 число УЗИ брюшной полости (строка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входят: исследования </a:t>
            </a:r>
            <a:r>
              <a:rPr lang="ru-RU" altLang="ru-RU" sz="1300" b="1" dirty="0" err="1">
                <a:latin typeface="Times New Roman" pitchFamily="18" charset="0"/>
                <a:cs typeface="Times New Roman" pitchFamily="18" charset="0"/>
              </a:rPr>
              <a:t>гепатобилиарной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 системы (печени, желчного пузыря, поджелудочной железы),  селезенки, полых органов (пищевода, желудка, кишечника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), в том числе </a:t>
            </a:r>
            <a:r>
              <a:rPr lang="ru-RU" alt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мезентериальные</a:t>
            </a:r>
            <a:r>
              <a:rPr lang="ru-RU" alt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лимфоузлы</a:t>
            </a:r>
            <a:endParaRPr lang="ru-RU" alt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03445" y="188640"/>
            <a:ext cx="9889099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5119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Магнитно-резонансные томографии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414761"/>
              </p:ext>
            </p:extLst>
          </p:nvPr>
        </p:nvGraphicFramePr>
        <p:xfrm>
          <a:off x="1007432" y="2302429"/>
          <a:ext cx="9152569" cy="3267668"/>
        </p:xfrm>
        <a:graphic>
          <a:graphicData uri="http://schemas.openxmlformats.org/drawingml/2006/table">
            <a:tbl>
              <a:tblPr/>
              <a:tblGrid>
                <a:gridCol w="35983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25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1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625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625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39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исследований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b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них: с внутривенным  контрастированием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гр. 3 выполнено: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3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Всего выполнено МРТ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9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сердца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легких и средостения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брюшной полости и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забрюшинного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пространства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малого таза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молочной железы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головного мозга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и спинного мозга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из них: шейного отдела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грудного отдела  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пояснично-крестцового отдела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области “голова-шея”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костей, суставов и мягких тканей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сосудов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3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прочих органов и систем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Интервенционные вмешательства под МРТ – контролем (из стр.1)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3590X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6576052" y="2857500"/>
            <a:ext cx="5149745" cy="1579612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Графа 3 больше суммы граф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за счет исследований, выполненных пациентам, получавших медицинскую помощь в стационарных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527382" y="5661249"/>
            <a:ext cx="5116836" cy="919085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со 2 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77952" y="503239"/>
            <a:ext cx="24384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5119 </a:t>
            </a:r>
          </a:p>
        </p:txBody>
      </p:sp>
      <p:sp>
        <p:nvSpPr>
          <p:cNvPr id="10" name="Rectangle 605"/>
          <p:cNvSpPr>
            <a:spLocks noChangeArrowheads="1"/>
          </p:cNvSpPr>
          <p:nvPr/>
        </p:nvSpPr>
        <p:spPr bwMode="auto">
          <a:xfrm>
            <a:off x="301248" y="112714"/>
            <a:ext cx="1137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8. Магнитно-резонансные томографии</a:t>
            </a:r>
          </a:p>
        </p:txBody>
      </p:sp>
      <p:sp>
        <p:nvSpPr>
          <p:cNvPr id="11" name="Rectangle 453"/>
          <p:cNvSpPr>
            <a:spLocks noChangeArrowheads="1"/>
          </p:cNvSpPr>
          <p:nvPr/>
        </p:nvSpPr>
        <p:spPr bwMode="auto">
          <a:xfrm>
            <a:off x="98048" y="1844824"/>
            <a:ext cx="117856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itchFamily="18" charset="0"/>
              </a:rPr>
              <a:t>Магнитно-резонансное исследование может состоять из отдельных процедур, и включать в себя изучение одной или нескольких анатомических областей (органов). </a:t>
            </a: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 dirty="0" smtClean="0">
                <a:latin typeface="Times New Roman" pitchFamily="18" charset="0"/>
              </a:rPr>
              <a:t>Одна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r>
              <a:rPr lang="ru-RU" altLang="ru-RU" sz="2000" b="1" dirty="0">
                <a:latin typeface="Times New Roman" pitchFamily="18" charset="0"/>
              </a:rPr>
              <a:t>процедура представляет собой </a:t>
            </a:r>
            <a:r>
              <a:rPr lang="ru-RU" altLang="ru-RU" sz="2000" b="1" u="sng" dirty="0">
                <a:latin typeface="Times New Roman" pitchFamily="18" charset="0"/>
              </a:rPr>
              <a:t>однократное</a:t>
            </a:r>
            <a:r>
              <a:rPr lang="ru-RU" altLang="ru-RU" sz="2000" b="1" dirty="0">
                <a:latin typeface="Times New Roman" pitchFamily="18" charset="0"/>
              </a:rPr>
              <a:t> сканирование одной анатомической области (органа), например, малого таза, головного мозга, грудного отдела позвоночника и др. </a:t>
            </a: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Сканирование </a:t>
            </a:r>
            <a:r>
              <a:rPr lang="ru-RU" altLang="ru-RU" sz="2000" b="1" u="sng" dirty="0">
                <a:latin typeface="Times New Roman" pitchFamily="18" charset="0"/>
              </a:rPr>
              <a:t>двух и более анатомических областей (органов) учитывается в графах 3-6 как два </a:t>
            </a:r>
            <a:r>
              <a:rPr lang="ru-RU" altLang="ru-RU" sz="2000" b="1" dirty="0">
                <a:latin typeface="Times New Roman" pitchFamily="18" charset="0"/>
              </a:rPr>
              <a:t>и более самостоятельных исследования. </a:t>
            </a: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При </a:t>
            </a:r>
            <a:r>
              <a:rPr lang="ru-RU" altLang="ru-RU" sz="2000" b="1" dirty="0">
                <a:latin typeface="Times New Roman" pitchFamily="18" charset="0"/>
              </a:rPr>
              <a:t>использовании внутривенного контрастирования проведенное магнитно-резонансное исследование учитывается в соответствующей строке графы 3 (всего) и в графе 4 (из них с внутривенным контрастированием)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115573"/>
              </p:ext>
            </p:extLst>
          </p:nvPr>
        </p:nvGraphicFramePr>
        <p:xfrm>
          <a:off x="719403" y="908720"/>
          <a:ext cx="9505055" cy="5981206"/>
        </p:xfrm>
        <a:graphic>
          <a:graphicData uri="http://schemas.openxmlformats.org/drawingml/2006/table">
            <a:tbl>
              <a:tblPr/>
              <a:tblGrid>
                <a:gridCol w="68687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14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Arial"/>
                        </a:rPr>
                        <a:t>Всего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Проведено радиологических исследований,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из них:  сканирований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радиографий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сцинтиграфических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исследований, всего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из них: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остеосцинтиграфий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миелосцинтиграфий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гепатосцинтиграфий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щитовидной железы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паращитовидных желез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позитивных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с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туморотропными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РФП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с 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-123 -  МИБГ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перфузионных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головного мозга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перфузионных сцинтиграфий легких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1.3.9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сцинтиграфий миокарда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1.3.10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сцинтиграфия лимфатической системы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почек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печени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желудка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радионуклидных вентрикулографий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радионуклидных ангиографий, флебографий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исследований головного мозга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исследований миокарда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прочих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ОФЭКТ и ОФЭКТ/КТ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из них: головного мозга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эндокринных желёз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лёгких (перфузия,  вентиляция)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миокарда в покое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миокарда с нагрузочными  пробами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миокарда  синхронизированного с ЭКГ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селезёнки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2.7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печени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костной системы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ПЭТ и ПЭТ/КТ исследований, всего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из них головного мозга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3.1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6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Используемые при ПЭТ РФП: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7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F-FDG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4.1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8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4.2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9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151450" y="79429"/>
            <a:ext cx="9889099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5120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Деятельность лаборатории радиоизотопной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диагностики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43339" y="2492896"/>
            <a:ext cx="7213600" cy="987772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равна 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равна 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1.3.19 СТРОГО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4079776" y="5085184"/>
            <a:ext cx="7213600" cy="987772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2 равна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2.9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(разницу пояснить)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4 равна сумме 4.1 + 4.2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СТРОГО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2678143"/>
            <a:ext cx="12192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(5121)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Код по ОКЕИ: человек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792;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единица 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</a:t>
            </a:r>
            <a:endParaRPr kumimoji="0" lang="ru-RU" sz="1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процедур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радионуклидной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терапии при помощи открытых радионуклидов 1 ______, из них: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радиойодтерапии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с йодом-131  2 _____,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остеотропными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РФП  3 ______, с другими РФП  4 ______;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пациентов, пролеченных методами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радионуклидной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терапии  5 ________,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из них: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радиойодтерапии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с йодом-131  6 ______,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остеотропными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РФП    7 _______, с другими РФП  8 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3023659" y="4581129"/>
            <a:ext cx="4064399" cy="830113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5121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1 ≥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7;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04800" y="514289"/>
            <a:ext cx="2766864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</a:t>
            </a: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5121 </a:t>
            </a:r>
            <a:endParaRPr lang="ru-RU" alt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04800" y="514289"/>
            <a:ext cx="2766864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5122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0504" y="1222837"/>
            <a:ext cx="11785600" cy="209288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(5122)       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                                                                  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Код по ОКЕИ: человек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792; </a:t>
            </a:r>
            <a:r>
              <a:rPr lang="x-none" sz="16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единица </a:t>
            </a:r>
            <a:r>
              <a:rPr lang="x-none" sz="16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x-none" sz="16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642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/>
              <a:t> 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Число диагностических исследований с применением радиофармацевтических лекарственных препаратов, всего 1 ____________, из них: при злокачественных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новообразованиях 1.1 _________, при болезнях системы кровообращения 1.2 __________; 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лиц, пролеченных с  применением радиофармацевтических лекарственных препаратов  2 _____________ ,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лиц, пролеченных с применением лучевой терапии 3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_________;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проведенных курсов лечения, всего 4 ___________.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482880" y="4362158"/>
            <a:ext cx="4320480" cy="1368152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hangingPunct="0">
              <a:spcBef>
                <a:spcPct val="0"/>
              </a:spcBef>
            </a:pP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Сверить данные с таблицами</a:t>
            </a:r>
          </a:p>
          <a:p>
            <a:pPr algn="ctr" eaLnBrk="0" hangingPunct="0">
              <a:spcBef>
                <a:spcPct val="0"/>
              </a:spcBef>
            </a:pP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4201 и 5120</a:t>
            </a:r>
            <a:endParaRPr lang="ru-RU" alt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239350" y="4581129"/>
            <a:ext cx="4064399" cy="830113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5121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5 и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5122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Сравнить, разницу пояснить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4062" t="20625" r="12109" b="45625"/>
          <a:stretch>
            <a:fillRect/>
          </a:stretch>
        </p:blipFill>
        <p:spPr bwMode="auto">
          <a:xfrm>
            <a:off x="0" y="1643050"/>
            <a:ext cx="1200158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4800" y="514289"/>
            <a:ext cx="2766864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5122 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7464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8450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Ошибки переноса</a:t>
            </a:r>
            <a:b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</a:br>
            <a: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из одного ПО в другое</a:t>
            </a:r>
          </a:p>
        </p:txBody>
      </p:sp>
      <p:sp>
        <p:nvSpPr>
          <p:cNvPr id="12" name="Полилиния 11"/>
          <p:cNvSpPr/>
          <p:nvPr/>
        </p:nvSpPr>
        <p:spPr>
          <a:xfrm>
            <a:off x="5757186" y="3801386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9" y="1209619"/>
            <a:ext cx="11860281" cy="3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олилиния 12"/>
          <p:cNvSpPr/>
          <p:nvPr/>
        </p:nvSpPr>
        <p:spPr>
          <a:xfrm>
            <a:off x="3938325" y="4288085"/>
            <a:ext cx="7871152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9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97841" y="512765"/>
            <a:ext cx="267249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5124 </a:t>
            </a:r>
          </a:p>
        </p:txBody>
      </p:sp>
      <p:sp>
        <p:nvSpPr>
          <p:cNvPr id="10" name="Rectangle 108"/>
          <p:cNvSpPr>
            <a:spLocks noChangeArrowheads="1"/>
          </p:cNvSpPr>
          <p:nvPr/>
        </p:nvSpPr>
        <p:spPr bwMode="auto">
          <a:xfrm>
            <a:off x="508001" y="1522384"/>
            <a:ext cx="60351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itchFamily="18" charset="0"/>
              </a:rPr>
              <a:t>Число проведенных ЭКГ исследований 1._________  </a:t>
            </a: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828800" y="2514600"/>
            <a:ext cx="9042400" cy="9906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Должно быть равно сведениям, указанным в таблице 5402 </a:t>
            </a:r>
            <a:r>
              <a:rPr lang="ru-RU" altLang="ru-RU" sz="1800" b="1" dirty="0">
                <a:latin typeface="Times New Roman" pitchFamily="18" charset="0"/>
              </a:rPr>
              <a:t>  «Методы функциональной диагностики» в строке 3 графе 3</a:t>
            </a:r>
          </a:p>
        </p:txBody>
      </p: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942585" y="0"/>
            <a:ext cx="10261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11. Деятельность дистанционно-диагностических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кабинетов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80107"/>
              </p:ext>
            </p:extLst>
          </p:nvPr>
        </p:nvGraphicFramePr>
        <p:xfrm>
          <a:off x="568273" y="1012776"/>
          <a:ext cx="11637433" cy="5727705"/>
        </p:xfrm>
        <a:graphic>
          <a:graphicData uri="http://schemas.openxmlformats.org/drawingml/2006/table">
            <a:tbl>
              <a:tblPr/>
              <a:tblGrid>
                <a:gridCol w="2984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74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67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56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26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265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8636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8636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9854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206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 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7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эзофагогастро-дуоденоскопий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колоно-скопий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бронхо-скопий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ректосигмо-идоскопий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интести-носкопий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видео-капсульных исследований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прочих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0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Эндоскопические лечебные манипуляции – всего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1874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</a:t>
                      </a:r>
                    </a:p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амбулаторных условиях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условиях  ДС 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выполненных под анестезией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065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удаление доброкачественных </a:t>
                      </a:r>
                    </a:p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новообразований 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31874">
                <a:tc>
                  <a:txBody>
                    <a:bodyPr/>
                    <a:lstStyle/>
                    <a:p>
                      <a:pPr marL="107950" marR="0" lvl="0" indent="714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  <a:p>
                      <a:pPr marL="107950" marR="0" lvl="0" indent="714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диссекцией в подслизистом слое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удаление инородных тел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балонная дилатация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стентирование 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остановка кровотечений, всего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20658">
                <a:tc>
                  <a:txBody>
                    <a:bodyPr/>
                    <a:lstStyle/>
                    <a:p>
                      <a:pPr marL="10795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по экстренным показаниям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16.1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14370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с применением клипс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16.2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4287254" y="2619325"/>
            <a:ext cx="7213600" cy="5762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8</a:t>
            </a:r>
            <a:r>
              <a:rPr lang="en-US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больше или равна сумме строк 9 и 10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4788903" y="3487690"/>
            <a:ext cx="4872567" cy="14144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cs typeface="Times New Roman" panose="02020603050405020304" pitchFamily="18" charset="0"/>
              </a:rPr>
              <a:t>К графе </a:t>
            </a:r>
            <a:r>
              <a:rPr lang="ru-RU" altLang="ru-RU" sz="1600" b="1" dirty="0">
                <a:cs typeface="Times New Roman" panose="02020603050405020304" pitchFamily="18" charset="0"/>
              </a:rPr>
              <a:t>10 (прочие) можно отнести: лапароскопии, цистоскопии, ларингоскопии, уретроскопии, </a:t>
            </a:r>
            <a:r>
              <a:rPr lang="ru-RU" altLang="ru-RU" sz="1600" b="1" dirty="0" err="1">
                <a:cs typeface="Times New Roman" panose="02020603050405020304" pitchFamily="18" charset="0"/>
              </a:rPr>
              <a:t>гистероскопии</a:t>
            </a:r>
            <a:r>
              <a:rPr lang="ru-RU" altLang="ru-RU" sz="1600" b="1" dirty="0">
                <a:cs typeface="Times New Roman" panose="02020603050405020304" pitchFamily="18" charset="0"/>
              </a:rPr>
              <a:t> и т.д.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4876800" y="5257800"/>
            <a:ext cx="2438400" cy="1447800"/>
          </a:xfrm>
          <a:prstGeom prst="wedgeRoundRectCallout">
            <a:avLst>
              <a:gd name="adj1" fmla="val 133439"/>
              <a:gd name="adj2" fmla="val 23619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данных необходимо предоставить пояснения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27051" y="115889"/>
            <a:ext cx="10972800" cy="43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Деятельность эндоскопических отделений (кабинетов)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341924" y="491444"/>
            <a:ext cx="2516252" cy="431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5125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58" y="1702966"/>
            <a:ext cx="11499884" cy="251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1" y="-4272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51384" y="0"/>
            <a:ext cx="11333700" cy="4524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Аппараты и оборудование эндоскопических отделений (кабинетов)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11921" y="526937"/>
            <a:ext cx="2399703" cy="265114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5126</a:t>
            </a:r>
          </a:p>
        </p:txBody>
      </p:sp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641669"/>
              </p:ext>
            </p:extLst>
          </p:nvPr>
        </p:nvGraphicFramePr>
        <p:xfrm>
          <a:off x="1" y="836713"/>
          <a:ext cx="12048068" cy="5330007"/>
        </p:xfrm>
        <a:graphic>
          <a:graphicData uri="http://schemas.openxmlformats.org/drawingml/2006/table">
            <a:tbl>
              <a:tblPr/>
              <a:tblGrid>
                <a:gridCol w="37763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60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4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336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39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25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273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252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252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8102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аппаратов и оборудования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действующих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до 3 лет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от 4 до 7 лет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свыше 7 лет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в подразделениях оказывающих медицинскую помощь в амбулаторных условиях (из гр. 8)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Гибкие эндоскопы для верхних отделов желудочно-кишечного тракта, всего: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видеогастроскопы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дуоденоскопы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интестиноскопы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Гибкие эндоскопы для нижних отделов желудочно-кишечного тракта, всего: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11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 видеоколоноскопы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сигмоидоскопы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ригидные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ректороманоскопы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(осветители)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5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ригидные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ректороманоскопы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(тубусы)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Лапароскопы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Шкафы специализированные для сушки и хранения эндоскопов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6417173" y="2297478"/>
            <a:ext cx="5392304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3 равна сумме граф 6+7+8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5552577" y="3443542"/>
            <a:ext cx="6434667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Графы 4 и 5 (каждая отдельно) меньше или равны графе 3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5552578" y="4221088"/>
            <a:ext cx="6434666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1 больше или равна сумме строк 1.1+1.2+1.3</a:t>
            </a:r>
          </a:p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453"/>
          <p:cNvSpPr txBox="1">
            <a:spLocks noChangeArrowheads="1"/>
          </p:cNvSpPr>
          <p:nvPr/>
        </p:nvSpPr>
        <p:spPr bwMode="auto">
          <a:xfrm>
            <a:off x="5552577" y="4941168"/>
            <a:ext cx="6434666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2 больше или равна сумме строк 2.1+2.2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Rectangle 453"/>
          <p:cNvSpPr txBox="1">
            <a:spLocks noChangeArrowheads="1"/>
          </p:cNvSpPr>
          <p:nvPr/>
        </p:nvSpPr>
        <p:spPr bwMode="auto">
          <a:xfrm>
            <a:off x="6519333" y="6076156"/>
            <a:ext cx="5672667" cy="75247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В т. 5125  графы со 4 по 10 должны быть согласованы с данными по аппаратам</a:t>
            </a:r>
            <a:endParaRPr lang="ru-RU" altLang="ru-RU" sz="1600" b="1" dirty="0">
              <a:solidFill>
                <a:schemeClr val="accent6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7" name="Rectangle 453"/>
          <p:cNvSpPr txBox="1">
            <a:spLocks noChangeArrowheads="1"/>
          </p:cNvSpPr>
          <p:nvPr/>
        </p:nvSpPr>
        <p:spPr bwMode="auto">
          <a:xfrm>
            <a:off x="190500" y="6203951"/>
            <a:ext cx="5816600" cy="49688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/>
              <a:t>Сведения о наличии аппаратов и оборудования указываются по состоянию на 31.12 отчетного года</a:t>
            </a: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1199456" y="980728"/>
            <a:ext cx="2438400" cy="1447800"/>
          </a:xfrm>
          <a:prstGeom prst="wedgeRoundRectCallout">
            <a:avLst>
              <a:gd name="adj1" fmla="val 151912"/>
              <a:gd name="adj2" fmla="val 278753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данных необходимо предоставить пояснения</a:t>
            </a:r>
          </a:p>
        </p:txBody>
      </p:sp>
      <p:sp>
        <p:nvSpPr>
          <p:cNvPr id="19" name="Rectangle 453"/>
          <p:cNvSpPr txBox="1">
            <a:spLocks noChangeArrowheads="1"/>
          </p:cNvSpPr>
          <p:nvPr/>
        </p:nvSpPr>
        <p:spPr bwMode="auto">
          <a:xfrm>
            <a:off x="6519333" y="836713"/>
            <a:ext cx="5467911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9 меньше или равна графе 4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4062" t="20625" r="28515" b="6250"/>
          <a:stretch>
            <a:fillRect/>
          </a:stretch>
        </p:blipFill>
        <p:spPr bwMode="auto">
          <a:xfrm>
            <a:off x="0" y="214290"/>
            <a:ext cx="9334565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 l="15820" t="41250" r="26758" b="40000"/>
          <a:stretch>
            <a:fillRect/>
          </a:stretch>
        </p:blipFill>
        <p:spPr bwMode="auto">
          <a:xfrm>
            <a:off x="2476475" y="5143512"/>
            <a:ext cx="933456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5135893" y="38708"/>
            <a:ext cx="6912768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таблицей 5124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203200" y="4267200"/>
            <a:ext cx="11785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Таблица заполняется  на основании сведений, указанных в журнале регистрации исследований, выполненных в отделении (кабинете) функциональной диагностики (ф. 157/у-93 приказ МЗ России от 30.11.93 № 283)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При обследовании одного пациента одномоментно (при одном обращении) несколькими различными методами функциональной диагностики с выдачей отдельных врачебных заключений по каждому методу каждое исследование регистрируется под новым порядковым номером с заполнением всех граф журнала и включается в соответствующие таблицы отчета.</a:t>
            </a:r>
          </a:p>
        </p:txBody>
      </p:sp>
      <p:graphicFrame>
        <p:nvGraphicFramePr>
          <p:cNvPr id="10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836993"/>
              </p:ext>
            </p:extLst>
          </p:nvPr>
        </p:nvGraphicFramePr>
        <p:xfrm>
          <a:off x="304800" y="1066800"/>
          <a:ext cx="11684000" cy="3145536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288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показателей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строки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из них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поликлинике, амбулатории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дневном стационаре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 обследованных лиц - 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из них (стр.01): детей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лиц старше трудоспособного возраста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Сделано исследований - 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из них (стр.04): детям 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лицам старше трудоспособного возраста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Сделано исследований (из стр.04): 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сердечно-сосудистой системы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нервной системы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системы внешнего дыхания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других систем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6096000" y="2971800"/>
            <a:ext cx="5892800" cy="914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Числу исследований (строка 07) соответствует графа 3 журнала регистрации без перевода в условные единицы, т.е. учету подлежит весь метод исследования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23852" y="512765"/>
            <a:ext cx="2675803" cy="38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5401 </a:t>
            </a:r>
          </a:p>
        </p:txBody>
      </p:sp>
      <p:sp>
        <p:nvSpPr>
          <p:cNvPr id="13" name="Rectangle 605"/>
          <p:cNvSpPr>
            <a:spLocks noChangeArrowheads="1"/>
          </p:cNvSpPr>
          <p:nvPr/>
        </p:nvSpPr>
        <p:spPr bwMode="auto">
          <a:xfrm>
            <a:off x="433435" y="28375"/>
            <a:ext cx="1137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14. Деятельность кабинетов функциональной диагностики</a:t>
            </a: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6096000" y="1905000"/>
            <a:ext cx="5892800" cy="914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Графа 3 может быть больше суммы граф 4+5 за счет исследований, выполненных пациентам, получавших медицинскую помощь в стационарных условиях</a:t>
            </a:r>
            <a:endParaRPr lang="ru-RU" altLang="ru-RU" sz="1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521909"/>
            <a:ext cx="3097312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5402 </a:t>
            </a:r>
          </a:p>
        </p:txBody>
      </p:sp>
      <p:sp>
        <p:nvSpPr>
          <p:cNvPr id="10" name="Rectangle 605"/>
          <p:cNvSpPr>
            <a:spLocks noChangeArrowheads="1"/>
          </p:cNvSpPr>
          <p:nvPr/>
        </p:nvSpPr>
        <p:spPr bwMode="auto">
          <a:xfrm>
            <a:off x="2106449" y="231845"/>
            <a:ext cx="79688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15. Методы функциональной диагностики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 flipH="1">
            <a:off x="-1" y="5189201"/>
            <a:ext cx="6576053" cy="168839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Данные совпадают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5401	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7		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1+4+5+6+7+8+9+11+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altLang="ru-RU" sz="16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		Строки</a:t>
            </a:r>
            <a:r>
              <a:rPr lang="en-US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+30+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endParaRPr lang="en-US" altLang="ru-RU" sz="16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10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	Строки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32+33+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 flipH="1">
            <a:off x="6768077" y="5589241"/>
            <a:ext cx="5205556" cy="103691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Допустимы расхождения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5401	таблица 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8		Строки 14, 16, 17,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28073"/>
              </p:ext>
            </p:extLst>
          </p:nvPr>
        </p:nvGraphicFramePr>
        <p:xfrm>
          <a:off x="592667" y="990601"/>
          <a:ext cx="10972800" cy="4407824"/>
        </p:xfrm>
        <a:graphic>
          <a:graphicData uri="http://schemas.openxmlformats.org/drawingml/2006/table">
            <a:tbl>
              <a:tblPr/>
              <a:tblGrid>
                <a:gridCol w="67267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12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9456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Методы исследования систем организма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строки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ЭКГ (из стр.07 т. 5401)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из них: с компьютерным анализом данных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 ЭКГ в ДДК  (из п. 1)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Стресс-ЭКГ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ЧПЭС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Холтеровское мониторирование (ХМ) ЭКГ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СМ АД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Поликардиография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центральной гемодинамики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из них: методом реографии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перифирического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кровообращения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из них: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реовазография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Другие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методы исследования сердечно-сосудистой системы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…..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….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Исследования моторики органов желудочно-кишечного тракта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3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запирательного аппарата прямой кишки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Прочие методы исследования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  <p:sp>
        <p:nvSpPr>
          <p:cNvPr id="14" name="Скругленная прямоугольная выноска 13"/>
          <p:cNvSpPr/>
          <p:nvPr/>
        </p:nvSpPr>
        <p:spPr>
          <a:xfrm>
            <a:off x="8517190" y="1147633"/>
            <a:ext cx="3325564" cy="3318283"/>
          </a:xfrm>
          <a:prstGeom prst="wedgeRoundRectCallout">
            <a:avLst>
              <a:gd name="adj1" fmla="val -265434"/>
              <a:gd name="adj2" fmla="val 47324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8496269" y="1117238"/>
            <a:ext cx="3477364" cy="3820522"/>
          </a:xfrm>
          <a:prstGeom prst="wedgeRoundRectCallout">
            <a:avLst>
              <a:gd name="adj1" fmla="val -255703"/>
              <a:gd name="adj2" fmla="val 78773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alt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Красным цветом выделены строки,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которых есть расшифровка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ДРУГИЕ методы исследований»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поэтому по строкам 7, 9 и 10 таблицы 5401 количество  исследований должно строго совпадать данными из таблицы 5402</a:t>
            </a:r>
            <a:endParaRPr lang="ru-RU" alt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8016" y="336437"/>
            <a:ext cx="2794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5404 </a:t>
            </a:r>
          </a:p>
        </p:txBody>
      </p:sp>
      <p:sp>
        <p:nvSpPr>
          <p:cNvPr id="10" name="Rectangle 605"/>
          <p:cNvSpPr>
            <a:spLocks noChangeArrowheads="1"/>
          </p:cNvSpPr>
          <p:nvPr/>
        </p:nvSpPr>
        <p:spPr bwMode="auto">
          <a:xfrm>
            <a:off x="433258" y="87406"/>
            <a:ext cx="1137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16. Оснащение аппаратурой и оборудованием</a:t>
            </a:r>
          </a:p>
        </p:txBody>
      </p:sp>
      <p:graphicFrame>
        <p:nvGraphicFramePr>
          <p:cNvPr id="11" name="Таблиц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9729638"/>
              </p:ext>
            </p:extLst>
          </p:nvPr>
        </p:nvGraphicFramePr>
        <p:xfrm>
          <a:off x="598421" y="806554"/>
          <a:ext cx="11074399" cy="5889283"/>
        </p:xfrm>
        <a:graphic>
          <a:graphicData uri="http://schemas.openxmlformats.org/drawingml/2006/table">
            <a:tbl>
              <a:tblPr/>
              <a:tblGrid>
                <a:gridCol w="63507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14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67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254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72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аппаратов и оборудования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Число единиц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12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в отделениях анестезиологии-реанимации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Аппаратурное оснащение (указать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к-во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): электрокардиографы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Комплексы для дозированной физической нагрузки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FFFF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из них: велоэргометры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Аппарат для ИВЛ,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транспортные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             для </a:t>
                      </a:r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неинвазивной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вентиляции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Аппараты для наркоза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Мониторы глубины анестезии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Мониторы пациента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транспортные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Мультигазмониторы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Дефибрилляторы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Аппараты ультразвуковой навигации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Шприцевые помпы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Инфузионные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насосы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Общее количество единиц аппаратуры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из них: в эксплуатации до 3-х лет включительно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12" name="AutoShape 1"/>
          <p:cNvSpPr>
            <a:spLocks noChangeArrowheads="1"/>
          </p:cNvSpPr>
          <p:nvPr/>
        </p:nvSpPr>
        <p:spPr bwMode="auto">
          <a:xfrm>
            <a:off x="7823200" y="4648203"/>
            <a:ext cx="3860800" cy="1718725"/>
          </a:xfrm>
          <a:prstGeom prst="wedgeRoundRectCallout">
            <a:avLst>
              <a:gd name="adj1" fmla="val -45505"/>
              <a:gd name="adj2" fmla="val -16819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Описывается аппаратурное оснащение из числа единиц оборудования,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принадлежащих 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медицинской организации на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31 декабря 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отчетного года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4572000" y="3732214"/>
            <a:ext cx="4165600" cy="763588"/>
          </a:xfrm>
          <a:prstGeom prst="wedgeRoundRectCallout">
            <a:avLst>
              <a:gd name="adj1" fmla="val 82058"/>
              <a:gd name="adj2" fmla="val -166491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При наличии данных необходимо предоставить пояснение </a:t>
            </a:r>
          </a:p>
        </p:txBody>
      </p:sp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9336" t="21562" r="22656" b="43750"/>
          <a:stretch>
            <a:fillRect/>
          </a:stretch>
        </p:blipFill>
        <p:spPr bwMode="auto">
          <a:xfrm>
            <a:off x="857213" y="1250141"/>
            <a:ext cx="942981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AutoShape 3"/>
          <p:cNvSpPr>
            <a:spLocks noChangeArrowheads="1"/>
          </p:cNvSpPr>
          <p:nvPr/>
        </p:nvSpPr>
        <p:spPr bwMode="auto">
          <a:xfrm flipH="1">
            <a:off x="225893" y="3817492"/>
            <a:ext cx="11246704" cy="168839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Данные совпадают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таблица 5404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Строки 1+5+7+9+11+12+14+16+18+20+22+23+24+25+27+28+29+30+33+34+35+37+38+39+40+41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РАВНО строке 42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Строки 43+44+45+оборудование старше 10 лет – равно строке 42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 bwMode="auto">
          <a:xfrm>
            <a:off x="419878" y="117476"/>
            <a:ext cx="11352245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839416" y="1235913"/>
            <a:ext cx="10703859" cy="536143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/>
            <a:r>
              <a:rPr lang="ru-RU" b="1" dirty="0"/>
              <a:t>ПРИКАЗ</a:t>
            </a:r>
          </a:p>
          <a:p>
            <a:pPr algn="ctr"/>
            <a:r>
              <a:rPr lang="ru-RU" b="1" dirty="0"/>
              <a:t>от 27 апреля 2021 г. N 404н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ОБ УТВЕРЖДЕНИИ ПОРЯДКА</a:t>
            </a:r>
          </a:p>
          <a:p>
            <a:r>
              <a:rPr lang="ru-RU" b="1" dirty="0"/>
              <a:t>ПРОВЕДЕНИЯ ПРОФИЛАКТИЧЕСКОГО МЕДИЦИНСКОГО ОСМОТРА</a:t>
            </a:r>
          </a:p>
          <a:p>
            <a:r>
              <a:rPr lang="ru-RU" b="1" dirty="0"/>
              <a:t>И ДИСПАНСЕРИЗАЦИИ ОПРЕДЕЛЕННЫХ ГРУПП ВЗРОСЛОГО </a:t>
            </a:r>
            <a:r>
              <a:rPr lang="ru-RU" b="1" dirty="0" smtClean="0"/>
              <a:t>НАСЕЛЕНИЯ</a:t>
            </a:r>
          </a:p>
          <a:p>
            <a:endParaRPr lang="ru-RU" b="1" dirty="0"/>
          </a:p>
          <a:p>
            <a:r>
              <a:rPr lang="ru-RU" b="1" dirty="0"/>
              <a:t>Профилактический медицинский осмотр</a:t>
            </a:r>
            <a:r>
              <a:rPr lang="ru-RU" dirty="0"/>
              <a:t> проводится в целях раннего (своевременного) выявления состояний, заболеваний и факторов риска их развития, немедицинского потребления наркотических средств и психотропных веществ, а также в целях определения </a:t>
            </a:r>
            <a:r>
              <a:rPr lang="ru-RU" b="1" dirty="0"/>
              <a:t>групп здоровья </a:t>
            </a:r>
            <a:r>
              <a:rPr lang="ru-RU" dirty="0"/>
              <a:t>и выработки рекомендаций для пациентов.</a:t>
            </a:r>
          </a:p>
          <a:p>
            <a:r>
              <a:rPr lang="ru-RU" b="1" dirty="0"/>
              <a:t>Диспансеризация</a:t>
            </a:r>
            <a:r>
              <a:rPr lang="ru-RU" dirty="0"/>
              <a:t> представляет собой комплекс мероприятий, включающий в себя профилактический медицинский осмотр и дополнительные методы обследований, </a:t>
            </a:r>
            <a:r>
              <a:rPr lang="ru-RU" dirty="0" smtClean="0"/>
              <a:t>проводимые </a:t>
            </a:r>
            <a:r>
              <a:rPr lang="ru-RU" dirty="0"/>
              <a:t>в целях оценки состояния здоровья (включая определение </a:t>
            </a:r>
            <a:r>
              <a:rPr lang="ru-RU" b="1" dirty="0"/>
              <a:t>группы здоровья </a:t>
            </a:r>
            <a:r>
              <a:rPr lang="ru-RU" dirty="0"/>
              <a:t>и группы диспансерного наблюдения) и осуществляемых в отношении определенных групп населения в соответствии с законодательством Российской Федерации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1524"/>
            <a:ext cx="109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  <a:endParaRPr lang="ru-RU" altLang="ru-RU" sz="24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46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8FEF31-1165-2448-BA7A-F820BDDF2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1F8EB215-59FB-CD49-82EA-121DE786A74E}"/>
              </a:ext>
            </a:extLst>
          </p:cNvPr>
          <p:cNvSpPr/>
          <p:nvPr/>
        </p:nvSpPr>
        <p:spPr>
          <a:xfrm>
            <a:off x="0" y="6294432"/>
            <a:ext cx="12192000" cy="548640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48" y="375060"/>
            <a:ext cx="571429" cy="66951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23392" y="2362200"/>
            <a:ext cx="10755808" cy="1362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Благодарю за внимание 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1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379548" y="1235913"/>
            <a:ext cx="11693116" cy="536143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r>
              <a:rPr lang="ru-RU" b="1" dirty="0"/>
              <a:t>ПРИКАЗ</a:t>
            </a:r>
          </a:p>
          <a:p>
            <a:r>
              <a:rPr lang="ru-RU" b="1" dirty="0"/>
              <a:t>от 1 июля 2021 г. N 698н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ОБ УТВЕРЖДЕНИИ ПОРЯДКА</a:t>
            </a:r>
          </a:p>
          <a:p>
            <a:r>
              <a:rPr lang="ru-RU" b="1" dirty="0"/>
              <a:t>НАПРАВЛЕНИЯ ГРАЖДАН НА ПРОХОЖДЕНИЕ УГЛУБЛЕННОЙ</a:t>
            </a:r>
          </a:p>
          <a:p>
            <a:r>
              <a:rPr lang="ru-RU" b="1" dirty="0"/>
              <a:t>ДИСПАНСЕРИЗАЦИИ, ВКЛЮЧАЯ КАТЕГОРИИ ГРАЖДАН, ПРОХОДЯЩИХ</a:t>
            </a:r>
          </a:p>
          <a:p>
            <a:r>
              <a:rPr lang="ru-RU" b="1" dirty="0"/>
              <a:t>УГЛУБЛЕННУЮ ДИСПАНСЕРИЗАЦИЮ В ПЕРВООЧЕРЕДНОМ ПОРЯДКЕ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Настоящий </a:t>
            </a:r>
            <a:r>
              <a:rPr lang="ru-RU" dirty="0"/>
              <a:t>Порядок регулирует вопросы </a:t>
            </a:r>
            <a:r>
              <a:rPr lang="ru-RU" b="1" dirty="0"/>
              <a:t>направления</a:t>
            </a:r>
            <a:r>
              <a:rPr lang="ru-RU" dirty="0"/>
              <a:t> взрослых (в возрасте 18 лет и старше) на прохождение углубленной диспансеризации, включая категории граждан, проходящих углубленную диспансеризацию в первоочередном порядке (далее - граждане).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1524"/>
            <a:ext cx="109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  <a:endParaRPr lang="ru-RU" altLang="ru-RU" sz="24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8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249442" y="1261275"/>
            <a:ext cx="11693116" cy="550545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r>
              <a:rPr lang="ru-RU" dirty="0"/>
              <a:t> </a:t>
            </a:r>
          </a:p>
          <a:p>
            <a:r>
              <a:rPr lang="ru-RU" dirty="0"/>
              <a:t>Министерство здравоохранения и социального развития Российской Федерации приказ </a:t>
            </a:r>
            <a:r>
              <a:rPr lang="ru-RU" b="1" dirty="0"/>
              <a:t>от 12 апреля 2011 г. N 302н</a:t>
            </a:r>
            <a:r>
              <a:rPr lang="ru-RU" dirty="0"/>
              <a:t> «Об утверждении перечней вредных и (или) опасных производственных факторов и работ, при выполнении которых проводятся обязательные предварительные и периодические медицинские осмотры (обследования), и порядка проведения обязательных предварительных и периодических медицинских осмотров (обследований) работников, занятых на тяжелых работах и на работах с вредными и (или) опасными условиями труда» - </a:t>
            </a:r>
            <a:r>
              <a:rPr lang="ru-RU" b="1" dirty="0"/>
              <a:t>отменен.</a:t>
            </a:r>
            <a:endParaRPr lang="ru-RU" dirty="0"/>
          </a:p>
          <a:p>
            <a:r>
              <a:rPr lang="ru-RU" b="1" dirty="0"/>
              <a:t>Взамен</a:t>
            </a:r>
          </a:p>
          <a:p>
            <a:r>
              <a:rPr lang="ru-RU" dirty="0"/>
              <a:t>Министерство труда и социальной защиты </a:t>
            </a:r>
            <a:r>
              <a:rPr lang="ru-RU" dirty="0" smtClean="0"/>
              <a:t>Российской </a:t>
            </a:r>
            <a:r>
              <a:rPr lang="ru-RU" dirty="0"/>
              <a:t>Ф</a:t>
            </a:r>
            <a:r>
              <a:rPr lang="ru-RU" dirty="0" smtClean="0"/>
              <a:t>едерации </a:t>
            </a:r>
            <a:r>
              <a:rPr lang="ru-RU" b="1" dirty="0"/>
              <a:t>N </a:t>
            </a:r>
            <a:r>
              <a:rPr lang="ru-RU" b="1" dirty="0" smtClean="0"/>
              <a:t>988н</a:t>
            </a:r>
          </a:p>
          <a:p>
            <a:r>
              <a:rPr lang="ru-RU" dirty="0"/>
              <a:t>Министерство</a:t>
            </a:r>
            <a:r>
              <a:rPr lang="ru-RU" dirty="0" smtClean="0"/>
              <a:t> здравоохранения </a:t>
            </a:r>
            <a:r>
              <a:rPr lang="ru-RU" dirty="0"/>
              <a:t>Российской Федерации </a:t>
            </a:r>
            <a:r>
              <a:rPr lang="ru-RU" b="1" dirty="0" smtClean="0"/>
              <a:t>N </a:t>
            </a:r>
            <a:r>
              <a:rPr lang="ru-RU" b="1" dirty="0"/>
              <a:t>1420н </a:t>
            </a:r>
            <a:endParaRPr lang="ru-RU" b="1" dirty="0" smtClean="0"/>
          </a:p>
          <a:p>
            <a:r>
              <a:rPr lang="ru-RU" dirty="0" smtClean="0"/>
              <a:t>Приказ </a:t>
            </a:r>
            <a:r>
              <a:rPr lang="ru-RU" dirty="0"/>
              <a:t>от 31 декабря 2020 года </a:t>
            </a:r>
            <a:r>
              <a:rPr lang="ru-RU" b="1" dirty="0" smtClean="0"/>
              <a:t>«Об утверждении перечня вредных и (или) опасных производственных факторов и работ, при выполнении которых проводятся обязательные предварительные медицинские осмотры при поступлении на работу и периодические медицинские осмотры»</a:t>
            </a:r>
          </a:p>
          <a:p>
            <a:endParaRPr lang="ru-RU" dirty="0" smtClean="0"/>
          </a:p>
          <a:p>
            <a:r>
              <a:rPr lang="ru-RU" dirty="0"/>
              <a:t>Министерство здравоохранения Российской Федерации </a:t>
            </a:r>
            <a:endParaRPr lang="ru-RU" dirty="0" smtClean="0"/>
          </a:p>
          <a:p>
            <a:r>
              <a:rPr lang="ru-RU" dirty="0"/>
              <a:t>Приказ</a:t>
            </a:r>
            <a:r>
              <a:rPr lang="ru-RU" dirty="0" smtClean="0"/>
              <a:t> </a:t>
            </a:r>
            <a:r>
              <a:rPr lang="ru-RU" dirty="0"/>
              <a:t>от 28 января 2021 г. </a:t>
            </a:r>
            <a:r>
              <a:rPr lang="ru-RU" b="1" dirty="0"/>
              <a:t>N 29н </a:t>
            </a:r>
            <a:r>
              <a:rPr lang="ru-RU" b="1" dirty="0" smtClean="0"/>
              <a:t>«Об утверждении порядка проведения обязательных предварительных и периодических медицинских осмотров работников, предусмотренных частью четвертой статьи 213 трудового кодекса российской федерации, перечня медицинских противопоказаний к осуществлению работ с вредными и (или) опасными производственными факторами, а также работам, при выполнении которых проводятся обязательные предварительные и периодические медицинские осмотры»</a:t>
            </a:r>
            <a:endParaRPr lang="ru-RU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1524"/>
            <a:ext cx="109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  <a:endParaRPr lang="ru-RU" altLang="ru-RU" sz="24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27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xmlns="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1073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</a:p>
        </p:txBody>
      </p:sp>
      <p:graphicFrame>
        <p:nvGraphicFramePr>
          <p:cNvPr id="1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392748"/>
              </p:ext>
            </p:extLst>
          </p:nvPr>
        </p:nvGraphicFramePr>
        <p:xfrm>
          <a:off x="0" y="1873956"/>
          <a:ext cx="11480802" cy="4765383"/>
        </p:xfrm>
        <a:graphic>
          <a:graphicData uri="http://schemas.openxmlformats.org/drawingml/2006/table">
            <a:tbl>
              <a:tblPr/>
              <a:tblGrid>
                <a:gridCol w="31403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74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05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05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84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8044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826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424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424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2991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424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104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0104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9826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Контингенты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Подлежало осмотрам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осмотренных (гр. 5):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определены группы здоровья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 возрасте 0-14 лет включительно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из них: дети до 1 года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 возрасте 15-17 лет включительно 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2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детей 15-17 лет (стр.3) - юношей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Школьники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4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Контингенты взрослого населения (18 лет и старше) - всего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49369">
                <a:tc>
                  <a:txBody>
                    <a:bodyPr/>
                    <a:lstStyle/>
                    <a:p>
                      <a:pPr marL="179388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старше трудоспособного возраста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3487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диспансеризация определенных  групп взрослого населения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19144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старше трудоспособного возраста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6.2.1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91327"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(сумма строк 1, 3, 6) 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1232848" y="5934879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Проверить арифметику!!!</a:t>
            </a: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6672064" y="5934879"/>
            <a:ext cx="5369317" cy="77619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* - включая сведения таблицы 2516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5231904" y="2348880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Строка 6 – 6.1 = трудоспособные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Строка 6.2 – 6.2.1 = трудоспособные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5231904" y="4969227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Сверить с таблицей 2511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Помним о девушках!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>
            <a:spLocks noChangeArrowheads="1"/>
          </p:cNvSpPr>
          <p:nvPr/>
        </p:nvSpPr>
        <p:spPr bwMode="auto">
          <a:xfrm>
            <a:off x="5231904" y="4005064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Сверить с таблицей 2510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Формы 30-село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5231904" y="3290535"/>
            <a:ext cx="5316736" cy="504056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Строка 6.1 ≥ 6.2.1</a:t>
            </a:r>
          </a:p>
        </p:txBody>
      </p:sp>
    </p:spTree>
    <p:extLst>
      <p:ext uri="{BB962C8B-B14F-4D97-AF65-F5344CB8AC3E}">
        <p14:creationId xmlns:p14="http://schemas.microsoft.com/office/powerpoint/2010/main" val="313099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4153</TotalTime>
  <Words>5613</Words>
  <Application>Microsoft Office PowerPoint</Application>
  <PresentationFormat>Произвольный</PresentationFormat>
  <Paragraphs>2178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Ануфриева</cp:lastModifiedBy>
  <cp:revision>94</cp:revision>
  <dcterms:created xsi:type="dcterms:W3CDTF">2020-11-29T07:52:22Z</dcterms:created>
  <dcterms:modified xsi:type="dcterms:W3CDTF">2021-12-15T07:29:58Z</dcterms:modified>
</cp:coreProperties>
</file>