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8" r:id="rId2"/>
    <p:sldId id="259" r:id="rId3"/>
    <p:sldId id="261" r:id="rId4"/>
    <p:sldId id="263" r:id="rId5"/>
    <p:sldId id="265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1D11159-BB09-4874-A9D0-C0B2CB63EFCF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F8D851-4788-41B4-894A-EFE725A6A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2439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Форма № 57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 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«</a:t>
            </a:r>
            <a:r>
              <a:rPr lang="ru-RU" sz="2700" b="1" dirty="0" smtClean="0">
                <a:solidFill>
                  <a:srgbClr val="FF0000"/>
                </a:solidFill>
              </a:rPr>
              <a:t>СВЕДЕНИЯ </a:t>
            </a:r>
            <a:r>
              <a:rPr lang="ru-RU" sz="2700" b="1" dirty="0">
                <a:solidFill>
                  <a:srgbClr val="FF0000"/>
                </a:solidFill>
              </a:rPr>
              <a:t>О ТРАВМАХ, ОТРАВЛЕНИЯХ И НЕКОТОРЫХ ДРУГИХ ПОСЛЕДСТВИЯХ ВОЗДЕЙСТВИЯ ВНЕШНИХ </a:t>
            </a:r>
            <a:r>
              <a:rPr lang="ru-RU" sz="2700" b="1" dirty="0" smtClean="0">
                <a:solidFill>
                  <a:srgbClr val="FF0000"/>
                </a:solidFill>
              </a:rPr>
              <a:t>ПРИЧИН»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43182"/>
            <a:ext cx="8147248" cy="3482981"/>
          </a:xfrm>
        </p:spPr>
        <p:txBody>
          <a:bodyPr>
            <a:normAutofit/>
          </a:bodyPr>
          <a:lstStyle/>
          <a:p>
            <a:r>
              <a:rPr lang="ru-RU" sz="2000" b="1" dirty="0"/>
              <a:t>Данная отчётная форма федерального статистического наблюдения  формируется на основе обращений пострадавших в результате травм и других несчастных случаев в лечебно-профилактические учреждения</a:t>
            </a:r>
            <a:r>
              <a:rPr lang="ru-RU" sz="2000" b="1" dirty="0" smtClean="0"/>
              <a:t>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Все травмы распределяются по полу, видам травматизма,  характеру повреждений и возрастным группам (взрослые 18 лет и старше и дети 0-17 лет включительно).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9505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Особое внимание при заполнении формы должно быть уделено выполнению </a:t>
            </a:r>
          </a:p>
          <a:p>
            <a:r>
              <a:rPr lang="ru-RU" b="1" dirty="0" smtClean="0"/>
              <a:t>внутри – и межформенному контролю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88114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714356"/>
            <a:ext cx="8183880" cy="135732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</a:rPr>
              <a:t>При заполнении отчетной формы необходимо обратить внимание на следующее: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85993"/>
            <a:ext cx="8147248" cy="228601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Числовые значения в графах 7, 12 и 19 должны быть больше или равны числовым значениям в графах 8, 13 и 20 соответственно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Числовые значения в строках 13-14 и 17-18  должны быть больше или равны числовым значениям в строках 15-16 и 19-20 соответственно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0036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Межформенный контроль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785926"/>
            <a:ext cx="8183880" cy="407196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Число травм среди взрослого населения в ф.57 (графа 16, строки 1 + 2) должно быть </a:t>
            </a:r>
            <a:r>
              <a:rPr lang="ru-RU" dirty="0" smtClean="0">
                <a:solidFill>
                  <a:srgbClr val="FF0000"/>
                </a:solidFill>
              </a:rPr>
              <a:t>равно</a:t>
            </a:r>
            <a:r>
              <a:rPr lang="ru-RU" dirty="0" smtClean="0"/>
              <a:t> числу травм, представленных в форме 12 (таблица 3000, строка 20, гр.4)</a:t>
            </a:r>
          </a:p>
          <a:p>
            <a:endParaRPr lang="ru-RU" dirty="0" smtClean="0"/>
          </a:p>
          <a:p>
            <a:r>
              <a:rPr lang="ru-RU" dirty="0" smtClean="0"/>
              <a:t>Число травм среди детского населения в ф.57(графа 24, строки 1 + 2) должно быть </a:t>
            </a:r>
            <a:r>
              <a:rPr lang="ru-RU" dirty="0" smtClean="0">
                <a:solidFill>
                  <a:srgbClr val="FF0000"/>
                </a:solidFill>
              </a:rPr>
              <a:t>равно</a:t>
            </a:r>
            <a:r>
              <a:rPr lang="ru-RU" dirty="0" smtClean="0"/>
              <a:t> числу травм, представленных в форме 12 (таблица 1000, строка 20,гр.4+ таблица 2000, строка 20,гр.4)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40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571480"/>
            <a:ext cx="7772400" cy="402795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«Число травм, зарегистрированных впервые в жизни»в форме 12 должно быть </a:t>
            </a:r>
            <a:r>
              <a:rPr lang="ru-RU" b="1" dirty="0" smtClean="0">
                <a:solidFill>
                  <a:srgbClr val="FF0000"/>
                </a:solidFill>
              </a:rPr>
              <a:t>МЕНЬШЕ</a:t>
            </a:r>
            <a:r>
              <a:rPr lang="ru-RU" b="1" dirty="0" smtClean="0">
                <a:solidFill>
                  <a:schemeClr val="tx1"/>
                </a:solidFill>
              </a:rPr>
              <a:t>, чем число травм зарегистрированных «Всего» на количество последствий, указанных в форме 57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u="sng" dirty="0" smtClean="0">
                <a:solidFill>
                  <a:schemeClr val="tx1"/>
                </a:solidFill>
              </a:rPr>
              <a:t>ФОРМА 57(ВЗРОСЛЫЕ</a:t>
            </a:r>
            <a:r>
              <a:rPr lang="ru-RU" b="1" dirty="0" smtClean="0">
                <a:solidFill>
                  <a:schemeClr val="tx1"/>
                </a:solidFill>
              </a:rPr>
              <a:t>) (Гр.16 стр1+2)-(гр.16 </a:t>
            </a:r>
            <a:r>
              <a:rPr lang="ru-RU" b="1" dirty="0" err="1" smtClean="0">
                <a:solidFill>
                  <a:schemeClr val="tx1"/>
                </a:solidFill>
              </a:rPr>
              <a:t>стр</a:t>
            </a:r>
            <a:r>
              <a:rPr lang="ru-RU" b="1" dirty="0" smtClean="0">
                <a:solidFill>
                  <a:schemeClr val="tx1"/>
                </a:solidFill>
              </a:rPr>
              <a:t> 37+38)</a:t>
            </a:r>
            <a:r>
              <a:rPr lang="ru-RU" b="1" dirty="0" smtClean="0">
                <a:solidFill>
                  <a:srgbClr val="FF0000"/>
                </a:solidFill>
              </a:rPr>
              <a:t>равна</a:t>
            </a:r>
            <a:r>
              <a:rPr lang="ru-RU" b="1" dirty="0" smtClean="0">
                <a:solidFill>
                  <a:schemeClr val="tx1"/>
                </a:solidFill>
              </a:rPr>
              <a:t> форме 12 (стр.20.0 гр.5 табл.3000)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u="sng" dirty="0" smtClean="0">
                <a:solidFill>
                  <a:schemeClr val="tx1"/>
                </a:solidFill>
              </a:rPr>
              <a:t>ФОРМА 57(ДЕТИ</a:t>
            </a:r>
            <a:r>
              <a:rPr lang="ru-RU" b="1" dirty="0" smtClean="0">
                <a:solidFill>
                  <a:schemeClr val="tx1"/>
                </a:solidFill>
              </a:rPr>
              <a:t>) (Гр.24 стр1+2)-(гр.24 </a:t>
            </a:r>
            <a:r>
              <a:rPr lang="ru-RU" b="1" dirty="0" err="1" smtClean="0">
                <a:solidFill>
                  <a:schemeClr val="tx1"/>
                </a:solidFill>
              </a:rPr>
              <a:t>стр</a:t>
            </a:r>
            <a:r>
              <a:rPr lang="ru-RU" b="1" dirty="0" smtClean="0">
                <a:solidFill>
                  <a:schemeClr val="tx1"/>
                </a:solidFill>
              </a:rPr>
              <a:t> 37+38)</a:t>
            </a:r>
            <a:r>
              <a:rPr lang="ru-RU" b="1" dirty="0" smtClean="0">
                <a:solidFill>
                  <a:srgbClr val="FF0000"/>
                </a:solidFill>
              </a:rPr>
              <a:t>равна</a:t>
            </a:r>
            <a:r>
              <a:rPr lang="ru-RU" b="1" dirty="0" smtClean="0">
                <a:solidFill>
                  <a:schemeClr val="tx1"/>
                </a:solidFill>
              </a:rPr>
              <a:t> форме 12 (стр.20.0 гр.5 табл.1000)+ (стр.20.0 гр.5 табл.2000)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082" y="3030071"/>
            <a:ext cx="8453718" cy="309609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338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312</TotalTime>
  <Words>266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Форма № 57   «СВЕДЕНИЯ О ТРАВМАХ, ОТРАВЛЕНИЯХ И НЕКОТОРЫХ ДРУГИХ ПОСЛЕДСТВИЯХ ВОЗДЕЙСТВИЯ ВНЕШНИХ ПРИЧИН» </vt:lpstr>
      <vt:lpstr>  </vt:lpstr>
      <vt:lpstr>При заполнении отчетной формы необходимо обратить внимание на следующее:</vt:lpstr>
      <vt:lpstr>Межформенный контроль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Формы федерального статистического наблюдения  № 7 – травматизм и № 57</dc:title>
  <dc:creator>Tatyana Mikhaylovna</dc:creator>
  <cp:lastModifiedBy>eno</cp:lastModifiedBy>
  <cp:revision>32</cp:revision>
  <dcterms:created xsi:type="dcterms:W3CDTF">2014-11-25T17:37:25Z</dcterms:created>
  <dcterms:modified xsi:type="dcterms:W3CDTF">2014-12-15T10:58:31Z</dcterms:modified>
</cp:coreProperties>
</file>