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81" r:id="rId3"/>
    <p:sldId id="257" r:id="rId4"/>
    <p:sldId id="303" r:id="rId5"/>
    <p:sldId id="259" r:id="rId6"/>
    <p:sldId id="287" r:id="rId7"/>
    <p:sldId id="275" r:id="rId8"/>
    <p:sldId id="288" r:id="rId9"/>
    <p:sldId id="307" r:id="rId10"/>
    <p:sldId id="304" r:id="rId11"/>
    <p:sldId id="289" r:id="rId12"/>
    <p:sldId id="308" r:id="rId13"/>
    <p:sldId id="262" r:id="rId14"/>
    <p:sldId id="313" r:id="rId15"/>
    <p:sldId id="263" r:id="rId16"/>
    <p:sldId id="264" r:id="rId17"/>
    <p:sldId id="309" r:id="rId18"/>
    <p:sldId id="265" r:id="rId19"/>
    <p:sldId id="293" r:id="rId20"/>
    <p:sldId id="290" r:id="rId21"/>
    <p:sldId id="292" r:id="rId22"/>
    <p:sldId id="285" r:id="rId23"/>
    <p:sldId id="310" r:id="rId24"/>
    <p:sldId id="311" r:id="rId25"/>
    <p:sldId id="266" r:id="rId26"/>
    <p:sldId id="284" r:id="rId27"/>
    <p:sldId id="312" r:id="rId28"/>
    <p:sldId id="306" r:id="rId29"/>
    <p:sldId id="267" r:id="rId30"/>
    <p:sldId id="283" r:id="rId31"/>
    <p:sldId id="268" r:id="rId32"/>
    <p:sldId id="269" r:id="rId33"/>
    <p:sldId id="302" r:id="rId34"/>
    <p:sldId id="296" r:id="rId35"/>
    <p:sldId id="270" r:id="rId36"/>
    <p:sldId id="300" r:id="rId37"/>
    <p:sldId id="294" r:id="rId38"/>
    <p:sldId id="274" r:id="rId39"/>
    <p:sldId id="272" r:id="rId40"/>
    <p:sldId id="277" r:id="rId41"/>
    <p:sldId id="278" r:id="rId42"/>
    <p:sldId id="279" r:id="rId43"/>
    <p:sldId id="280" r:id="rId44"/>
    <p:sldId id="273" r:id="rId45"/>
    <p:sldId id="298" r:id="rId46"/>
    <p:sldId id="276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4" autoAdjust="0"/>
  </p:normalViewPr>
  <p:slideViewPr>
    <p:cSldViewPr>
      <p:cViewPr varScale="1">
        <p:scale>
          <a:sx n="88" d="100"/>
          <a:sy n="88" d="100"/>
        </p:scale>
        <p:origin x="-13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851D5BE-2CA4-457C-8801-7AE2EE4A55A5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8083573-C10C-4D5A-A39D-B253CA2E4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440159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ФЕДЕРАЛЬНОЕ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ТАТИСТИЧЕСКОЕ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№12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276872"/>
            <a:ext cx="7776864" cy="4248472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8000" b="1" dirty="0"/>
              <a:t> </a:t>
            </a:r>
            <a:r>
              <a:rPr lang="ru-RU" sz="8000" b="1" dirty="0">
                <a:solidFill>
                  <a:schemeClr val="tx1"/>
                </a:solidFill>
              </a:rPr>
              <a:t>СВЕДЕНИЯ О ЧИСЛЕ ЗАБОЛЕВАНИЙ, ЗАРЕГИСТРИРОВАННЫХ У ПАЦИЕНТОВ, ПРОЖИВАЮЩИХ В РАЙОНЕ </a:t>
            </a:r>
            <a:r>
              <a:rPr lang="ru-RU" sz="8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ОБСЛУЖИВАНИЯ</a:t>
            </a:r>
            <a:r>
              <a:rPr lang="ru-RU" sz="8000" b="1" dirty="0">
                <a:solidFill>
                  <a:schemeClr val="tx1"/>
                </a:solidFill>
              </a:rPr>
              <a:t> МЕДИЦИНСКОЙ ОРГАНИЗАЦИИ </a:t>
            </a:r>
            <a:br>
              <a:rPr lang="ru-RU" sz="8000" b="1" dirty="0">
                <a:solidFill>
                  <a:schemeClr val="tx1"/>
                </a:solidFill>
              </a:rPr>
            </a:br>
            <a:r>
              <a:rPr lang="ru-RU" sz="8000" b="1" dirty="0">
                <a:solidFill>
                  <a:schemeClr val="tx1"/>
                </a:solidFill>
              </a:rPr>
              <a:t>за  20___  г. </a:t>
            </a:r>
            <a:endParaRPr lang="ru-RU" sz="8000" b="1" dirty="0" smtClean="0">
              <a:solidFill>
                <a:schemeClr val="tx1"/>
              </a:solidFill>
            </a:endParaRPr>
          </a:p>
          <a:p>
            <a:endParaRPr lang="ru-RU" dirty="0"/>
          </a:p>
          <a:p>
            <a:r>
              <a:rPr lang="ru-RU" sz="6000" dirty="0" smtClean="0"/>
              <a:t>                                                                                   </a:t>
            </a:r>
            <a:r>
              <a:rPr lang="ru-RU" sz="6000" dirty="0" err="1" smtClean="0">
                <a:solidFill>
                  <a:schemeClr val="tx1"/>
                </a:solidFill>
              </a:rPr>
              <a:t>Обжогина</a:t>
            </a:r>
            <a:r>
              <a:rPr lang="ru-RU" sz="6000" dirty="0" smtClean="0">
                <a:solidFill>
                  <a:schemeClr val="tx1"/>
                </a:solidFill>
              </a:rPr>
              <a:t> Е.Н.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l"/>
            <a:r>
              <a:rPr lang="ru-RU" sz="4000" dirty="0" smtClean="0">
                <a:solidFill>
                  <a:schemeClr val="tx1"/>
                </a:solidFill>
              </a:rPr>
              <a:t>ГОБУЗ МИАЦ                                                                                                 17декабря 2014 г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85752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Пациенты, имеющие два и более заболевания, показываются по соответствующим строкам по числу выявленных и зарегистрированных заболеваний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92695"/>
            <a:ext cx="7772400" cy="4236503"/>
          </a:xfrm>
        </p:spPr>
        <p:txBody>
          <a:bodyPr>
            <a:normAutofit/>
          </a:bodyPr>
          <a:lstStyle/>
          <a:p>
            <a:pPr indent="45720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Повторно возникающие в течение года  пневмония, острая ревматическая лихорадка, острый и повторный инфаркты миокарда, острые нарушения мозгового кровообращения регистрируются как острые заболевания (со знаком  +). По этим строкам графы 4 и 5 таблиц 1000, 3000 и 4000, а также графы 4 и 6 таблицы 2000 должны быть равны.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Форма №63 отменена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Все заболевания перенесены в ф.12 в строку </a:t>
            </a:r>
            <a:r>
              <a:rPr lang="ru-RU" sz="3600" dirty="0" smtClean="0">
                <a:solidFill>
                  <a:schemeClr val="tx1"/>
                </a:solidFill>
              </a:rPr>
              <a:t>«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</a:rPr>
              <a:t>Б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олезни эндокринной системы, расстройства питания и нарушения обмена веществ»</a:t>
            </a:r>
            <a:r>
              <a:rPr lang="ru-RU" sz="2800" dirty="0" smtClean="0">
                <a:latin typeface="Times New Roman"/>
                <a:ea typeface="Times New Roman"/>
              </a:rPr>
              <a:t/>
            </a:r>
            <a:br>
              <a:rPr lang="ru-RU" sz="2800" dirty="0" smtClean="0"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31641" y="332658"/>
          <a:ext cx="7128791" cy="6349162"/>
        </p:xfrm>
        <a:graphic>
          <a:graphicData uri="http://schemas.openxmlformats.org/drawingml/2006/table">
            <a:tbl>
              <a:tblPr/>
              <a:tblGrid>
                <a:gridCol w="2572903"/>
                <a:gridCol w="678707"/>
                <a:gridCol w="852927"/>
                <a:gridCol w="844853"/>
                <a:gridCol w="844853"/>
                <a:gridCol w="698889"/>
                <a:gridCol w="635659"/>
              </a:tblGrid>
              <a:tr h="30415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202">
                <a:tc>
                  <a:txBody>
                    <a:bodyPr/>
                    <a:lstStyle/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Зарегистрировано заболеваний - всего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1.0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</a:rPr>
                        <a:t>А00-Т98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255">
                <a:tc>
                  <a:txBody>
                    <a:bodyPr/>
                    <a:lstStyle/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некоторые инфекционные и паразитарные болезни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2.0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А00-В99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0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кишечные инфекции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2.1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А00-А09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34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менингококковая инфекция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2.2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А39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74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вирусный гепатит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В15-В19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09">
                <a:tc>
                  <a:txBody>
                    <a:bodyPr/>
                    <a:lstStyle/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Times New Roman"/>
                      </a:endParaRPr>
                    </a:p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Times New Roman"/>
                      </a:endParaRPr>
                    </a:p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567">
                <a:tc>
                  <a:txBody>
                    <a:bodyPr/>
                    <a:lstStyle/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эндокринной системы, расстройства питания и нарушения обмена веществ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  5.0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Е00-Е89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0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щитовидной железы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5.1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Е00-Е07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567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  <a:p>
                      <a:pPr marL="266700" indent="381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синдром врожденной йодной недостаточности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Е00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8563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эндемический зоб, связанный с йодной недостаточностью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Е01.0-2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3852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субклинический</a:t>
                      </a: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гипотиреоз вследствие йодной недостаточности и другие формы гипотиреоза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Е02, Е03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8563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другие формы нетоксического зоба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Е04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47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тиреотоксикоз (гипертиреоз)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Е05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47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тиреоидит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5.1.6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Е06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47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сахарный диабет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5.2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Е10-Е14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8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   из него: 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   с поражением глаз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5.2.1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Е10.3, Е11.3,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Е12.3, Е13.3,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Е14.3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      из него (из стр. 5.2):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сахарный диабет 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типа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5.2.2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Е10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477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сахарный диабет 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типа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    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5.2.3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Е11</a:t>
                      </a: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714356"/>
            <a:ext cx="7772400" cy="5143536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Строка 5.2.1 </a:t>
            </a:r>
            <a:r>
              <a:rPr lang="ru-RU" sz="2800" b="1" dirty="0" smtClean="0">
                <a:solidFill>
                  <a:schemeClr val="tx1"/>
                </a:solidFill>
              </a:rPr>
              <a:t>во всех таблицах</a:t>
            </a:r>
          </a:p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 не заполняется</a:t>
            </a:r>
            <a:r>
              <a:rPr lang="ru-RU" sz="2800" b="1" dirty="0" smtClean="0">
                <a:solidFill>
                  <a:schemeClr val="tx1"/>
                </a:solidFill>
              </a:rPr>
              <a:t>, т.к. данный диагноз является осложнением диабета.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2" y="2857495"/>
          <a:ext cx="7786740" cy="278608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43072"/>
                <a:gridCol w="714380"/>
                <a:gridCol w="588455"/>
                <a:gridCol w="981969"/>
                <a:gridCol w="981969"/>
                <a:gridCol w="981969"/>
                <a:gridCol w="1894926"/>
              </a:tblGrid>
              <a:tr h="1012542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сахарный диабет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5.2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Е10-Е14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54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/>
                        <a:t>    из него: 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100" dirty="0"/>
                        <a:t>    с поражением глаз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5.2.1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Е10.3, Е11.3,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Е12.3, Е13.3,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Е14.3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30909" marR="309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7" y="692695"/>
          <a:ext cx="7128793" cy="5544617"/>
        </p:xfrm>
        <a:graphic>
          <a:graphicData uri="http://schemas.openxmlformats.org/drawingml/2006/table">
            <a:tbl>
              <a:tblPr/>
              <a:tblGrid>
                <a:gridCol w="2400192"/>
                <a:gridCol w="633148"/>
                <a:gridCol w="795672"/>
                <a:gridCol w="542161"/>
                <a:gridCol w="788141"/>
                <a:gridCol w="651973"/>
                <a:gridCol w="1317506"/>
              </a:tblGrid>
              <a:tr h="16563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глаза и его придаточного аппарата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8.0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H00-H59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конъюнктивит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8.1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Н10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ератит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8.2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Н16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него: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   язва роговицы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8.2.1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Н16.0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катаракта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8.3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H25-H26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хориоретинальное воспаление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8.4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Н30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отслойка сетчатки с разрывом сетчатки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Н33.0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преретинопатия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Н35.1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дегенерация макулы и заднего полюса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Н35.3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глаукома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Н40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дегенеративная миопия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Н44.2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болезни зрительного нерва и зрительных путей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Н46-Н48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атрофия зрительного нерва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8.10.1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Н47.2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286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мышц глаза, нарушения содружественного движения глаз, аккомодации и рефракции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H49-H52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миопия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8.11.1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H52.1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астигматизм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8.11.2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H52.2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слепота и пониженное зрение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Н54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слепота обоих глаз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8.12.1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Н54.0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9" y="1556794"/>
          <a:ext cx="6840758" cy="3672406"/>
        </p:xfrm>
        <a:graphic>
          <a:graphicData uri="http://schemas.openxmlformats.org/drawingml/2006/table">
            <a:tbl>
              <a:tblPr/>
              <a:tblGrid>
                <a:gridCol w="2563778"/>
                <a:gridCol w="676300"/>
                <a:gridCol w="849900"/>
                <a:gridCol w="579111"/>
                <a:gridCol w="841857"/>
                <a:gridCol w="696409"/>
                <a:gridCol w="633403"/>
              </a:tblGrid>
              <a:tr h="21693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49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уха и сосцевидного отростка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9.0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H60-H95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49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болезни наружного уха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9.1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60-</a:t>
                      </a: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62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363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среднего уха и сосцевидного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отростка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9.2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Н65-Н66,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Н68-Н74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363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острый 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средний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 отит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9.2.1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H65.0, H65.1, H66.0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49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хронический </a:t>
                      </a: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средний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отит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9.2.2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65.2-4;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66.1-3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49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слуховой (евстахиевой) трубы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9.2.3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68-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69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49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перфорация барабанной перепонки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9.2.4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72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1071546"/>
            <a:ext cx="7772400" cy="450059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По строке </a:t>
            </a:r>
            <a:r>
              <a:rPr lang="ru-RU" sz="2800" dirty="0" smtClean="0">
                <a:solidFill>
                  <a:srgbClr val="FF0000"/>
                </a:solidFill>
              </a:rPr>
              <a:t>Острый средний отит </a:t>
            </a:r>
            <a:r>
              <a:rPr lang="ru-RU" sz="2800" dirty="0" smtClean="0">
                <a:solidFill>
                  <a:schemeClr val="tx1"/>
                </a:solidFill>
              </a:rPr>
              <a:t>графа «Всего» </a:t>
            </a:r>
            <a:r>
              <a:rPr lang="ru-RU" sz="2800" u="sng" dirty="0" smtClean="0">
                <a:solidFill>
                  <a:srgbClr val="FF0000"/>
                </a:solidFill>
              </a:rPr>
              <a:t>строго равна </a:t>
            </a:r>
            <a:r>
              <a:rPr lang="ru-RU" sz="2800" dirty="0" smtClean="0">
                <a:solidFill>
                  <a:schemeClr val="tx1"/>
                </a:solidFill>
              </a:rPr>
              <a:t>графе «Впервые  жизни»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В табл.2000,3000,4000 по этой строке графы касающиеся диспансерного наблюдения </a:t>
            </a:r>
            <a:r>
              <a:rPr lang="ru-RU" sz="2800" u="sng" dirty="0" smtClean="0">
                <a:solidFill>
                  <a:srgbClr val="FF0000"/>
                </a:solidFill>
              </a:rPr>
              <a:t>не заполнять!</a:t>
            </a:r>
            <a:endParaRPr lang="ru-RU" sz="28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4" y="188636"/>
          <a:ext cx="6912767" cy="6531730"/>
        </p:xfrm>
        <a:graphic>
          <a:graphicData uri="http://schemas.openxmlformats.org/drawingml/2006/table">
            <a:tbl>
              <a:tblPr/>
              <a:tblGrid>
                <a:gridCol w="2590764"/>
                <a:gridCol w="683419"/>
                <a:gridCol w="858847"/>
                <a:gridCol w="585207"/>
                <a:gridCol w="850719"/>
                <a:gridCol w="703740"/>
                <a:gridCol w="640071"/>
              </a:tblGrid>
              <a:tr h="13028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системы кровообращения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10.0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I00-I99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острая ревматическая лихорадка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10.1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I00-I02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хронические ревматические болезни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сердца</a:t>
                      </a: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10.2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I05-I09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из них: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ревматические поражения клапанов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10.2.1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I05-I08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2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болезни, характеризующиеся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повышенным кровяным давлением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10-</a:t>
                      </a: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ишемические болезни сердца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10.4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20-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25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легочная эмболия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10.5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I26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другие болезни сердца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10.6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I30-I51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острый перикардит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10.6.1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острый и подострый эндокардит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10.6.2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I33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острый миокардит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10.6.3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I40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кардиомиопатия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10.6.4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I42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цереброваскулярные болезни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I60-I69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субарахноидальное кровоизлияние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10.7.1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I60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внутримозговое и другое внутричерепное кровоизлияние  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10.7.2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I61, I62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инфаркт мозга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10.7.3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инсульт, не уточненный, как кровоизлияние  или инфаркт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10.7.4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I64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3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закупорка и стеноз прецеребральных, церебральных артерий, не приводящие к инфаркту мозга 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10.7.5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I65- I66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другие цереброваскулярные болезни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10.7.6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67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последствия цереброваскулярных болезней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10.7.7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69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100" b="1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19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вен, лимфатических сосудов и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лимфатических узлов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I80-I83,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I85-I89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флебит и тромбофлебит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10.9.1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I80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70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тромбоз портальной вены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10.9.2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I81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6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варикозное расширение вен нижних 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конечностей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10.9.3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83</a:t>
                      </a: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0505" marR="405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671036"/>
            <a:ext cx="7958166" cy="547260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 </a:t>
            </a:r>
            <a:r>
              <a:rPr lang="en-US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«Болезни системы кровообращения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Пациенты с острой ревматической лихорадкой наблюдаются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течение 3-х месяцев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поэтому в графе 7 таблиц 1000, 3000, 4000 и в графах 9,10 таблицы 2000 показывают только тех пациентов, которые заболели в четвертом квартале отчетного года.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Графа 4 таблиц 1000, 3000 и 4000 должна быть равна графе 5 по строке 10.1 (графы 4 и 6 таблицы 2000 должны быть равны по строке 10.1). Если заболевание перешло в хроническую форму, то пациента по строке 10.1 с учета снимают, а по строке 10.2 берут на учет, как впервые выявленное хроническое заболевание.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8043672" cy="450059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представляется в 2 разрезах: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– о заболеваниях всего населения, 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– в т.ч. сельского населения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данные разреза 0 должны быть БОЛЬШЕ или равны разрезу 1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4643471"/>
          </a:xfrm>
        </p:spPr>
        <p:txBody>
          <a:bodyPr>
            <a:normAutofit/>
          </a:bodyPr>
          <a:lstStyle/>
          <a:p>
            <a:pPr indent="45720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Пациенты с острыми, повторными инфарктами миокарда и острыми нарушениями мозгового кровообращения наблюдаются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течение 30 дней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затем снимаются с диспансерного учета с данным диагнозом, поэтому в графе 7 таблиц 3000 и 4000 и в графах 9,10 таблицы 2000 отмечают только тех пациентов, которые заболели в декабре месяце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453336"/>
            <a:ext cx="6400800" cy="144016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496944" cy="439248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</a:t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Продолжительность стенокардии в МКБ-10 не определена, поэтому стенокардия (таблицы 2000, 3000 и 4000, строки 10.4.1 и 10.4.1.1) регистрируется как самостоятельное заболевание, впервые выявленное – первый раз в жизни, а затем – один раз в год со знаком (–).   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Случаи приступов стенокардии при атеросклеротической болезни сердца как самостоятельные заболевания не регистрируются.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Графы 4 и 5 не должны быть равны!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Графа 4 больше графы 5.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7200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08720"/>
            <a:ext cx="8280920" cy="4392488"/>
          </a:xfrm>
        </p:spPr>
        <p:txBody>
          <a:bodyPr>
            <a:normAutofit/>
          </a:bodyPr>
          <a:lstStyle/>
          <a:p>
            <a:pPr indent="45720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классе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«Болезни системы кровообращения» строка 10.7.7 «последствия цереброваскулярных болезней» диагноз используется только в случае смерти пациента, сначала регистрируется и сразу  снимается с учета.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Графу «Состоит на Д/У на конец года»и новую графу не заполнять (закрещена) (Х).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571480"/>
            <a:ext cx="7772400" cy="564360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КОНТРОЛИ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«Болезни системы кровообращения»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Графа «ВСЕГО» </a:t>
            </a:r>
            <a:r>
              <a:rPr lang="ru-RU" sz="2400" b="1" u="sng" dirty="0" smtClean="0">
                <a:solidFill>
                  <a:srgbClr val="FF0000"/>
                </a:solidFill>
              </a:rPr>
              <a:t>строго равна </a:t>
            </a:r>
            <a:r>
              <a:rPr lang="ru-RU" sz="2400" b="1" dirty="0" smtClean="0">
                <a:solidFill>
                  <a:schemeClr val="tx1"/>
                </a:solidFill>
              </a:rPr>
              <a:t>графе «..впервые в жизни»по строкам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10.1-О.ревматическая лихорадка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10.4.2-О.инфаркт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10.4.3-Повторный инфаркт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10.6.1-О.перикардит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10.6.3-О.миокардит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С 10.7.1 по 10.7.5-все инсульты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10.7.7-последствия цереброваскулярных болезней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857232"/>
            <a:ext cx="7772400" cy="4357718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СТРОГОЕ РАВЕНСТВО ВНИЗ ПО СТРОКАМ</a:t>
            </a:r>
          </a:p>
          <a:p>
            <a:pPr algn="l"/>
            <a:endParaRPr lang="ru-RU" b="1" u="sng" dirty="0" smtClean="0">
              <a:solidFill>
                <a:srgbClr val="FF0000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Стр.10.3 = сумме 10.3.1+….+10.3.4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Стр.10.4 = сумме 10.4.1+….+10.4.5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Стр.10.7 = сумме 10.7.1+….+10.7.7</a:t>
            </a:r>
          </a:p>
          <a:p>
            <a:pPr algn="l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ПО ВСЕМ ГРАФАМ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7" y="692698"/>
          <a:ext cx="7128792" cy="5184575"/>
        </p:xfrm>
        <a:graphic>
          <a:graphicData uri="http://schemas.openxmlformats.org/drawingml/2006/table">
            <a:tbl>
              <a:tblPr/>
              <a:tblGrid>
                <a:gridCol w="2671727"/>
                <a:gridCol w="704776"/>
                <a:gridCol w="885686"/>
                <a:gridCol w="603495"/>
                <a:gridCol w="877303"/>
                <a:gridCol w="725731"/>
                <a:gridCol w="660074"/>
              </a:tblGrid>
              <a:tr h="18654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органов дыхания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11.0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 b="1">
                          <a:latin typeface="Times New Roman"/>
                          <a:ea typeface="Times New Roman"/>
                        </a:rPr>
                        <a:t>00-</a:t>
                      </a:r>
                      <a:r>
                        <a:rPr lang="en-US" sz="1100" b="1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 b="1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28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   из них: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   острые респираторные инфекции 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   верхних дыхательных путей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11.1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00-</a:t>
                      </a: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06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35623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35623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острый ларингит и трахеит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11.1.1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J04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35623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острый обструктивный</a:t>
                      </a:r>
                    </a:p>
                    <a:p>
                      <a:pPr marL="35623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ларингит [круп] и эпиглоттит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11.1.2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J05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грипп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09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пневмони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J12-J16, 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J18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острые респираторные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инфекции нижних дыхательных путей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20-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аллергический ринит (поллиноз)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J30.1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хронические болезни миндалин и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аденоидов, перитонзиллярный абсцесс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J35- J36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бронхит хронический и неуточненный,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эмфизема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11.7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J40-J43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85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другая хроническая обструктивная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легочная болезнь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11.8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J44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бронхоэктатическая болезнь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11.9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J47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астма; астматический статус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11.10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J45, J46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17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другие интерстициальные легочные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болезни, гнойные и некротические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состояния нижних дыхательных путей,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другие болезни плевры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11.11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J84-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J92-J94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439248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 Х «Болезни органов дыхания»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грипп расширил свою кодировку и теперь регистрируется с кода </a:t>
            </a:r>
            <a:r>
              <a:rPr lang="en-U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по </a:t>
            </a:r>
            <a:r>
              <a:rPr lang="en-U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Пациенты с пневмониями наблюдаются в </a:t>
            </a:r>
            <a:r>
              <a:rPr lang="ru-RU" sz="31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течение 6 месяцев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затем снимаются с диспансерного учета, поэтому в графе 7 таблиц 1000, 3000 и 4000 и в графах 9,10 таблицы 2000 показываются только те пациенты, которые заболели во 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втором полугодии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642918"/>
            <a:ext cx="7772400" cy="395651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Графа «Всего» </a:t>
            </a:r>
            <a:r>
              <a:rPr lang="ru-RU" sz="2800" b="1" u="sng" dirty="0" smtClean="0">
                <a:solidFill>
                  <a:srgbClr val="FF0000"/>
                </a:solidFill>
              </a:rPr>
              <a:t>строго равна </a:t>
            </a:r>
            <a:r>
              <a:rPr lang="ru-RU" sz="2800" dirty="0" smtClean="0">
                <a:solidFill>
                  <a:schemeClr val="tx1"/>
                </a:solidFill>
              </a:rPr>
              <a:t>графе «впервые в жизни»по строкам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11.1-ОРВИ </a:t>
            </a:r>
            <a:r>
              <a:rPr lang="ru-RU" sz="2800" dirty="0" err="1" smtClean="0">
                <a:solidFill>
                  <a:schemeClr val="tx1"/>
                </a:solidFill>
              </a:rPr>
              <a:t>верх.дыхательных</a:t>
            </a:r>
            <a:r>
              <a:rPr lang="ru-RU" sz="2800" dirty="0" smtClean="0">
                <a:solidFill>
                  <a:schemeClr val="tx1"/>
                </a:solidFill>
              </a:rPr>
              <a:t> путей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11.1.1-О.ларингит и трахеит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11.1.2-О.обстр.ларингит и </a:t>
            </a:r>
            <a:r>
              <a:rPr lang="ru-RU" sz="2800" dirty="0" err="1" smtClean="0">
                <a:solidFill>
                  <a:schemeClr val="tx1"/>
                </a:solidFill>
              </a:rPr>
              <a:t>эпиглоттит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11.2-грипп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11.3-пневмонии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11.4-ОРВИ нижних дыхательных путей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357166"/>
            <a:ext cx="7772400" cy="5643602"/>
          </a:xfrm>
        </p:spPr>
        <p:txBody>
          <a:bodyPr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Графы 6 и 7 в т.1000,3000,4000,а так же гр.8,9,10 в т.2000 по строкам 11.1,11.1.1,11.1.2,11.2</a:t>
            </a:r>
            <a:b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kumimoji="0" lang="ru-RU" sz="3100" b="1" u="sng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3100" b="1" u="sng" kern="1200" dirty="0" smtClean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не заполняются</a:t>
            </a:r>
            <a: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, т.к. с этими диагнозами на Д/У учет не ставят</a:t>
            </a:r>
            <a:b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3100" u="sng" dirty="0" smtClean="0">
                <a:solidFill>
                  <a:schemeClr val="tx1"/>
                </a:solidFill>
              </a:rPr>
              <a:t>Строка 11.4</a:t>
            </a:r>
            <a:r>
              <a:rPr lang="ru-RU" sz="3100" dirty="0" smtClean="0">
                <a:solidFill>
                  <a:schemeClr val="tx1"/>
                </a:solidFill>
              </a:rPr>
              <a:t>- «ОРВИ нижних дыхательных путей»</a:t>
            </a:r>
            <a:r>
              <a:rPr lang="ru-RU" sz="3100" u="sng" dirty="0" smtClean="0">
                <a:solidFill>
                  <a:srgbClr val="FF0000"/>
                </a:solidFill>
              </a:rPr>
              <a:t>не заполняется</a:t>
            </a:r>
            <a:r>
              <a:rPr lang="ru-RU" sz="3100" dirty="0" smtClean="0">
                <a:solidFill>
                  <a:schemeClr val="tx1"/>
                </a:solidFill>
              </a:rPr>
              <a:t> в т.2000,3000,4000(будут кресты)</a:t>
            </a:r>
            <a: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kumimoji="0" lang="ru-RU" sz="3100" b="1" kern="1200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endParaRPr kumimoji="0" lang="ru-RU" sz="3100" b="1" kern="1200" dirty="0" smtClean="0">
              <a:solidFill>
                <a:schemeClr val="tx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71600" y="908716"/>
          <a:ext cx="6984775" cy="4968556"/>
        </p:xfrm>
        <a:graphic>
          <a:graphicData uri="http://schemas.openxmlformats.org/drawingml/2006/table">
            <a:tbl>
              <a:tblPr/>
              <a:tblGrid>
                <a:gridCol w="2617752"/>
                <a:gridCol w="690538"/>
                <a:gridCol w="867794"/>
                <a:gridCol w="591303"/>
                <a:gridCol w="859580"/>
                <a:gridCol w="711070"/>
                <a:gridCol w="646738"/>
              </a:tblGrid>
              <a:tr h="18010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органов пищеварения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12.0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K00-K92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0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язва желудка и двенадцатиперстной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кишки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12.1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K25-K26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гастрит и дуоденит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K29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грыжи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К40-К46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неинфекционный энтерит и колит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K50-K52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другие болезни кишечника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12.5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К55-К63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04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 из них:</a:t>
                      </a:r>
                    </a:p>
                    <a:p>
                      <a:pPr marL="180340" indent="10985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паралитический илеус и непроходи-</a:t>
                      </a:r>
                    </a:p>
                    <a:p>
                      <a:pPr marL="180340" indent="109855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мость кишечника без грыжи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12.5.1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К56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геморрой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12.6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К64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перитонит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К65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печени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K70-K76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0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 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фиброз и цирроз печени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12.8.1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К74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02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желчного пузыря, желчевыводящих путей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K80-83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2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поджелудочной железы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K85-K86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02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из них: 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  острый панкреатит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12.10.1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К85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951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болезни кожи и подкожной клетчатки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13.0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</a:rPr>
                        <a:t>L00-L9</a:t>
                      </a:r>
                      <a:r>
                        <a:rPr lang="ru-RU" sz="11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6886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Разделы формы №12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Дети (0-14 лет включительно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– таблица 1000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Дети  (15-17 лет включительно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– таблица 2000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Взрослые 18 лет  и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старше - таблица 3000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Взрослые старше трудоспособного возраста (с 55 лет у женщин и с 60 лет у мужчин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– таблица 4000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данные в табл.4000 должны быть меньше или равны данных в табл.3000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9"/>
            <a:ext cx="8352928" cy="4248472"/>
          </a:xfrm>
        </p:spPr>
        <p:txBody>
          <a:bodyPr>
            <a:normAutofit/>
          </a:bodyPr>
          <a:lstStyle/>
          <a:p>
            <a:pPr indent="457200" algn="l"/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01.01.2013 года ВОЗ внесла изменения в МКБ-10, исключив рубрику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84 «Геморрой» из класса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«Болезни системы кровообращения».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Одновременно в класс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XI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«Болезни органов пищеварения» была включена новая рубрика – К64 «Геморрой и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перианальный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венозный тромбоз».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5615" y="980734"/>
          <a:ext cx="7128792" cy="4824534"/>
        </p:xfrm>
        <a:graphic>
          <a:graphicData uri="http://schemas.openxmlformats.org/drawingml/2006/table">
            <a:tbl>
              <a:tblPr/>
              <a:tblGrid>
                <a:gridCol w="2671726"/>
                <a:gridCol w="704776"/>
                <a:gridCol w="885686"/>
                <a:gridCol w="603495"/>
                <a:gridCol w="877304"/>
                <a:gridCol w="725732"/>
                <a:gridCol w="660073"/>
              </a:tblGrid>
              <a:tr h="18924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костно-мышечной системы и соединительной ткани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14.0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M00-M99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артропатии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М00-М25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реактивные артропатии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14.1.1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M02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ревматоидный артрит (серопозитивный и серонегативный)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14.1.2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M05-M06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1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юношеский (ювенильный) артрит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14.1.3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M08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1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артрозы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14.1.4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М15-М19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системные поражения соединительной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ткани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M30-M35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из них: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системная красная волчанка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14.2.1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М32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деформирующие дорсопатии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M40-M43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спондилопатии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М45-М4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и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них: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анкилозирующий спондилит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14.4.1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М45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поражение синовиальных оболочек и сухожилей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М65-М6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остеопатии и хондропатии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M80-M94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остеопорозы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14.6.1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М80-М81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8" y="1124747"/>
          <a:ext cx="6912767" cy="4176464"/>
        </p:xfrm>
        <a:graphic>
          <a:graphicData uri="http://schemas.openxmlformats.org/drawingml/2006/table">
            <a:tbl>
              <a:tblPr/>
              <a:tblGrid>
                <a:gridCol w="2590765"/>
                <a:gridCol w="683419"/>
                <a:gridCol w="858848"/>
                <a:gridCol w="585207"/>
                <a:gridCol w="850718"/>
                <a:gridCol w="703739"/>
                <a:gridCol w="640071"/>
              </a:tblGrid>
              <a:tr h="18319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болезни мочеполовой системы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15.0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N00-N99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788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гломерулярные,  тубулоинтерстициаль-ные болезни почек, другие болезни почки и мочеточника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15.1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00-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07,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09-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15,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25-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28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почечная недостаточность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15.2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17-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4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мочекаменная болезнь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15.3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N20-N21, N23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262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другие болезни мочевой системы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15.4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N30-N32, N34-N36, N39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болезни предстательной железы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15.5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N40-N42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39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доброкачественная дисплазия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молочной железы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60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39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воспалительные болезни женских 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тазовых органов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N70-N73,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N75-N76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 из них: сальпингит и оофорит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N70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эндометриоз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эрозия и эктропион шейки матки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N86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41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расстройства менструаций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15.1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91-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94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3714752"/>
          <a:ext cx="8280921" cy="1632183"/>
        </p:xfrm>
        <a:graphic>
          <a:graphicData uri="http://schemas.openxmlformats.org/drawingml/2006/table">
            <a:tbl>
              <a:tblPr/>
              <a:tblGrid>
                <a:gridCol w="3193560"/>
                <a:gridCol w="804442"/>
                <a:gridCol w="1010934"/>
                <a:gridCol w="688839"/>
                <a:gridCol w="1001368"/>
                <a:gridCol w="828361"/>
                <a:gridCol w="753417"/>
              </a:tblGrid>
              <a:tr h="40804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таб.3000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7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отдельные состояния, возникающие в перинатальном периоде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17.0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636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P00-P04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764704"/>
          <a:ext cx="8136906" cy="1488166"/>
        </p:xfrm>
        <a:graphic>
          <a:graphicData uri="http://schemas.openxmlformats.org/drawingml/2006/table">
            <a:tbl>
              <a:tblPr/>
              <a:tblGrid>
                <a:gridCol w="3049545"/>
                <a:gridCol w="804442"/>
                <a:gridCol w="1010934"/>
                <a:gridCol w="688839"/>
                <a:gridCol w="1001368"/>
                <a:gridCol w="828361"/>
                <a:gridCol w="753417"/>
              </a:tblGrid>
              <a:tr h="37204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таб.  1000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отдельные состояния, возникающие в перинатальном периоде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17.0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636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P0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-P96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8636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68" y="2500306"/>
          <a:ext cx="8143940" cy="94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76"/>
                <a:gridCol w="785818"/>
                <a:gridCol w="642942"/>
                <a:gridCol w="500066"/>
                <a:gridCol w="571504"/>
                <a:gridCol w="571504"/>
                <a:gridCol w="571504"/>
                <a:gridCol w="500066"/>
                <a:gridCol w="428628"/>
                <a:gridCol w="4286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Таб.2000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отдельные состояния, возникающие в перинатальном периоде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17.0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Р00-Р96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604867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XVI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(стр. 17.0) Отдельные состояния, возникающие в перинатальном периоде у детей, регистрируются как острые (таблица 1000, </a:t>
            </a:r>
            <a:r>
              <a:rPr lang="ru-RU" sz="2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4 должна быть равна графе 5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дети наблюдаются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течение 1 месяца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графе 7 на конец отчетного периода показывают только тех детей, у которых эти состояния развились в декабре месяце.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Коды Р05-Р96.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Строка 17.0 (таблиц 2000)-не </a:t>
            </a:r>
            <a:r>
              <a:rPr lang="ru-RU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заполнять!Будут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кресты!</a:t>
            </a:r>
            <a:b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 Строка 17.0 (таб. 3000) заполняется только в случаях перинатальной смертности и касается состояния здоровья матери как причина смерти или болезни плода или новорожденного.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этих случаях состояния матери кодируются кодами Р00-Р04,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не кодами ХV класса и показываются в строке 17.0.Источник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информации-медицинское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свидетельство о перинатальной смерти. </a:t>
            </a:r>
            <a:r>
              <a:rPr lang="ru-RU" sz="2300" dirty="0" smtClean="0"/>
              <a:t/>
            </a:r>
            <a:br>
              <a:rPr lang="ru-RU" sz="2300" dirty="0" smtClean="0"/>
            </a:b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7" y="1412776"/>
          <a:ext cx="6840762" cy="3816423"/>
        </p:xfrm>
        <a:graphic>
          <a:graphicData uri="http://schemas.openxmlformats.org/drawingml/2006/table">
            <a:tbl>
              <a:tblPr/>
              <a:tblGrid>
                <a:gridCol w="2563777"/>
                <a:gridCol w="676301"/>
                <a:gridCol w="849900"/>
                <a:gridCol w="579112"/>
                <a:gridCol w="841858"/>
                <a:gridCol w="696410"/>
                <a:gridCol w="633404"/>
              </a:tblGrid>
              <a:tr h="20635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17"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врожденные аномалии (пороки развития), деформации и хромосомные нарушения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  18.0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636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Q00-Q99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076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врожденные аномалии развития нервной системы  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18.1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Q00-Q07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2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врожденные аномалии глаза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18.2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Q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10-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Q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1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врожденные аномалии системы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кровообращения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18.3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Q20-Q28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1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врожденные аномалии женских половых органов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Q5</a:t>
                      </a:r>
                      <a:r>
                        <a:rPr lang="ru-RU" sz="1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-Q52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17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неопределенность пола и</a:t>
                      </a:r>
                    </a:p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псевдогермафродитизм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Q56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2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врожденные деформации бедра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18.6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Q65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2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врожденный ихтиоз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18.7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Q</a:t>
                      </a:r>
                      <a:r>
                        <a:rPr lang="ru-RU" sz="1100"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2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нейрофиброматоз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18.8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Q85.0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24">
                <a:tc>
                  <a:txBody>
                    <a:bodyPr/>
                    <a:lstStyle/>
                    <a:p>
                      <a:pPr marL="17653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синдром Дауна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18.9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Q90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1926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</a:t>
            </a:r>
          </a:p>
          <a:p>
            <a:pPr marL="324000" indent="18000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Класс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«Симптомы, признаки и отклонения от нормы, выявленные при клинических и лабораторных исследованиях, не классифицированные в других рубриках».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Состояния из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класса (стр. 19.0), как правило, не должны регистрироваться (могут быть единичные случаи, когда не было возможности установить диагноз заболевания), и на учет не берутся.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Графу «Состоит на Д/У на конец года»и новую графу не заполнять (закрещена) (Х).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Результаты анализов (виражи туберкулиновых проб) не регистрируются и на учет не берутся.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Наблюдение за детьми с положительными туберкулиновыми пробами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гиперреакциями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осуществляется по классу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код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03.0 и показывается в таблице 1100 и 2100. 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21602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400" u="sng" dirty="0" smtClean="0">
                <a:solidFill>
                  <a:schemeClr val="tx1"/>
                </a:solidFill>
              </a:rPr>
              <a:t>Строка 20.0 «Травмы и отравления»</a:t>
            </a:r>
            <a:br>
              <a:rPr lang="ru-RU" sz="2400" u="sng" dirty="0" smtClean="0">
                <a:solidFill>
                  <a:schemeClr val="tx1"/>
                </a:solidFill>
              </a:rPr>
            </a:br>
            <a:r>
              <a:rPr lang="ru-RU" sz="2400" u="sng" dirty="0" smtClean="0">
                <a:solidFill>
                  <a:schemeClr val="tx1"/>
                </a:solidFill>
              </a:rPr>
              <a:t/>
            </a:r>
            <a:br>
              <a:rPr lang="ru-RU" sz="2400" u="sng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Графа 4 </a:t>
            </a:r>
            <a:r>
              <a:rPr lang="ru-RU" sz="2400" u="sng" dirty="0" smtClean="0">
                <a:solidFill>
                  <a:srgbClr val="FF0000"/>
                </a:solidFill>
              </a:rPr>
              <a:t>БОЛЬШЕ или РАВНА </a:t>
            </a:r>
            <a:r>
              <a:rPr lang="ru-RU" sz="2400" dirty="0" smtClean="0">
                <a:solidFill>
                  <a:schemeClr val="tx1"/>
                </a:solidFill>
              </a:rPr>
              <a:t>графе 5 за счет последствий (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коды Т90-Т98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)!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827584" y="857232"/>
            <a:ext cx="7630616" cy="1928826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(1001, 2001, 3002, 4001)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физических лиц зарегистрированных пациентов – всего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_________ 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них с диагнозом,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установленным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впервые в жизни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_________ ,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диспансерным наблюдением на конец отчетного года  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(из гр.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стр. 1.0)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________ .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1" dirty="0">
                <a:solidFill>
                  <a:schemeClr val="tx1"/>
                </a:solidFill>
              </a:rPr>
              <a:t> </a:t>
            </a: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7416824" cy="422108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(1002, 2002, 3003, 4002)  </a:t>
            </a:r>
          </a:p>
          <a:p>
            <a:pPr algn="l"/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числа состоящих под диспансерным наблюдением пациентов с заболеваниями щитовидной железы (из стр. 5.1) снято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диспансерного 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наблюдения: 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 1 _________ , </a:t>
            </a:r>
            <a:r>
              <a:rPr lang="ru-RU" sz="2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них в связи с выздоровлением 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________ ,  </a:t>
            </a:r>
          </a:p>
          <a:p>
            <a:pPr algn="l"/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смертью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________ .</a:t>
            </a:r>
          </a:p>
          <a:p>
            <a:pPr algn="l"/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(3001)</a:t>
            </a:r>
          </a:p>
          <a:p>
            <a:pPr algn="l"/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Заболевания, выявленные впервые в жизни во время </a:t>
            </a:r>
            <a:r>
              <a:rPr lang="ru-RU" sz="2900" strike="sngStrik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дополнительной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диспансеризации </a:t>
            </a:r>
            <a:r>
              <a:rPr lang="ru-RU" sz="2900" strike="sngStrik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(работающего населения),</a:t>
            </a:r>
            <a:r>
              <a:rPr lang="ru-RU" sz="2900" b="1" strike="sngStrik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trike="sngStrik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дополнительных </a:t>
            </a:r>
          </a:p>
          <a:p>
            <a:pPr algn="l"/>
            <a:r>
              <a:rPr lang="ru-RU" sz="2900" strike="sngStrik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медосмотров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_________ ,  из них взято под диспансерное </a:t>
            </a:r>
          </a:p>
          <a:p>
            <a:pPr algn="l"/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наблюдение 2 _________ .</a:t>
            </a:r>
          </a:p>
          <a:p>
            <a:pPr algn="l"/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100" dirty="0" smtClean="0"/>
              <a:t>.</a:t>
            </a:r>
          </a:p>
          <a:p>
            <a:pPr algn="l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/>
              <a:t>.</a:t>
            </a:r>
          </a:p>
          <a:p>
            <a:pPr algn="l"/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58" y="1556791"/>
          <a:ext cx="7776865" cy="4968554"/>
        </p:xfrm>
        <a:graphic>
          <a:graphicData uri="http://schemas.openxmlformats.org/drawingml/2006/table">
            <a:tbl>
              <a:tblPr/>
              <a:tblGrid>
                <a:gridCol w="2966250"/>
                <a:gridCol w="1002416"/>
                <a:gridCol w="1102094"/>
                <a:gridCol w="902035"/>
                <a:gridCol w="902035"/>
                <a:gridCol w="902035"/>
              </a:tblGrid>
              <a:tr h="15446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Наименование 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№ строки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Код МКБ-10 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Обращения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повторные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законченные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случаи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4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3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1.0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Z00-Z99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57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обращения в 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медицинские организации</a:t>
                      </a: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 для медицинского осмотра и обследования 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1.1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Z00-Z13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7438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из них: обращения в связи с получением 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          медицинских документов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1.1.1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02.7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1797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потенциальная опасность для здоровья, связанная с инфекционными болезнями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1.2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Z20-Z29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2696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из них: носительство возбудителя инфекционной 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болезни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1.2.1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57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обращения в 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медицинские организации</a:t>
                      </a: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 в связи с обстоятельствами, относящимися к репродуктивной функции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1.3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Z30-Z39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57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обращения в </a:t>
                      </a: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медицинские организации</a:t>
                      </a:r>
                      <a:r>
                        <a:rPr lang="ru-RU" sz="800">
                          <a:latin typeface="Times New Roman"/>
                          <a:ea typeface="Times New Roman"/>
                        </a:rPr>
                        <a:t> в связи с необходимостью проведения специфических процедур и получения медицинской помощи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1.4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Z40-Z54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57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из них: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помощь, включающая использование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реабилитационных процедур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1.4.1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Z50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3771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паллиативная помощь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1.4.2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Z51</a:t>
                      </a: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.5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57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потенциальная опасность для здоровья, связанная с социально-экономическими и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псхосоциальными</a:t>
                      </a: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 обстоятельствами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1.5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Z55-Z65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1797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обращения в </a:t>
                      </a: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медицинские организации</a:t>
                      </a:r>
                      <a:r>
                        <a:rPr lang="ru-RU" sz="800">
                          <a:latin typeface="Times New Roman"/>
                          <a:ea typeface="Times New Roman"/>
                        </a:rPr>
                        <a:t> в связи с другими обстоятельствами 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1.6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Z70-Z76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14876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потенциальная опасность для здоровья, связанная  с личным или семейным анамнезом и определенными обстоятельствами, влияющими на здоровье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1.7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Z80-Z99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3771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из них: наличие илеостомы, колостомы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1.7.1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</a:t>
                      </a: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93.2, </a:t>
                      </a:r>
                      <a:r>
                        <a:rPr lang="en-US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Z</a:t>
                      </a:r>
                      <a:r>
                        <a:rPr lang="ru-RU" sz="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93.3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59879" marR="59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7504" y="-387130"/>
            <a:ext cx="878497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Факторы, влияющие на состояние здоровья населения и обращения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медицинские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 профилактической целью)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таблицы 1100, 2100, 3100, 4100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						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285728"/>
            <a:ext cx="8640960" cy="6429420"/>
          </a:xfrm>
        </p:spPr>
        <p:txBody>
          <a:bodyPr>
            <a:noAutofit/>
          </a:bodyPr>
          <a:lstStyle/>
          <a:p>
            <a:pPr algn="l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составления отчета в первичной медицинской документации должен содержаться </a:t>
            </a:r>
            <a:r>
              <a:rPr 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рубрифицированный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разбитый на разделы диагноз: основное заболевание с осложнениями, фоновое конкурирующее и сопутствующие заболевания. В отчет включают один раз в году: основное заболевание, фоновое, конкурирующее и сопутствующие заболевания. </a:t>
            </a:r>
            <a:r>
              <a:rPr lang="ru-RU" sz="2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Осложнения основного и других заболеваний в отчет не включают. </a:t>
            </a:r>
            <a:r>
              <a:rPr lang="ru-RU" sz="2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Коды МКБ-10 со звездочкой (*) в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</a:t>
            </a:r>
            <a:b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включаются</a:t>
            </a: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Закрещенные </a:t>
            </a:r>
            <a:r>
              <a:rPr 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графоклетки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заполняются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Источником информации для заполнения таблиц 1100, 2100, 3100 и 4100 служит «Талон пациента, получающего медицинскую помощь в амбулаторных условиях» (учетная форма 025-1/у).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350046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Учетная форма № 025-1/у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ТАЛОН ПАЦИЕНТА, ПОЛУЧАЮЩЕГО МЕДИЦИНСКУЮ ПОМОЩЬ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АМБУЛАТОРНЫХ УСЛОВИЯХ, № __________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95536" y="908720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ТАЛОН ПАЦИЕНТА, ПОЛУЧАЮЩЕГО МЕДИЦИНСКУЮ ПОМОЩЬ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АМБУЛАТОРНЫХ УСЛОВИЯХ, № __________ 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21. Посещения: по заболеваниям (коды А00-Т98) - 1, из них: в неотложной форме - 1.1;  активное посещение - 1.2; диспансерное наблюдение-1.3;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профилактической целью (коды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00-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99) – 2: медицинский осмотр - 2.1;  диспансеризация - 2.2; комплексный медицинский осмотр - 2.3; 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паллиативная медицинская помощь - 2.4;  патронаж - 2.5; другие обстоятельства - 2.6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22. Обращение (цель): по заболеванию (коды А00-Т98) – 1, с профилактической целью (коды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00-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99) – 2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23. Обращение (законченный случай лечения): да – 1; нет – 2   24. Обращение: первичное – 1, повторное – 2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25. Результат обращения: выздоровление – 1, без изменения – 2, улучшение – 3, ухудшение – 4, летальный исход – 5, дано направление: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госпитализацию – 6, из них: по  экстренным показаниям – 7, в дневной стационар – 8, на обследование – 9, на консультацию – 10,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санаторно-курортное лечение – 11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80019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заполнения учетной формы 025-1/у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«Талон пациента, получающего медицинскую помощь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амбулаторных условиях»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424936" cy="4320480"/>
          </a:xfrm>
        </p:spPr>
        <p:txBody>
          <a:bodyPr>
            <a:normAutofit/>
          </a:bodyPr>
          <a:lstStyle/>
          <a:p>
            <a:pPr algn="just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Пункт 23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Обращение как законченный случай представляет собой: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при первичной врачебной медико-санитарной помощи и первичной специализированной медико-санитарной помощи - это одно обращение и одно или несколько посещений пациента(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в результате которых цель обращения достигнута;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при паллиативной медицинской помощи - это одно обращение пациента(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и одно (разовое) посещение, при котором цель обращения достигнута.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цель обращения достигнута не была, случай отмечают как не законченный.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пункте 24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отмечают первичное или повторное в текущем календарном году обращение пациента(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с одной и той же целью. 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1872207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(5000)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студентов, подлежавших диспансеризации в отчетном году  1 _________,   число студентов, прошедших диспансеризацию в отчетном году  2 __________, выявлено у них заболеваний с диагнозом, установленным впервые в жизни – всего  3 _________, из них: взято под диспансерное наблюдение  4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________ .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</a:rPr>
              <a:t> 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284984"/>
            <a:ext cx="7560840" cy="216024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(5100) </a:t>
            </a:r>
          </a:p>
          <a:p>
            <a:pPr algn="l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Профилактические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медицинские осмотры обучающихся в общеобразовательных организациях и профессиональных образовательных организациях, а также образовательных организациях высшего образования в целях раннего выявления незаконного потребления наркотических средств и психотропных веществ: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Подлежало осмотру  1 _____________,  осмотрено 2 ___________ .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41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Диспансеризация студентов высших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учебных учреждений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2376263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Обязательно проводить </a:t>
            </a:r>
            <a:r>
              <a:rPr lang="ru-RU" sz="3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внутриформенный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межформенный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межгодовой контроли. </a:t>
            </a:r>
            <a:r>
              <a:rPr lang="ru-RU" sz="3200" u="sng" dirty="0" smtClean="0">
                <a:solidFill>
                  <a:schemeClr val="tx1"/>
                </a:solidFill>
              </a:rPr>
              <a:t/>
            </a:r>
            <a:br>
              <a:rPr lang="ru-RU" sz="3200" u="sng" dirty="0" smtClean="0">
                <a:solidFill>
                  <a:schemeClr val="tx1"/>
                </a:solidFill>
              </a:rPr>
            </a:br>
            <a:endParaRPr lang="ru-RU" sz="32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2952327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Обжогина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Елена Николаевна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8-8162-642-335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2420888"/>
          <a:ext cx="8640961" cy="3053184"/>
        </p:xfrm>
        <a:graphic>
          <a:graphicData uri="http://schemas.openxmlformats.org/drawingml/2006/table">
            <a:tbl>
              <a:tblPr/>
              <a:tblGrid>
                <a:gridCol w="3008905"/>
                <a:gridCol w="932442"/>
                <a:gridCol w="1033850"/>
                <a:gridCol w="888312"/>
                <a:gridCol w="1063542"/>
                <a:gridCol w="856955"/>
                <a:gridCol w="856955"/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классов и отдельных болезней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строк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Код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 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МКБ-10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пересмот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Зарегистрировано пациентов с данным заболеванием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Состоит под </a:t>
                      </a: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диспан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серным </a:t>
                      </a: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наблю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дением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конец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ного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 них: с диагнозом,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установлен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ным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впервые в жизни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 них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(из гр.5):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взято под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диспан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серное </a:t>
                      </a: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наблю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49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591">
                <a:tc>
                  <a:txBody>
                    <a:bodyPr/>
                    <a:lstStyle/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Зарегистрировано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заболеваний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 всего</a:t>
                      </a:r>
                    </a:p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017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А00-Т98</a:t>
                      </a: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571480"/>
            <a:ext cx="7101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Введена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новая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таблицы 1000, 3000, 4000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904656"/>
          </a:xfrm>
        </p:spPr>
        <p:txBody>
          <a:bodyPr>
            <a:normAutofit/>
          </a:bodyPr>
          <a:lstStyle/>
          <a:p>
            <a:pPr indent="45720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таблицы 1000, 3000 и 4000 по соответствующим строкам включают заболевания, зарегистрированные у пациентов впервые в жизни (гр. 5),  впервые в жизни и повторно (гр. 4) один  раз в году, а также число пациентов, состоящих  под диспансерным наблюдением на конец отчетного года по соответствующему заболеванию (гр. 7).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В гр. 6 отмечают, сколько заболеваний взято на учет из выявленных впервые в жизни (гр. 5)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1700809"/>
          <a:ext cx="8424935" cy="2525630"/>
        </p:xfrm>
        <a:graphic>
          <a:graphicData uri="http://schemas.openxmlformats.org/drawingml/2006/table">
            <a:tbl>
              <a:tblPr/>
              <a:tblGrid>
                <a:gridCol w="2188333"/>
                <a:gridCol w="532054"/>
                <a:gridCol w="688362"/>
                <a:gridCol w="636511"/>
                <a:gridCol w="636511"/>
                <a:gridCol w="667322"/>
                <a:gridCol w="720677"/>
                <a:gridCol w="720677"/>
                <a:gridCol w="666569"/>
                <a:gridCol w="848430"/>
                <a:gridCol w="119489"/>
              </a:tblGrid>
              <a:tr h="510642"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Наименование классов и отдельных болезней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стро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ки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Код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по</a:t>
                      </a: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 МКБ-10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перес-мотра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Зарегистрировано пациентов с данным заболеванием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Состоит под диспансерным наблюдением на конец отчетного года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6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Всего 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юноши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из них с диагнозом, установленным впервые в жизни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7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Всего 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юноши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гр.6: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взято под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диспансер-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ное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наблю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дение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Всего 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них: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юноши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1098" marR="61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99592" y="764704"/>
            <a:ext cx="5307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2000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3876461"/>
          </a:xfrm>
        </p:spPr>
        <p:txBody>
          <a:bodyPr>
            <a:normAutofit fontScale="90000"/>
          </a:bodyPr>
          <a:lstStyle/>
          <a:p>
            <a:pPr indent="45720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таблицу 2000 по соответствующим строкам включают заболевания, зарегистрированные у пациентов впервые в жизни (гр. 6, 7), впервые в жизни и повторно (гр. 4, 5) один раз в году, а также число пациентов, состоящих  под диспансерным наблюдением на конец отчетного года по соответствующему заболеванию (гр. 9, 10). В гр. 8 отмечают, сколько заболеваний взято на учет из выявленных впервые в жизни (гр. 6).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Вновь введенная графа во всех таблицах может быть </a:t>
            </a:r>
            <a:r>
              <a:rPr lang="ru-RU" sz="2400" dirty="0" smtClean="0">
                <a:solidFill>
                  <a:srgbClr val="FF0000"/>
                </a:solidFill>
              </a:rPr>
              <a:t>больше</a:t>
            </a:r>
            <a:r>
              <a:rPr lang="ru-RU" sz="2400" dirty="0" smtClean="0"/>
              <a:t> графы «Состоит на конец года под </a:t>
            </a:r>
            <a:r>
              <a:rPr lang="ru-RU" sz="2400" dirty="0" smtClean="0"/>
              <a:t>Д/Н» </a:t>
            </a:r>
            <a:r>
              <a:rPr lang="ru-RU" sz="2400" u="sng" dirty="0" smtClean="0">
                <a:solidFill>
                  <a:srgbClr val="FF0000"/>
                </a:solidFill>
              </a:rPr>
              <a:t>только</a:t>
            </a:r>
            <a:r>
              <a:rPr lang="ru-RU" sz="2400" u="sng" dirty="0" smtClean="0"/>
              <a:t> </a:t>
            </a:r>
            <a:r>
              <a:rPr lang="ru-RU" sz="2400" u="sng" dirty="0" smtClean="0">
                <a:solidFill>
                  <a:srgbClr val="FF0000"/>
                </a:solidFill>
              </a:rPr>
              <a:t>по </a:t>
            </a:r>
            <a:r>
              <a:rPr lang="ru-RU" sz="2400" u="sng" dirty="0" smtClean="0">
                <a:solidFill>
                  <a:srgbClr val="FF0000"/>
                </a:solidFill>
              </a:rPr>
              <a:t>острым заболеваниям </a:t>
            </a:r>
            <a:r>
              <a:rPr lang="ru-RU" sz="2400" dirty="0" smtClean="0">
                <a:solidFill>
                  <a:srgbClr val="FF0000"/>
                </a:solidFill>
              </a:rPr>
              <a:t>(</a:t>
            </a:r>
            <a:r>
              <a:rPr lang="ru-RU" sz="2400" dirty="0" err="1" smtClean="0">
                <a:solidFill>
                  <a:srgbClr val="FF0000"/>
                </a:solidFill>
              </a:rPr>
              <a:t>о.отит,о.ревматическая</a:t>
            </a:r>
            <a:r>
              <a:rPr lang="ru-RU" sz="2400" dirty="0" smtClean="0">
                <a:solidFill>
                  <a:srgbClr val="FF0000"/>
                </a:solidFill>
              </a:rPr>
              <a:t> лихорадка, </a:t>
            </a:r>
            <a:r>
              <a:rPr lang="ru-RU" sz="2400" dirty="0" err="1" smtClean="0">
                <a:solidFill>
                  <a:srgbClr val="FF0000"/>
                </a:solidFill>
              </a:rPr>
              <a:t>о.перикардит.о.миокардит</a:t>
            </a:r>
            <a:r>
              <a:rPr lang="ru-RU" sz="2400" dirty="0" smtClean="0">
                <a:solidFill>
                  <a:srgbClr val="FF0000"/>
                </a:solidFill>
              </a:rPr>
              <a:t>, все инфаркты, инсульты, ОРВИ верхних и нижних </a:t>
            </a:r>
            <a:r>
              <a:rPr lang="ru-RU" sz="2400" dirty="0" err="1" smtClean="0">
                <a:solidFill>
                  <a:srgbClr val="FF0000"/>
                </a:solidFill>
              </a:rPr>
              <a:t>дых.путей,грипп</a:t>
            </a:r>
            <a:r>
              <a:rPr lang="ru-RU" sz="2400" dirty="0" smtClean="0">
                <a:solidFill>
                  <a:srgbClr val="FF0000"/>
                </a:solidFill>
              </a:rPr>
              <a:t>, пневмония, перинатальный период и травмы) </a:t>
            </a:r>
            <a:r>
              <a:rPr lang="ru-RU" sz="2400" dirty="0" smtClean="0"/>
              <a:t>(</a:t>
            </a:r>
            <a:r>
              <a:rPr lang="ru-RU" sz="2400" dirty="0" err="1" smtClean="0"/>
              <a:t>например:острый</a:t>
            </a:r>
            <a:r>
              <a:rPr lang="ru-RU" sz="2400" dirty="0" smtClean="0"/>
              <a:t> инфаркт </a:t>
            </a:r>
            <a:r>
              <a:rPr lang="ru-RU" sz="2400" dirty="0" err="1" smtClean="0"/>
              <a:t>миокарда-взято</a:t>
            </a:r>
            <a:r>
              <a:rPr lang="ru-RU" sz="2400" dirty="0" smtClean="0"/>
              <a:t> под диспансерное наблюдение в течении всего отчетного года ,а состоит под диспансерным наблюдением только взятые под наблюдение в декабре.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Во всех остальных случаях новая графа будет меньше состоящих на конец года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1508</TotalTime>
  <Words>2614</Words>
  <Application>Microsoft Office PowerPoint</Application>
  <PresentationFormat>Экран (4:3)</PresentationFormat>
  <Paragraphs>828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Аспект</vt:lpstr>
      <vt:lpstr>ФЕДЕРАЛЬНОЕ CТАТИСТИЧЕСКОЕ НАБЛЮДЕНИЕ Форма №12</vt:lpstr>
      <vt:lpstr> Отчет представляется в 2 разрезах:   0 – о заболеваниях всего населения,  1 – в т.ч. сельского населения.  Все данные разреза 0 должны быть БОЛЬШЕ или равны разрезу 1 </vt:lpstr>
      <vt:lpstr> Разделы формы №12  1. Дети (0-14 лет включительно) – таблица 1000  2. Дети  (15-17 лет включительно) – таблица 2000  3. Взрослые 18 лет  и старше - таблица 3000   4. Взрослые старше трудоспособного возраста (с 55 лет у женщин и с 60 лет у мужчин) – таблица 4000   Все данные в табл.4000 должны быть меньше или равны данных в табл.3000    </vt:lpstr>
      <vt:lpstr>       Для составления отчета в первичной медицинской документации должен содержаться рубрифицированный, разбитый на разделы диагноз: основное заболевание с осложнениями, фоновое конкурирующее и сопутствующие заболевания. В отчет включают один раз в году: основное заболевание, фоновое, конкурирующее и сопутствующие заболевания. Осложнения основного и других заболеваний в отчет не включают.          Коды МКБ-10 со звездочкой (*) в Отчет  не включаются.  Закрещенные графоклетки не заполняются  </vt:lpstr>
      <vt:lpstr>Слайд 5</vt:lpstr>
      <vt:lpstr>В таблицы 1000, 3000 и 4000 по соответствующим строкам включают заболевания, зарегистрированные у пациентов впервые в жизни (гр. 5),  впервые в жизни и повторно (гр. 4) один  раз в году, а также число пациентов, состоящих  под диспансерным наблюдением на конец отчетного года по соответствующему заболеванию (гр. 7).        В гр. 6 отмечают, сколько заболеваний взято на учет из выявленных впервые в жизни (гр. 5).   </vt:lpstr>
      <vt:lpstr>Слайд 7</vt:lpstr>
      <vt:lpstr>В таблицу 2000 по соответствующим строкам включают заболевания, зарегистрированные у пациентов впервые в жизни (гр. 6, 7), впервые в жизни и повторно (гр. 4, 5) один раз в году, а также число пациентов, состоящих  под диспансерным наблюдением на конец отчетного года по соответствующему заболеванию (гр. 9, 10). В гр. 8 отмечают, сколько заболеваний взято на учет из выявленных впервые в жизни (гр. 6).  </vt:lpstr>
      <vt:lpstr>Слайд 9</vt:lpstr>
      <vt:lpstr> Пациенты, имеющие два и более заболевания, показываются по соответствующим строкам по числу выявленных и зарегистрированных заболеваний. </vt:lpstr>
      <vt:lpstr>Повторно возникающие в течение года  пневмония, острая ревматическая лихорадка, острый и повторный инфаркты миокарда, острые нарушения мозгового кровообращения регистрируются как острые заболевания (со знаком  +). По этим строкам графы 4 и 5 таблиц 1000, 3000 и 4000, а также графы 4 и 6 таблицы 2000 должны быть равны. </vt:lpstr>
      <vt:lpstr>Форма №63 отменена  Все заболевания перенесены в ф.12 в строку «Болезни эндокринной системы, расстройства питания и нарушения обмена веществ»  </vt:lpstr>
      <vt:lpstr>Слайд 13</vt:lpstr>
      <vt:lpstr>Слайд 14</vt:lpstr>
      <vt:lpstr>Слайд 15</vt:lpstr>
      <vt:lpstr>Слайд 16</vt:lpstr>
      <vt:lpstr>Слайд 17</vt:lpstr>
      <vt:lpstr>Слайд 18</vt:lpstr>
      <vt:lpstr> Класс IХ «Болезни системы кровообращения»                 Пациенты с острой ревматической лихорадкой наблюдаются в течение 3-х месяцев, поэтому в графе 7 таблиц 1000, 3000, 4000 и в графах 9,10 таблицы 2000 показывают только тех пациентов, которые заболели в четвертом квартале отчетного года.         Графа 4 таблиц 1000, 3000 и 4000 должна быть равна графе 5 по строке 10.1 (графы 4 и 6 таблицы 2000 должны быть равны по строке 10.1). Если заболевание перешло в хроническую форму, то пациента по строке 10.1 с учета снимают, а по строке 10.2 берут на учет, как впервые выявленное хроническое заболевание. </vt:lpstr>
      <vt:lpstr>Пациенты с острыми, повторными инфарктами миокарда и острыми нарушениями мозгового кровообращения наблюдаются в течение 30 дней, а затем снимаются с диспансерного учета с данным диагнозом, поэтому в графе 7 таблиц 3000 и 4000 и в графах 9,10 таблицы 2000 отмечают только тех пациентов, которые заболели в декабре месяце. </vt:lpstr>
      <vt:lpstr>                 Продолжительность стенокардии в МКБ-10 не определена, поэтому стенокардия (таблицы 2000, 3000 и 4000, строки 10.4.1 и 10.4.1.1) регистрируется как самостоятельное заболевание, впервые выявленное – первый раз в жизни, а затем – один раз в год со знаком (–).            Случаи приступов стенокардии при атеросклеротической болезни сердца как самостоятельные заболевания не регистрируются.  Графы 4 и 5 не должны быть равны!  Графа 4 больше графы 5.        </vt:lpstr>
      <vt:lpstr>В классе IХ «Болезни системы кровообращения» строка 10.7.7 «последствия цереброваскулярных болезней» диагноз используется только в случае смерти пациента, сначала регистрируется и сразу  снимается с учета. Графу «Состоит на Д/У на конец года»и новую графу не заполнять (закрещена) (Х). </vt:lpstr>
      <vt:lpstr>Слайд 23</vt:lpstr>
      <vt:lpstr>Слайд 24</vt:lpstr>
      <vt:lpstr>Слайд 25</vt:lpstr>
      <vt:lpstr>Класс Х «Болезни органов дыхания»  - грипп расширил свою кодировку и теперь регистрируется с кода J09 по J11.   Пациенты с пневмониями наблюдаются в течение 6 месяцев, а затем снимаются с диспансерного учета, поэтому в графе 7 таблиц 1000, 3000 и 4000 и в графах 9,10 таблицы 2000 показываются только те пациенты, которые заболели во втором полугодии.  </vt:lpstr>
      <vt:lpstr>Слайд 27</vt:lpstr>
      <vt:lpstr>Графы 6 и 7 в т.1000,3000,4000,а так же гр.8,9,10 в т.2000 по строкам 11.1,11.1.1,11.1.2,11.2  не заполняются, т.к. с этими диагнозами на Д/У учет не ставят  Строка 11.4- «ОРВИ нижних дыхательных путей»не заполняется в т.2000,3000,4000(будут кресты)   </vt:lpstr>
      <vt:lpstr>Слайд 29</vt:lpstr>
      <vt:lpstr> С 01.01.2013 года ВОЗ внесла изменения в МКБ-10, исключив рубрику I84 «Геморрой» из класса IX «Болезни системы кровообращения».          Одновременно в класс XI «Болезни органов пищеварения» была включена новая рубрика – К64 «Геморрой и перианальный венозный тромбоз».</vt:lpstr>
      <vt:lpstr>Слайд 31</vt:lpstr>
      <vt:lpstr>Слайд 32</vt:lpstr>
      <vt:lpstr>Слайд 33</vt:lpstr>
      <vt:lpstr>       Класс XVI (стр. 17.0) Отдельные состояния, возникающие в перинатальном периоде у детей, регистрируются как острые (таблица 1000, графа 4 должна быть равна графе 5), дети наблюдаются в течение 1 месяца, в графе 7 на конец отчетного периода показывают только тех детей, у которых эти состояния развились в декабре месяце. Коды Р05-Р96.  Строка 17.0 (таблиц 2000)-не заполнять!Будут кресты!    Строка 17.0 (таб. 3000) заполняется только в случаях перинатальной смертности и касается состояния здоровья матери как причина смерти или болезни плода или новорожденного.  В этих случаях состояния матери кодируются кодами Р00-Р04, а не кодами ХV класса и показываются в строке 17.0.Источник информации-медицинское свидетельство о перинатальной смерти.  </vt:lpstr>
      <vt:lpstr>Слайд 35</vt:lpstr>
      <vt:lpstr>Слайд 36</vt:lpstr>
      <vt:lpstr>Строка 20.0 «Травмы и отравления»  Графа 4 БОЛЬШЕ или РАВНА графе 5 за счет последствий (коды Т90-Т98.)!  </vt:lpstr>
      <vt:lpstr> (1001, 2001, 3002, 4001)  Число физических лиц зарегистрированных пациентов – всего  1 _________ ,  из них с диагнозом, установленным впервые в жизни  2 _________ ,   состоит под диспансерным наблюдением на конец отчетного года   (из гр. 7, стр. 1.0)  3 ________ .     </vt:lpstr>
      <vt:lpstr>Слайд 39</vt:lpstr>
      <vt:lpstr>Источником информации для заполнения таблиц 1100, 2100, 3100 и 4100 служит «Талон пациента, получающего медицинскую помощь в амбулаторных условиях» (учетная форма 025-1/у). </vt:lpstr>
      <vt:lpstr>Слайд 41</vt:lpstr>
      <vt:lpstr>Слайд 42</vt:lpstr>
      <vt:lpstr>Порядок заполнения учетной формы 025-1/у «Талон пациента, получающего медицинскую помощь в амбулаторных условиях» </vt:lpstr>
      <vt:lpstr>   (5000)  Число студентов, подлежавших диспансеризации в отчетном году  1 _________,   число студентов, прошедших диспансеризацию в отчетном году  2 __________, выявлено у них заболеваний с диагнозом, установленным впервые в жизни – всего  3 _________, из них: взято под диспансерное наблюдение  4 ________ .   </vt:lpstr>
      <vt:lpstr>Обязательно проводить внутриформенный, межформенный и межгодовой контроли.  </vt:lpstr>
      <vt:lpstr>Обжогина Елена Николаевна  8-8162-642-335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u.oskov</dc:creator>
  <cp:lastModifiedBy>eno</cp:lastModifiedBy>
  <cp:revision>112</cp:revision>
  <dcterms:created xsi:type="dcterms:W3CDTF">2014-11-28T10:10:48Z</dcterms:created>
  <dcterms:modified xsi:type="dcterms:W3CDTF">2014-12-16T08:04:33Z</dcterms:modified>
</cp:coreProperties>
</file>