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7"/>
  </p:notesMasterIdLst>
  <p:sldIdLst>
    <p:sldId id="258" r:id="rId2"/>
    <p:sldId id="266" r:id="rId3"/>
    <p:sldId id="267" r:id="rId4"/>
    <p:sldId id="268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93225-2665-4595-93A7-18546CF31AC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B866A-37E9-4C54-A615-4CA8A5B5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B866A-37E9-4C54-A615-4CA8A5B5BF0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1D11159-BB09-4874-A9D0-C0B2CB63EFCF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2F8D851-4788-41B4-894A-EFE725A6A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2439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Форма № 57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 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«</a:t>
            </a:r>
            <a:r>
              <a:rPr lang="ru-RU" sz="2700" b="1" dirty="0" smtClean="0">
                <a:solidFill>
                  <a:srgbClr val="FF0000"/>
                </a:solidFill>
              </a:rPr>
              <a:t>СВЕДЕНИЯ </a:t>
            </a:r>
            <a:r>
              <a:rPr lang="ru-RU" sz="2700" b="1" dirty="0">
                <a:solidFill>
                  <a:srgbClr val="FF0000"/>
                </a:solidFill>
              </a:rPr>
              <a:t>О ТРАВМАХ, ОТРАВЛЕНИЯХ И НЕКОТОРЫХ ДРУГИХ ПОСЛЕДСТВИЯХ ВОЗДЕЙСТВИЯ ВНЕШНИХ </a:t>
            </a:r>
            <a:r>
              <a:rPr lang="ru-RU" sz="2700" b="1" dirty="0" smtClean="0">
                <a:solidFill>
                  <a:srgbClr val="FF0000"/>
                </a:solidFill>
              </a:rPr>
              <a:t>ПРИЧИН»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43182"/>
            <a:ext cx="8147248" cy="3482981"/>
          </a:xfrm>
        </p:spPr>
        <p:txBody>
          <a:bodyPr>
            <a:normAutofit/>
          </a:bodyPr>
          <a:lstStyle/>
          <a:p>
            <a:r>
              <a:rPr lang="ru-RU" sz="2000" b="1" dirty="0"/>
              <a:t>Данная отчётная форма федерального статистического наблюдения  формируется на основе обращений пострадавших в результате травм и других несчастных случаев в лечебно-профилактические учреждения</a:t>
            </a:r>
            <a:r>
              <a:rPr lang="ru-RU" sz="2000" b="1" dirty="0" smtClean="0"/>
              <a:t>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</a:t>
            </a:r>
            <a:r>
              <a:rPr lang="ru-RU" sz="2000" b="1" dirty="0"/>
              <a:t>Все травмы распределяются по полу, видам травматизма,  характеру повреждений и возрастным группам (взрослые 18 лет и старше и дети 0-17 лет включительно).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9505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13573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При заполнении отчетной формы необходимо обратить внимание на следующее: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71679"/>
            <a:ext cx="8147248" cy="342902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Строки 35 и 36 – не заполнять!</a:t>
            </a:r>
          </a:p>
          <a:p>
            <a:r>
              <a:rPr lang="ru-RU" sz="2400" b="1" dirty="0" smtClean="0"/>
              <a:t>Числовые значения в графах 7, 12 и 19 </a:t>
            </a:r>
          </a:p>
          <a:p>
            <a:pPr>
              <a:buNone/>
            </a:pPr>
            <a:r>
              <a:rPr lang="ru-RU" sz="2400" b="1" dirty="0" smtClean="0"/>
              <a:t>   должны быть больше или равны числовым значениям в графах 8, 13 и 20 соответственно</a:t>
            </a:r>
          </a:p>
          <a:p>
            <a:r>
              <a:rPr lang="ru-RU" sz="2400" b="1" dirty="0" smtClean="0"/>
              <a:t>Числовые значения в строках 13-14 и 17-18  должны быть больше или равны числовым значениям в строках 15-16 и 19-20 соответственно</a:t>
            </a:r>
          </a:p>
        </p:txBody>
      </p:sp>
    </p:spTree>
    <p:extLst>
      <p:ext uri="{BB962C8B-B14F-4D97-AF65-F5344CB8AC3E}">
        <p14:creationId xmlns="" xmlns:p14="http://schemas.microsoft.com/office/powerpoint/2010/main" val="200362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Межформенный контроль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785926"/>
            <a:ext cx="8183880" cy="407196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Число травм среди взрослого населения в ф.57 (графа 16, строки 1 + 2) должно быть </a:t>
            </a:r>
            <a:r>
              <a:rPr lang="ru-RU" dirty="0" smtClean="0">
                <a:solidFill>
                  <a:srgbClr val="FF0000"/>
                </a:solidFill>
              </a:rPr>
              <a:t>равно</a:t>
            </a:r>
            <a:r>
              <a:rPr lang="ru-RU" dirty="0" smtClean="0"/>
              <a:t> числу травм, представленных в форме 12 (таблица 3000, строка 20, гр.4)</a:t>
            </a:r>
          </a:p>
          <a:p>
            <a:endParaRPr lang="ru-RU" dirty="0" smtClean="0"/>
          </a:p>
          <a:p>
            <a:r>
              <a:rPr lang="ru-RU" dirty="0" smtClean="0"/>
              <a:t>Число травм среди детского населения в ф.57(графа 24, строки 1 + 2) должно быть </a:t>
            </a:r>
            <a:r>
              <a:rPr lang="ru-RU" dirty="0" smtClean="0">
                <a:solidFill>
                  <a:srgbClr val="FF0000"/>
                </a:solidFill>
              </a:rPr>
              <a:t>равно</a:t>
            </a:r>
            <a:r>
              <a:rPr lang="ru-RU" dirty="0" smtClean="0"/>
              <a:t> числу травм, представленных в форме 12 (таблица 1000, строка 20,гр.4+ таблица 2000, строка 20,гр.4)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640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85794"/>
            <a:ext cx="82868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«Число травм, зарегистрированных впервые в жизни» в ф.12 гр.7 будет МЕНЬШЕ, чем число травм, зарегистрированных «Всего» гр.4</a:t>
            </a:r>
          </a:p>
          <a:p>
            <a:r>
              <a:rPr lang="ru-RU" sz="2000" b="1" dirty="0" smtClean="0"/>
              <a:t>на количество последствий, указанных в ф.57</a:t>
            </a:r>
          </a:p>
          <a:p>
            <a:endParaRPr lang="ru-RU" sz="2000" b="1" dirty="0" smtClean="0"/>
          </a:p>
          <a:p>
            <a:r>
              <a:rPr lang="ru-RU" sz="2000" b="1" u="sng" dirty="0" smtClean="0"/>
              <a:t>ФОРМА 57(ВЗРОСЛЫЕ)(</a:t>
            </a:r>
            <a:r>
              <a:rPr lang="ru-RU" sz="2000" b="1" dirty="0" smtClean="0"/>
              <a:t>гр.16 стр.1+2)-(гр.16 стр.37+38)РАВНА ф.12 (стр.20.0 гр.7 таб.3000)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143248"/>
            <a:ext cx="87868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ФОРМА 57(дети</a:t>
            </a:r>
            <a:r>
              <a:rPr lang="ru-RU" sz="2000" b="1" dirty="0" smtClean="0"/>
              <a:t>)(гр.24 стр.1+2)-(гр.24 стр.37+38)</a:t>
            </a:r>
          </a:p>
          <a:p>
            <a:r>
              <a:rPr lang="ru-RU" sz="2000" b="1" dirty="0" smtClean="0"/>
              <a:t>РАВНА ф.12 (стр.20.0 гр.7 таб.1000)+(стр.20.0 гр.7 таб.2000)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082" y="1285860"/>
            <a:ext cx="8453718" cy="4840303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Обжогина</a:t>
            </a:r>
            <a:r>
              <a:rPr lang="ru-RU" dirty="0" smtClean="0"/>
              <a:t> Е.Н.</a:t>
            </a:r>
          </a:p>
          <a:p>
            <a:pPr algn="ctr"/>
            <a:r>
              <a:rPr lang="ru-RU" dirty="0" smtClean="0"/>
              <a:t>64-16-69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338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353</TotalTime>
  <Words>262</Words>
  <Application>Microsoft Office PowerPoint</Application>
  <PresentationFormat>Экран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Форма № 57   «СВЕДЕНИЯ О ТРАВМАХ, ОТРАВЛЕНИЯХ И НЕКОТОРЫХ ДРУГИХ ПОСЛЕДСТВИЯХ ВОЗДЕЙСТВИЯ ВНЕШНИХ ПРИЧИН» </vt:lpstr>
      <vt:lpstr>При заполнении отчетной формы необходимо обратить внимание на следующее:</vt:lpstr>
      <vt:lpstr>Межформенный контроль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Формы федерального статистического наблюдения  № 7 – травматизм и № 57</dc:title>
  <dc:creator>Tatyana Mikhaylovna</dc:creator>
  <cp:lastModifiedBy>eno</cp:lastModifiedBy>
  <cp:revision>38</cp:revision>
  <dcterms:created xsi:type="dcterms:W3CDTF">2014-11-25T17:37:25Z</dcterms:created>
  <dcterms:modified xsi:type="dcterms:W3CDTF">2015-12-17T07:50:03Z</dcterms:modified>
</cp:coreProperties>
</file>