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81" r:id="rId3"/>
    <p:sldId id="257" r:id="rId4"/>
    <p:sldId id="30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259" r:id="rId13"/>
    <p:sldId id="321" r:id="rId14"/>
    <p:sldId id="287" r:id="rId15"/>
    <p:sldId id="275" r:id="rId16"/>
    <p:sldId id="288" r:id="rId17"/>
    <p:sldId id="304" r:id="rId18"/>
    <p:sldId id="309" r:id="rId19"/>
    <p:sldId id="289" r:id="rId20"/>
    <p:sldId id="308" r:id="rId21"/>
    <p:sldId id="262" r:id="rId22"/>
    <p:sldId id="313" r:id="rId23"/>
    <p:sldId id="285" r:id="rId24"/>
    <p:sldId id="263" r:id="rId25"/>
    <p:sldId id="264" r:id="rId26"/>
    <p:sldId id="322" r:id="rId27"/>
    <p:sldId id="265" r:id="rId28"/>
    <p:sldId id="293" r:id="rId29"/>
    <p:sldId id="290" r:id="rId30"/>
    <p:sldId id="327" r:id="rId31"/>
    <p:sldId id="310" r:id="rId32"/>
    <p:sldId id="323" r:id="rId33"/>
    <p:sldId id="324" r:id="rId34"/>
    <p:sldId id="311" r:id="rId35"/>
    <p:sldId id="325" r:id="rId36"/>
    <p:sldId id="326" r:id="rId37"/>
    <p:sldId id="277" r:id="rId38"/>
    <p:sldId id="298" r:id="rId39"/>
    <p:sldId id="276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inimized">
    <p:restoredLeft sz="34587" autoAdjust="0"/>
    <p:restoredTop sz="94714" autoAdjust="0"/>
  </p:normalViewPr>
  <p:slideViewPr>
    <p:cSldViewPr>
      <p:cViewPr varScale="1">
        <p:scale>
          <a:sx n="88" d="100"/>
          <a:sy n="88" d="100"/>
        </p:scale>
        <p:origin x="-20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51D5BE-2CA4-457C-8801-7AE2EE4A55A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083573-C10C-4D5A-A39D-B253CA2E431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ФЕДЕРАЛЬНОЕ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ТАТИСТИЧЕСКОЕ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№12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776864" cy="4248472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8000" b="1" dirty="0"/>
              <a:t> </a:t>
            </a:r>
            <a:r>
              <a:rPr lang="ru-RU" sz="8000" b="1" dirty="0">
                <a:solidFill>
                  <a:schemeClr val="tx1"/>
                </a:solidFill>
              </a:rPr>
              <a:t>СВЕДЕНИЯ О ЧИСЛЕ ЗАБОЛЕВАНИЙ, </a:t>
            </a:r>
            <a:endParaRPr lang="ru-RU" sz="8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ЗАРЕГИСТРИРОВАННЫХ </a:t>
            </a:r>
            <a:r>
              <a:rPr lang="ru-RU" sz="8000" b="1" dirty="0">
                <a:solidFill>
                  <a:schemeClr val="tx1"/>
                </a:solidFill>
              </a:rPr>
              <a:t>У ПАЦИЕНТОВ, </a:t>
            </a:r>
            <a:r>
              <a:rPr lang="ru-RU" sz="8000" b="1" dirty="0" smtClean="0">
                <a:solidFill>
                  <a:schemeClr val="tx1"/>
                </a:solidFill>
              </a:rPr>
              <a:t>ПРОЖИВАЮЩИХ</a:t>
            </a:r>
          </a:p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 </a:t>
            </a:r>
            <a:r>
              <a:rPr lang="ru-RU" sz="8000" b="1" dirty="0">
                <a:solidFill>
                  <a:schemeClr val="tx1"/>
                </a:solidFill>
              </a:rPr>
              <a:t>В РАЙОНЕ </a:t>
            </a:r>
            <a:r>
              <a:rPr lang="ru-RU" sz="80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ОБСЛУЖИВАНИЯ</a:t>
            </a:r>
            <a:r>
              <a:rPr lang="ru-RU" sz="8000" b="1" dirty="0">
                <a:solidFill>
                  <a:schemeClr val="tx1"/>
                </a:solidFill>
              </a:rPr>
              <a:t> </a:t>
            </a:r>
            <a:r>
              <a:rPr lang="ru-RU" sz="8000" b="1" dirty="0" smtClean="0">
                <a:solidFill>
                  <a:schemeClr val="tx1"/>
                </a:solidFill>
              </a:rPr>
              <a:t>МЕДИЦИНСКОЙ</a:t>
            </a:r>
          </a:p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 </a:t>
            </a:r>
            <a:r>
              <a:rPr lang="ru-RU" sz="8000" b="1" dirty="0">
                <a:solidFill>
                  <a:schemeClr val="tx1"/>
                </a:solidFill>
              </a:rPr>
              <a:t>ОРГАНИЗАЦИИ </a:t>
            </a:r>
            <a:endParaRPr lang="ru-RU" sz="8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8000" b="1" dirty="0">
                <a:solidFill>
                  <a:schemeClr val="tx1"/>
                </a:solidFill>
              </a:rPr>
              <a:t/>
            </a:r>
            <a:br>
              <a:rPr lang="ru-RU" sz="8000" b="1" dirty="0">
                <a:solidFill>
                  <a:schemeClr val="tx1"/>
                </a:solidFill>
              </a:rPr>
            </a:br>
            <a:r>
              <a:rPr lang="ru-RU" sz="8000" b="1" dirty="0">
                <a:solidFill>
                  <a:schemeClr val="tx1"/>
                </a:solidFill>
              </a:rPr>
              <a:t>за  20___  г. </a:t>
            </a:r>
            <a:endParaRPr lang="ru-RU" sz="8000" b="1" dirty="0" smtClean="0">
              <a:solidFill>
                <a:schemeClr val="tx1"/>
              </a:solidFill>
            </a:endParaRPr>
          </a:p>
          <a:p>
            <a:pPr algn="ctr"/>
            <a:endParaRPr lang="ru-RU" sz="8000" b="1" dirty="0" smtClean="0"/>
          </a:p>
          <a:p>
            <a:pPr algn="ctr"/>
            <a:endParaRPr lang="ru-RU" sz="8000" b="1" dirty="0" smtClean="0"/>
          </a:p>
          <a:p>
            <a:pPr algn="ctr"/>
            <a:endParaRPr lang="ru-RU" sz="8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8000" dirty="0" smtClean="0"/>
              <a:t>ГОБУЗ МИАЦ                                                                                                 18декабря 2015</a:t>
            </a:r>
          </a:p>
          <a:p>
            <a:pPr algn="ctr"/>
            <a:endParaRPr lang="ru-RU" sz="8000" b="1" dirty="0" smtClean="0"/>
          </a:p>
          <a:p>
            <a:pPr algn="ctr"/>
            <a:r>
              <a:rPr lang="ru-RU" sz="8000" dirty="0" err="1" smtClean="0"/>
              <a:t>Обжогина</a:t>
            </a:r>
            <a:r>
              <a:rPr lang="ru-RU" sz="8000" dirty="0" smtClean="0"/>
              <a:t> Е.Н.</a:t>
            </a:r>
            <a:endParaRPr lang="ru-RU" sz="8000" b="1" dirty="0" smtClean="0">
              <a:solidFill>
                <a:schemeClr val="tx1"/>
              </a:solidFill>
            </a:endParaRPr>
          </a:p>
          <a:p>
            <a:endParaRPr lang="ru-RU" dirty="0"/>
          </a:p>
          <a:p>
            <a:r>
              <a:rPr lang="ru-RU" sz="6000" dirty="0" smtClean="0"/>
              <a:t>                                                                                   </a:t>
            </a:r>
            <a:endParaRPr lang="ru-RU" sz="6000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l"/>
            <a:r>
              <a:rPr lang="ru-RU" sz="4900" dirty="0" smtClean="0">
                <a:solidFill>
                  <a:schemeClr val="tx1"/>
                </a:solidFill>
              </a:rPr>
              <a:t>г</a:t>
            </a:r>
            <a:r>
              <a:rPr lang="ru-RU" sz="4900" dirty="0" smtClean="0"/>
              <a:t>.</a:t>
            </a:r>
            <a:endParaRPr lang="ru-RU" sz="4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7786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Таблица 2000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Наименование графы 10 следует читать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«выявлено  при  диспансеризации».</a:t>
            </a:r>
            <a:br>
              <a:rPr lang="ru-RU" sz="32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Наименование графы 11 следует читать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«из заболеваний с впервые в жизни установленным диагнозом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(из гр. 7)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юноши».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7" y="571480"/>
            <a:ext cx="52016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таблицы 3000, 4000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7" y="1357298"/>
          <a:ext cx="8286809" cy="3786213"/>
        </p:xfrm>
        <a:graphic>
          <a:graphicData uri="http://schemas.openxmlformats.org/drawingml/2006/table">
            <a:tbl>
              <a:tblPr/>
              <a:tblGrid>
                <a:gridCol w="1283676"/>
                <a:gridCol w="1283676"/>
                <a:gridCol w="408525"/>
                <a:gridCol w="641969"/>
                <a:gridCol w="583607"/>
                <a:gridCol w="583607"/>
                <a:gridCol w="700328"/>
                <a:gridCol w="817051"/>
                <a:gridCol w="641969"/>
                <a:gridCol w="525247"/>
                <a:gridCol w="817154"/>
              </a:tblGrid>
              <a:tr h="437563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классов и отдельных болезней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№ строк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Код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по МКБ-10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пересмотра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Зарегистрировано заболеваний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Снято с диспан-серного наблю-дения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диспан-серным наблюде-нием на конец отчетного года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03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4):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заболеваний с впервые в жизни установленным диагнозом (из гр. 7):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09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взято под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диспансер-ное наблю-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 впервые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 жизни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установ-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ленным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диагно-зом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взято под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диспансер-ное наблю-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дение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выявлено при проф-осмотре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выявлено  при  </a:t>
                      </a:r>
                      <a:r>
                        <a:rPr lang="ru-RU" sz="9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диспан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серизации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9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определен-ных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групп взрослого населения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73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694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Зарегистрировано заболеваний –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1.0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А00-Т98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571480"/>
            <a:ext cx="71014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00043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489450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Таблицы 1100, 2100, 3100, 4100</a:t>
            </a:r>
          </a:p>
          <a:p>
            <a:pPr>
              <a:tabLst>
                <a:tab pos="448945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Факторы, влияющие на состояние здоровья населения и обращения в медицинские организации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(с профилактической и иными целями)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489450" algn="l"/>
              </a:tabLst>
            </a:pPr>
            <a:endParaRPr lang="ru-RU" dirty="0">
              <a:latin typeface="Calibri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00166" y="1785930"/>
          <a:ext cx="6600226" cy="4740327"/>
        </p:xfrm>
        <a:graphic>
          <a:graphicData uri="http://schemas.openxmlformats.org/drawingml/2006/table">
            <a:tbl>
              <a:tblPr/>
              <a:tblGrid>
                <a:gridCol w="3428703"/>
                <a:gridCol w="847850"/>
                <a:gridCol w="1022832"/>
                <a:gridCol w="579604"/>
                <a:gridCol w="721237"/>
              </a:tblGrid>
              <a:tr h="12977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Код МКБ-10 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Обращения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повторные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4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3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1.0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Z00-Z99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обращения в медицинские организации для медицинского осмотра и обследования 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Z00-Z13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из них: обращения в связи с получением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медицинских документов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1.1.1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</a:t>
                      </a: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02.7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потенциальная опасность для здоровья, связанная с инфекционными болезнями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Z20-Z29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из них: носительство возбудителя инфекционной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болезни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1.2.1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</a:t>
                      </a: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обращения в медицинские организации в связи с обстоятельствами, относящимися к репродуктивной функции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Z30-Z39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обращения в медицинские организации в связи с необходимостью проведения специфических процедур и получения медицинской помощи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1.4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Z40-Z54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из них: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помощь, включающая использование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реабилитационных процедур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1.4.1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Z50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3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паллиативная помощь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1.4.2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Z51</a:t>
                      </a: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.5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потенциальная опасность для здоровья, связанная с социально-экономическими и психосоциальными обстоятельствами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1.5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Z55-Z65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обращения в медицинские организации в связи с другими обстоятельствами 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1.6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Z70-Z76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3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из них: проблемы, связанные с образом жизни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1.6.1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Z72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потенциальная опасность для здоровья, связанная  с личным или семейным анамнезом и определенными обстоятельствами, влияющими на здоровье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1.7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Z80-Z99</a:t>
                      </a: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3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из них: заболевания в семейном анамнезе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1.7.1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Z80-Z84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3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</a:rPr>
                        <a:t>                 наличие илеостомы, колостомы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1.7.2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700">
                          <a:latin typeface="Times New Roman"/>
                          <a:ea typeface="Times New Roman"/>
                        </a:rPr>
                        <a:t>93.2, </a:t>
                      </a:r>
                      <a:r>
                        <a:rPr lang="en-US" sz="70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700">
                          <a:latin typeface="Times New Roman"/>
                          <a:ea typeface="Times New Roman"/>
                        </a:rPr>
                        <a:t>93.3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6415" marR="564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6415" marR="56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928671"/>
            <a:ext cx="77867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1001, 2001, 3002, 4001)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Число физических лиц зарегистрированных пациентов – всего  1 _________ ,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них с диагнозом, установленным впервые в жизни  2 _________ 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состоит под диспансерным наблюдением на конец отчетного года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(из гр.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стр. 1.0)  3 ________ .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904656"/>
          </a:xfrm>
        </p:spPr>
        <p:txBody>
          <a:bodyPr>
            <a:normAutofit fontScale="90000"/>
          </a:bodyPr>
          <a:lstStyle/>
          <a:p>
            <a:pPr indent="45720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Таблицы 1000, 2000, 3000, 4000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графа 4 - заболевания, зарегистрированные у 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пациентов впервые в жизни и повторно один  раз в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году (+ и -)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графа 6 – ВСЕ заболевания взятые под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дисп.наблюдение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 графы 4 «всего» (+ и -)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сост.на учете на начало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года+взятые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теч.этого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года(+и -)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графа 7 - заболевания, зарегистрированные у 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пациентов впервые в жизни,  из графы 4 «всего» (+)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графа 8 - взято под диспансерное наблюдение 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течение года, из графы 7 «всего» (+)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графа 13 – состоит пациентов под диспансерным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наблюдением на конец отчетного года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(гр.13=гр.6 – гр. 12)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857232"/>
            <a:ext cx="8286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графа 9 – выявлено при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профосмотре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графа 10 – выявлено  при  диспансеризации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определенных групп взрослого населения, в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таблице 2000 - выявлено  при  диспансеризации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графа 12 – Снято с диспансерного наблюдения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графы 5,11,14 в таблице 2000 - юноши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7815290" cy="392909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Графы 9 и 10 (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профосмотры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диспансеризация)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21 декабря 2012 г. № 1344н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6 декабря 2012 г. № 1011н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30 ноября 2009 г. № 930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12 июля 2013 г. № 457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11 апреля 2013 г. № 216н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3 марта 2011 г. № 163н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15 февраля 2013 г. № 72н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31 января 2012 г. № 70н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4 февраля 2010 г. № 55н 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3 февраля 2015 г. № 36ан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от 21 декабря 2012 г. № 1346н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85752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Пациенты, имеющие два и более заболевания, показываются по соответствующим строкам по числу выявленных и зарегистрированных заболеваний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857232"/>
            <a:ext cx="7772400" cy="471490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«Болезни уха и сосцевидного отростка»</a:t>
            </a:r>
          </a:p>
          <a:p>
            <a:pPr algn="l"/>
            <a:endParaRPr lang="ru-RU" sz="2800" dirty="0" smtClean="0"/>
          </a:p>
          <a:p>
            <a:pPr algn="l"/>
            <a:r>
              <a:rPr lang="ru-RU" sz="2800" dirty="0" smtClean="0"/>
              <a:t>По строке </a:t>
            </a:r>
            <a:r>
              <a:rPr lang="ru-RU" sz="2800" dirty="0" smtClean="0">
                <a:solidFill>
                  <a:srgbClr val="FF0000"/>
                </a:solidFill>
              </a:rPr>
              <a:t>Острый средний отит </a:t>
            </a:r>
            <a:r>
              <a:rPr lang="ru-RU" sz="2800" dirty="0" smtClean="0"/>
              <a:t>графа «Всего»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u="sng" dirty="0" smtClean="0">
                <a:solidFill>
                  <a:srgbClr val="FF0000"/>
                </a:solidFill>
              </a:rPr>
              <a:t>строго равна </a:t>
            </a:r>
            <a:r>
              <a:rPr lang="ru-RU" sz="2800" dirty="0" smtClean="0">
                <a:solidFill>
                  <a:schemeClr val="tx1"/>
                </a:solidFill>
              </a:rPr>
              <a:t>графе «Впервые  жизни»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В табл.2000,3000,4000 по этой строке графы касающиеся диспансерного наблюдения </a:t>
            </a:r>
            <a:r>
              <a:rPr lang="ru-RU" sz="2800" u="sng" dirty="0" smtClean="0">
                <a:solidFill>
                  <a:srgbClr val="FF0000"/>
                </a:solidFill>
              </a:rPr>
              <a:t>не заполнять!</a:t>
            </a:r>
            <a:endParaRPr lang="ru-RU" sz="28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92695"/>
            <a:ext cx="7772400" cy="4879445"/>
          </a:xfrm>
        </p:spPr>
        <p:txBody>
          <a:bodyPr>
            <a:normAutofit fontScale="90000"/>
          </a:bodyPr>
          <a:lstStyle/>
          <a:p>
            <a:pPr indent="457200" algn="l"/>
            <a:r>
              <a:rPr lang="ru-RU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«Болезни системы кровообращения»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Пациенты  с  острой  ревматической лихорадкой наблюдаются в течение 3-х месяцев, поэтому в графе 13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  <a:endParaRPr lang="ru-RU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043672" cy="450059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представляется в 2 разрезах: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 – о заболеваниях всего населения, 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– в т.ч. сельского населения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данные разреза 0 должны быть БОЛЬШЕ или равны разрезу 1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7197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Продолжительность стенокардии в МКБ-10 не определена, поэтому стенокардия (таблицы 2000, 3000 и 4000, строка 10.4.1) регистрируется как самостоятельное заболевание, впервые выявленное – первый раз в жизни, а затем – один раз в год со знаком (–).    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Случаи приступов стенокардии при атеросклеротической болезни сердца как самостоятельные заболевания не регистрируются.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928670"/>
            <a:ext cx="80010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Нестабильная стенокардия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(I20.0)</a:t>
            </a:r>
          </a:p>
          <a:p>
            <a:pPr algn="ctr"/>
            <a:endParaRPr lang="en-US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этой строке заполняются только графы 4 и 7</a:t>
            </a:r>
          </a:p>
          <a:p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Показать число ЛИЦ, страдающих нестабильной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стенокардией,а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не количество приступов!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714356"/>
            <a:ext cx="7772400" cy="5143536"/>
          </a:xfrm>
        </p:spPr>
        <p:txBody>
          <a:bodyPr/>
          <a:lstStyle/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357298"/>
            <a:ext cx="821537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Пациенты с острыми, повторными инфарктами миокарда и острыми нарушениями мозгового кровообращения наблюдаются в течение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28-30 дней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а затем снимаются с диспансерного учета, поэтому в графе 13 таблиц 2000, 3000 и 4000 отмечают только тех пациентов, которые заболели в декабре месяце.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43182"/>
            <a:ext cx="8280920" cy="785818"/>
          </a:xfrm>
        </p:spPr>
        <p:txBody>
          <a:bodyPr>
            <a:normAutofit fontScale="90000"/>
          </a:bodyPr>
          <a:lstStyle/>
          <a:p>
            <a:pPr indent="457200" algn="l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Строка 10.6.7 «последствия цереброваскулярных болезней»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диагноз используется только в случае смерти пациента.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В строке 10.6.7 заполняются  </a:t>
            </a:r>
            <a: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только графы 4 и 7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714356"/>
            <a:ext cx="80010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«Болезни органов дыхания»</a:t>
            </a:r>
          </a:p>
          <a:p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357298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Пациенты с острыми пневмониями наблюдаются в течение 6 месяцев, а затем снимаются с диспансерного учета, поэтому в графе 13 таблиц 1000, 2000, 3000 и 4000 показываются только те пациенты, которые заболели во втором полугодии.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детей срок диспансерного наблюдения решает врач, и он может быть больше 6 мес.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1071546"/>
            <a:ext cx="77867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строкам ОРВИ верхних дыхательный путей и грипп под диспансерное наблюдение, как правило, не берутся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графы 6, 8, 12, 13-не заполняются!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1214422"/>
            <a:ext cx="8878771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Строка 11.4-ОРВИ нижних дыхательных путей</a:t>
            </a:r>
          </a:p>
          <a:p>
            <a:endParaRPr lang="ru-RU" dirty="0" smtClean="0"/>
          </a:p>
          <a:p>
            <a:r>
              <a:rPr lang="ru-RU" sz="2400" dirty="0" smtClean="0"/>
              <a:t>Заполняется если есть детализация острого бронхита</a:t>
            </a:r>
          </a:p>
          <a:p>
            <a:r>
              <a:rPr lang="ru-RU" sz="2400" dirty="0" smtClean="0"/>
              <a:t>Если диагноз «Бронхит»без детализации то:</a:t>
            </a:r>
          </a:p>
          <a:p>
            <a:r>
              <a:rPr lang="ru-RU" sz="2400" dirty="0" smtClean="0"/>
              <a:t>0-14 лет(табл.1000)-</a:t>
            </a:r>
            <a:r>
              <a:rPr lang="en-US" sz="2400" dirty="0" smtClean="0"/>
              <a:t>G</a:t>
            </a:r>
            <a:r>
              <a:rPr lang="ru-RU" sz="2400" dirty="0" smtClean="0"/>
              <a:t>20</a:t>
            </a:r>
          </a:p>
          <a:p>
            <a:r>
              <a:rPr lang="ru-RU" sz="2400" dirty="0" smtClean="0"/>
              <a:t>15-17 лет и взрослые(табл.2000, 3000, 4000)-стр.11.7 «бронхит хронический и </a:t>
            </a:r>
            <a:r>
              <a:rPr lang="ru-RU" sz="2400" dirty="0" err="1" smtClean="0"/>
              <a:t>неуточненный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Письмо МЗ от 03.12.2015 №13-2/1502</a:t>
            </a:r>
            <a:endParaRPr lang="ru-R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857233"/>
            <a:ext cx="8286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Отдельные состояния, возникающие в перинатальном периоде</a:t>
            </a:r>
          </a:p>
          <a:p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857364"/>
            <a:ext cx="84296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детей, регистрируются как острые (таблица 1000, графа 4 должна быть равна графе 7), дети наблюдаются в течение 1 месяца, поэтому в графе 13 на конец отчетного периода показывают только тех детей, у которых эти состояния развились в декабре месяце.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786190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Bef>
                <a:spcPts val="0"/>
              </a:spcBef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Строка 17.0 (таблиц 2000 и 3000) заполняется только в случаях перинатальной смертности и касается состояния здоровья матери. В этих случаях состояния матери кодируются кодами Р00-Р04, а не кодами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класса, и показываются в строке 17.0.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71036"/>
            <a:ext cx="7958166" cy="547260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571480"/>
            <a:ext cx="80010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Симптомы, признаки и отклонения от нормы, выявленные при клинических и лабораторных исследованиях, не классифицированные в других рубриках».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Состояния из этого класса (стр. 19.0), как правило, не должны регистрироваться. Могут быть единичные случаи, которые требуют объяснения, что это за симптомы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Представить перечень включенных состояний (диагнозов) в соответствии с МКБ-10 (представить список в виде приложения к таблице) 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учет данные состояния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берутся!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6286544"/>
          </a:xfrm>
        </p:spPr>
        <p:txBody>
          <a:bodyPr>
            <a:normAutofit fontScale="90000"/>
          </a:bodyPr>
          <a:lstStyle/>
          <a:p>
            <a:pPr indent="457200" algn="l"/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анализов (виражи туберкулиновых проб) не регистрируются и на учет не берутся. </a:t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Наблюдение за детьми с положительными туберкулиновыми пробами и </a:t>
            </a:r>
            <a:r>
              <a:rPr lang="ru-RU" sz="28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гиперреакциями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осуществляется по классу </a:t>
            </a: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код </a:t>
            </a: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03.0 и показывается в таблице 1100 и 2100.</a:t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Ребенок, рожденный от ВИЧ-инфицированной матери подлежит обследованию. Если тест положительный, ребенок обследован и заболевание установлено, код В20 – В24. Если ребенок обследован и требуется наблюдение и дальнейшее обследование (неоконченный тест на ВИЧ), показывается ребенок в таб.1100 по Z-классу.</a:t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715016"/>
            <a:ext cx="6415110" cy="45719"/>
          </a:xfrm>
          <a:solidFill>
            <a:schemeClr val="accent2"/>
          </a:solidFill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6886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Разделы формы №12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Дети (0-14 лет включительно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– таблица 1000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Дети  (15-17 лет включительно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– таблица 2000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Взрослые 18 лет  и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старше - таблица 3000 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Взрослые старше трудоспособного возраста (с 55 лет у женщин и с 60 лет у мужчин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– таблица 4000 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данные в табл.4000 должны быть меньше или равны </a:t>
            </a:r>
            <a:r>
              <a:rPr lang="ru-RU" sz="31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данным </a:t>
            </a:r>
            <a:r>
              <a:rPr lang="ru-RU" sz="31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табл.3000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928671"/>
            <a:ext cx="80010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Травмы и отравления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/>
              <a:t>Графа 4 </a:t>
            </a:r>
            <a:r>
              <a:rPr lang="ru-RU" sz="3600" b="1" u="sng" dirty="0" smtClean="0"/>
              <a:t>больше или равна </a:t>
            </a:r>
            <a:r>
              <a:rPr lang="ru-RU" sz="3600" b="1" dirty="0" smtClean="0"/>
              <a:t>графе 7 за счет последствий(Т90-Т98),</a:t>
            </a:r>
          </a:p>
          <a:p>
            <a:r>
              <a:rPr lang="ru-RU" sz="3600" b="1" dirty="0" smtClean="0"/>
              <a:t>указанных в ф.57</a:t>
            </a:r>
            <a:endParaRPr lang="ru-RU" sz="36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71480"/>
            <a:ext cx="7772400" cy="564360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Некоторые КОНТРОЛИ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Графа 4  </a:t>
            </a:r>
            <a:r>
              <a:rPr lang="ru-RU" sz="2400" b="1" u="sng" dirty="0" smtClean="0">
                <a:solidFill>
                  <a:srgbClr val="FF0000"/>
                </a:solidFill>
              </a:rPr>
              <a:t>строго равна  </a:t>
            </a:r>
            <a:r>
              <a:rPr lang="ru-RU" sz="2400" b="1" dirty="0" smtClean="0">
                <a:solidFill>
                  <a:schemeClr val="tx1"/>
                </a:solidFill>
              </a:rPr>
              <a:t>графе 7 по строкам</a:t>
            </a:r>
          </a:p>
          <a:p>
            <a:pPr algn="l"/>
            <a:r>
              <a:rPr lang="ru-RU" dirty="0" smtClean="0"/>
              <a:t>9.2.1-острый средний отит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10.1-О.ревматическая лихорадка</a:t>
            </a:r>
          </a:p>
          <a:p>
            <a:pPr algn="l"/>
            <a:r>
              <a:rPr lang="ru-RU" dirty="0" smtClean="0"/>
              <a:t>10.4.1.1-нестабильная стенокардия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10.4.2-О.инфаркт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10.4.3-Повторный инфаркт</a:t>
            </a:r>
          </a:p>
          <a:p>
            <a:pPr algn="l"/>
            <a:r>
              <a:rPr lang="ru-RU" dirty="0" smtClean="0"/>
              <a:t>10.4.4-др.формы острых ИБС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10.5.1-О.перикардит</a:t>
            </a:r>
          </a:p>
          <a:p>
            <a:pPr algn="l"/>
            <a:r>
              <a:rPr lang="ru-RU" dirty="0" smtClean="0"/>
              <a:t>10.5.2-острый и </a:t>
            </a:r>
            <a:r>
              <a:rPr lang="ru-RU" dirty="0" err="1" smtClean="0"/>
              <a:t>подострый</a:t>
            </a:r>
            <a:r>
              <a:rPr lang="ru-RU" dirty="0" smtClean="0"/>
              <a:t> эндокардит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10.5.3-О.миокардит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С 10.6.1 по 10.6.4-все инсульты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10.6.7-последствия цереброваскулярных болезней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142985"/>
            <a:ext cx="84296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11.1-ОРВИ </a:t>
            </a:r>
            <a:r>
              <a:rPr lang="ru-RU" sz="2800" dirty="0" err="1" smtClean="0"/>
              <a:t>верх.дыхательных</a:t>
            </a:r>
            <a:r>
              <a:rPr lang="ru-RU" sz="2800" dirty="0" smtClean="0"/>
              <a:t> путей</a:t>
            </a:r>
          </a:p>
          <a:p>
            <a:r>
              <a:rPr lang="ru-RU" sz="2800" dirty="0" smtClean="0"/>
              <a:t>11.1.1-О.ларингит и трахеит</a:t>
            </a:r>
          </a:p>
          <a:p>
            <a:r>
              <a:rPr lang="ru-RU" sz="2800" dirty="0" smtClean="0"/>
              <a:t>11.1.2-О.обстр.ларингит и </a:t>
            </a:r>
            <a:r>
              <a:rPr lang="ru-RU" sz="2800" dirty="0" err="1" smtClean="0"/>
              <a:t>эпиглоттит</a:t>
            </a:r>
            <a:endParaRPr lang="ru-RU" sz="2800" dirty="0" smtClean="0"/>
          </a:p>
          <a:p>
            <a:r>
              <a:rPr lang="ru-RU" sz="2800" dirty="0" smtClean="0"/>
              <a:t>11.2-грипп</a:t>
            </a:r>
          </a:p>
          <a:p>
            <a:r>
              <a:rPr lang="ru-RU" sz="2800" dirty="0" smtClean="0"/>
              <a:t>11.3-пневмонии</a:t>
            </a:r>
          </a:p>
          <a:p>
            <a:r>
              <a:rPr lang="ru-RU" sz="2800" dirty="0" smtClean="0"/>
              <a:t>11.4-ОРВИ нижних дыхательных путей</a:t>
            </a:r>
          </a:p>
          <a:p>
            <a:r>
              <a:rPr lang="ru-RU" sz="2800" dirty="0" smtClean="0"/>
              <a:t>17.0-Отдельные </a:t>
            </a:r>
            <a:r>
              <a:rPr lang="ru-RU" sz="2800" dirty="0" err="1" smtClean="0"/>
              <a:t>состояния,возникающие</a:t>
            </a:r>
            <a:r>
              <a:rPr lang="ru-RU" sz="2800" dirty="0" smtClean="0"/>
              <a:t> в перинатальном периоде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55183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По этим же состояниям графа 6=графе 8</a:t>
            </a:r>
            <a:endParaRPr lang="ru-RU" sz="28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857232"/>
            <a:ext cx="7772400" cy="435771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СТРОГОЕ РАВЕНСТВО ВНИЗ ПО СТРОКАМ</a:t>
            </a:r>
          </a:p>
          <a:p>
            <a:pPr algn="l"/>
            <a:endParaRPr lang="ru-RU" b="1" u="sng" dirty="0" smtClean="0">
              <a:solidFill>
                <a:srgbClr val="FF0000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Стр.10.3 = сумме 10.3.1+….+10.3.4</a:t>
            </a: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Стр.10.4 = сумме 10.4.1+….+10.4.5</a:t>
            </a: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Стр.10.6 = сумме 10.6.1+….+10.6.7</a:t>
            </a:r>
          </a:p>
          <a:p>
            <a:pPr algn="l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u="sng" dirty="0" smtClean="0">
                <a:solidFill>
                  <a:srgbClr val="FF0000"/>
                </a:solidFill>
              </a:rPr>
              <a:t>ПО ВСЕМ ГРАФАМ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00108"/>
            <a:ext cx="81439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</a:t>
            </a:r>
            <a:r>
              <a:rPr lang="ru-RU" sz="2400" dirty="0" smtClean="0"/>
              <a:t>р.6-гр.12=гр.13    по всем строкам!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643050"/>
          <a:ext cx="6096001" cy="1262745"/>
        </p:xfrm>
        <a:graphic>
          <a:graphicData uri="http://schemas.openxmlformats.org/drawingml/2006/table">
            <a:tbl>
              <a:tblPr/>
              <a:tblGrid>
                <a:gridCol w="2103672"/>
                <a:gridCol w="1281381"/>
                <a:gridCol w="2710948"/>
              </a:tblGrid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гр.4&gt;=гр.6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для всех строк в табл.1000,2000,3000,4000</a:t>
                      </a:r>
                    </a:p>
                  </a:txBody>
                  <a:tcPr marL="8709" marR="8709" marT="870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гр.4&gt;=гр.7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гр.6&gt;=гр.8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гр.6&gt;=гр.13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гр.7&gt;=гр.9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  <a:alpha val="99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3214685"/>
          <a:ext cx="6096000" cy="2773008"/>
        </p:xfrm>
        <a:graphic>
          <a:graphicData uri="http://schemas.openxmlformats.org/drawingml/2006/table">
            <a:tbl>
              <a:tblPr/>
              <a:tblGrid>
                <a:gridCol w="2103672"/>
                <a:gridCol w="1281381"/>
                <a:gridCol w="1333681"/>
                <a:gridCol w="453277"/>
                <a:gridCol w="427127"/>
                <a:gridCol w="496862"/>
              </a:tblGrid>
              <a:tr h="308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гр.4&gt;=гр.5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5" gridSpan="4"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дополнительно для всех строк в табл.2000</a:t>
                      </a:r>
                    </a:p>
                  </a:txBody>
                  <a:tcPr marL="8709" marR="8709" marT="870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гр.7&gt;=гр.11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гр.13&gt;=гр.14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гр.5&gt;=гр.11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гр.5&gt;=гр.14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гр.7&gt;=гр.9+гр.10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8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8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гр.7&gt;=гр.9+гр.10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дополнительно для всех строк в табл.3000,4000</a:t>
                      </a:r>
                    </a:p>
                  </a:txBody>
                  <a:tcPr marL="8709" marR="8709" marT="870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09" marR="8709" marT="87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928670"/>
            <a:ext cx="84751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таблице 2000 выводить данные по девушкам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проводить сверку</a:t>
            </a:r>
          </a:p>
          <a:p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2976" y="1785926"/>
          <a:ext cx="7000924" cy="1571636"/>
        </p:xfrm>
        <a:graphic>
          <a:graphicData uri="http://schemas.openxmlformats.org/drawingml/2006/table">
            <a:tbl>
              <a:tblPr/>
              <a:tblGrid>
                <a:gridCol w="4350789"/>
                <a:gridCol w="2650135"/>
              </a:tblGrid>
              <a:tr h="78581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гр.4-гр.5&gt;=гр.7-гр.11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по всем строкам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гр.4-гр.5&gt;=гр.13-гр.14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по всем строкам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Источником информации для заполнения таблиц 1100, 2100, 3100 и 4100 служит «Талон пациента, получающего медицинскую помощь в амбулаторных условиях» (учетная форма 025-1/у).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2376263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Обязательно проводить </a:t>
            </a:r>
            <a:r>
              <a:rPr lang="ru-RU" sz="3200" b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внутриформенный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межгодовой контроли. </a:t>
            </a:r>
            <a:r>
              <a:rPr lang="ru-RU" sz="3200" u="sng" dirty="0" smtClean="0">
                <a:solidFill>
                  <a:schemeClr val="tx1"/>
                </a:solidFill>
              </a:rPr>
              <a:t/>
            </a:r>
            <a:br>
              <a:rPr lang="ru-RU" sz="3200" u="sng" dirty="0" smtClean="0">
                <a:solidFill>
                  <a:schemeClr val="tx1"/>
                </a:solidFill>
              </a:rPr>
            </a:br>
            <a:endParaRPr lang="ru-RU" sz="32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714620"/>
            <a:ext cx="7772400" cy="285752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Обжогина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Елена Николаевна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8-(8162)-64-16-69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8640960" cy="6429420"/>
          </a:xfrm>
        </p:spPr>
        <p:txBody>
          <a:bodyPr>
            <a:noAutofit/>
          </a:bodyPr>
          <a:lstStyle/>
          <a:p>
            <a:pPr algn="l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составления отчета в первичной медицинской документации должен содержаться </a:t>
            </a:r>
            <a:r>
              <a:rPr lang="ru-RU" sz="2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рубрифицированный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разбитый на разделы диагноз: основное заболевание с осложнениями, фоновое конкурирующее и сопутствующие заболевания. В отчет включают один раз в году: основное заболевание, фоновое, конкурирующее и сопутствующие заболевания. </a:t>
            </a:r>
            <a:r>
              <a:rPr lang="ru-RU" sz="2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Осложнения основного и других заболеваний в отчет не включают. </a:t>
            </a:r>
            <a:br>
              <a:rPr lang="ru-RU" sz="2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Коды МКБ-10 со звездочкой (*) в Отчет</a:t>
            </a:r>
            <a:b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включаются.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Закрещенные </a:t>
            </a:r>
            <a:r>
              <a:rPr lang="ru-RU" sz="2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графоклетки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заполняются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000240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ИЗМЕНЕНИЯ В ФОРМЕ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6"/>
            <a:ext cx="80010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УДАЛЕНЫ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таблиц 1000, 2000, 3000, 4000: 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- диссеминированное внутрисосудистое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свертывание [синдром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дефибринации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];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легочная эмболия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перитонит.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Таблицы 1002, 2002, 3003, 400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«Из числа состоящих под диспансерным наблюдением пациентов с заболеваниями щитовидной железы».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Таблица 3001 «Заболевания, выявленные впервые в жизни во время дополнительной диспансеризации (работающего населения)».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928670"/>
            <a:ext cx="75009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Нумерация граф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Графы сопоставимы 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3" y="642918"/>
            <a:ext cx="24288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таблица 1000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7" y="2428868"/>
          <a:ext cx="8286809" cy="3643338"/>
        </p:xfrm>
        <a:graphic>
          <a:graphicData uri="http://schemas.openxmlformats.org/drawingml/2006/table">
            <a:tbl>
              <a:tblPr/>
              <a:tblGrid>
                <a:gridCol w="1518974"/>
                <a:gridCol w="483407"/>
                <a:gridCol w="759642"/>
                <a:gridCol w="690582"/>
                <a:gridCol w="690582"/>
                <a:gridCol w="828700"/>
                <a:gridCol w="966817"/>
                <a:gridCol w="759642"/>
                <a:gridCol w="621525"/>
                <a:gridCol w="966938"/>
              </a:tblGrid>
              <a:tr h="422236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Код 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МКБ-10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пересмотра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Зарегистрировано заболеваний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Снято с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диспан-серного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наблю-дения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Состоит под диспан-серным наблюде-нием на конец отчетного года</a:t>
                      </a: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68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(из гр. 4):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заболеваний с впервые в жизни установленным диагнозом (из гр. 7):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68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взято под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диспансер-ное наблю-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дение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впервые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жизни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установ-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ленным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диагно-зом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диспансер-ное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наблю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дение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выявлено при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проф-осмотре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7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817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1.0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5" y="500042"/>
            <a:ext cx="4815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таблица 2000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4" y="1214423"/>
          <a:ext cx="8501127" cy="5214974"/>
        </p:xfrm>
        <a:graphic>
          <a:graphicData uri="http://schemas.openxmlformats.org/drawingml/2006/table">
            <a:tbl>
              <a:tblPr/>
              <a:tblGrid>
                <a:gridCol w="1087618"/>
                <a:gridCol w="507439"/>
                <a:gridCol w="724913"/>
                <a:gridCol w="507439"/>
                <a:gridCol w="507439"/>
                <a:gridCol w="579930"/>
                <a:gridCol w="507439"/>
                <a:gridCol w="579930"/>
                <a:gridCol w="507439"/>
                <a:gridCol w="797404"/>
                <a:gridCol w="507439"/>
                <a:gridCol w="652421"/>
                <a:gridCol w="507439"/>
                <a:gridCol w="526838"/>
              </a:tblGrid>
              <a:tr h="523419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Код 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МКБ-10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пере-смотра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Зарегистрировано заболеваний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Снято с </a:t>
                      </a:r>
                      <a:r>
                        <a:rPr lang="ru-RU" sz="11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диспан-серного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наблю-дения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x-none" sz="12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lang="ru-RU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(из гр. 13): юноши</a:t>
                      </a:r>
                    </a:p>
                  </a:txBody>
                  <a:tcPr marL="68580" marR="68580" marT="0" marB="0" anchor="ctr"/>
                </a:tc>
              </a:tr>
              <a:tr h="7490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юноши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(из гр. 4):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(из гр. 7):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FFFF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из заболеваний с впервые в жизни установленным диагнозом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FFFF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(из гр</a:t>
                      </a:r>
                      <a:r>
                        <a:rPr lang="ru-RU" sz="1200" dirty="0" smtClean="0">
                          <a:solidFill>
                            <a:srgbClr val="FFFFFF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. 7) юноши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216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взято под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диспансер-ное наблю-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дение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впервые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жизни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установ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ленным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диагно-зом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диспансер-ное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наблю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дение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выявле-но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при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проф-осмотре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FFFF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выявлено  при  </a:t>
                      </a:r>
                      <a:r>
                        <a:rPr lang="ru-RU" sz="1200" dirty="0" err="1">
                          <a:solidFill>
                            <a:srgbClr val="FFFFFF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диспан</a:t>
                      </a:r>
                      <a:r>
                        <a:rPr lang="ru-RU" sz="1200" dirty="0">
                          <a:solidFill>
                            <a:srgbClr val="FFFFFF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FFFFFF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серизации</a:t>
                      </a:r>
                      <a:r>
                        <a:rPr lang="ru-RU" sz="1200" dirty="0">
                          <a:solidFill>
                            <a:srgbClr val="FFFFFF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07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90125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Зарегистрировано заболеваний –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1.0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А00-Т98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000" b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1953</TotalTime>
  <Words>1345</Words>
  <Application>Microsoft Office PowerPoint</Application>
  <PresentationFormat>Экран (4:3)</PresentationFormat>
  <Paragraphs>361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Поток</vt:lpstr>
      <vt:lpstr>ФЕДЕРАЛЬНОЕ CТАТИСТИЧЕСКОЕ НАБЛЮДЕНИЕ Форма №12</vt:lpstr>
      <vt:lpstr> Отчет представляется в 2 разрезах:   0 – о заболеваниях всего населения,  1 – в т.ч. сельского населения.  Все данные разреза 0 должны быть БОЛЬШЕ или равны разрезу 1 </vt:lpstr>
      <vt:lpstr> Разделы формы №12  1. Дети (0-14 лет включительно) – таблица 1000  2. Дети  (15-17 лет включительно) – таблица 2000  3. Взрослые 18 лет  и старше - таблица 3000   4. Взрослые старше трудоспособного возраста (с 55 лет у женщин и с 60 лет у мужчин) – таблица 4000   Все данные в табл.4000 должны быть меньше или равны данным в табл.3000    </vt:lpstr>
      <vt:lpstr>       Для составления отчета в первичной медицинской документации должен содержаться рубрифицированный, разбитый на разделы диагноз: основное заболевание с осложнениями, фоновое конкурирующее и сопутствующие заболевания. В отчет включают один раз в году: основное заболевание, фоновое, конкурирующее и сопутствующие заболевания. Осложнения основного и других заболеваний в отчет не включают.          Коды МКБ-10 со звездочкой (*) в Отчет  не включаются.  Закрещенные графоклетки не заполняются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Таблицы 1000, 2000, 3000, 4000   - графа 4 - заболевания, зарегистрированные у     пациентов впервые в жизни и повторно один  раз в    году (+ и -) - графа 6 – ВСЕ заболевания взятые под дисп.наблюдение из графы 4 «всего» (+ и -) сост.на учете на начало года+взятые в теч.этого года(+и -) - графа 7 - заболевания, зарегистрированные у     пациентов впервые в жизни,  из графы 4 «всего» (+) - графа 8 - взято под диспансерное наблюдение     в течение года, из графы 7 «всего» (+)  - графа 13 – состоит пациентов под диспансерным    наблюдением на конец отчетного года  (гр.13=гр.6 – гр. 12) </vt:lpstr>
      <vt:lpstr>Слайд 15</vt:lpstr>
      <vt:lpstr>Графы 9 и 10 (профосмотры и диспансеризация)   ПРИКАЗ от 21 декабря 2012 г. № 1344н ПРИКАЗ от 6 декабря 2012 г. № 1011н ПРИКАЗ от 30 ноября 2009 г. № 930 ПРИКАЗ от 12 июля 2013 г. № 457 ПРИКАЗ от 11 апреля 2013 г. № 216н ПРИКАЗ от 3 марта 2011 г. № 163н ПРИКАЗ от 15 февраля 2013 г. № 72н ПРИКАЗ от 31 января 2012 г. № 70н ПРИКАЗ от 4 февраля 2010 г. № 55н  ПРИКАЗ от 3 февраля 2015 г. № 36ан ПРИКАЗ от 21 декабря 2012 г. № 1346н</vt:lpstr>
      <vt:lpstr> Пациенты, имеющие два и более заболевания, показываются по соответствующим строкам по числу выявленных и зарегистрированных заболеваний. </vt:lpstr>
      <vt:lpstr>Слайд 18</vt:lpstr>
      <vt:lpstr>«Болезни системы кровообращения»                  Пациенты  с  острой  ревматической лихорадкой наблюдаются в течение 3-х месяцев, поэтому в графе 13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vt:lpstr>
      <vt:lpstr>Продолжительность стенокардии в МКБ-10 не определена, поэтому стенокардия (таблицы 2000, 3000 и 4000, строка 10.4.1) регистрируется как самостоятельное заболевание, впервые выявленное – первый раз в жизни, а затем – один раз в год со знаком (–).            Случаи приступов стенокардии при атеросклеротической болезни сердца как самостоятельные заболевания не регистрируются. </vt:lpstr>
      <vt:lpstr>Слайд 21</vt:lpstr>
      <vt:lpstr>Слайд 22</vt:lpstr>
      <vt:lpstr>Строка 10.6.7 «последствия цереброваскулярных болезней»   диагноз используется только в случае смерти пациента.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В строке 10.6.7 заполняются  только графы 4 и 7  </vt:lpstr>
      <vt:lpstr>Слайд 24</vt:lpstr>
      <vt:lpstr>Слайд 25</vt:lpstr>
      <vt:lpstr>Слайд 26</vt:lpstr>
      <vt:lpstr>Слайд 27</vt:lpstr>
      <vt:lpstr> </vt:lpstr>
      <vt:lpstr>Результаты анализов (виражи туберкулиновых проб) не регистрируются и на учет не берутся.      Наблюдение за детьми с положительными туберкулиновыми пробами и гиперреакциями осуществляется по классу XXI – код Z03.0 и показывается в таблице 1100 и 2100. Ребенок, рожденный от ВИЧ-инфицированной матери подлежит обследованию. Если тест положительный, ребенок обследован и заболевание установлено, код В20 – В24. Если ребенок обследован и требуется наблюдение и дальнейшее обследование (неоконченный тест на ВИЧ), показывается ребенок в таб.1100 по Z-классу.    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Источником информации для заполнения таблиц 1100, 2100, 3100 и 4100 служит «Талон пациента, получающего медицинскую помощь в амбулаторных условиях» (учетная форма 025-1/у). </vt:lpstr>
      <vt:lpstr>Обязательно проводить внутриформенный, межформенный и межгодовой контроли.  </vt:lpstr>
      <vt:lpstr>Обжогина Елена Николаевна  8-(8162)-64-16-69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u.oskov</dc:creator>
  <cp:lastModifiedBy>eno</cp:lastModifiedBy>
  <cp:revision>143</cp:revision>
  <dcterms:created xsi:type="dcterms:W3CDTF">2014-11-28T10:10:48Z</dcterms:created>
  <dcterms:modified xsi:type="dcterms:W3CDTF">2015-12-17T11:45:36Z</dcterms:modified>
</cp:coreProperties>
</file>