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7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3" r:id="rId12"/>
    <p:sldId id="274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1734" y="-3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B1A6BD-5864-4383-AA98-34CFB6441F47}" type="datetimeFigureOut">
              <a:rPr lang="ru-RU" smtClean="0"/>
              <a:pPr/>
              <a:t>19.12.2016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0A4ACBE-901D-4C0A-A285-4E2F7E4F99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276872"/>
            <a:ext cx="8229600" cy="4958011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/>
              <a:t>О</a:t>
            </a:r>
            <a:r>
              <a:rPr lang="ru-RU" dirty="0" smtClean="0"/>
              <a:t>тчет о травмах, отравлениях и некоторых других последствиях воздействия внешних причин за 2016 г. будет приниматься по совершенно новой форме № 57, утвержденной Росстатом</a:t>
            </a:r>
            <a:r>
              <a:rPr lang="ru-RU" dirty="0"/>
              <a:t>.</a:t>
            </a:r>
            <a:r>
              <a:rPr lang="ru-RU" dirty="0" smtClean="0"/>
              <a:t>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Приказ № 232 от 16.05.2016 г.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Форма № 57 «Сведения о травмах, отравлениях и некоторых других последствиях воздействия внешних причин»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5963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гр.5&gt;=гр.6</a:t>
            </a:r>
          </a:p>
          <a:p>
            <a:pPr marL="0" indent="0" algn="just">
              <a:buNone/>
            </a:pPr>
            <a:r>
              <a:rPr lang="ru-RU" dirty="0" smtClean="0"/>
              <a:t> гр.7&gt;=гр.8+гр.9+гр.10 </a:t>
            </a:r>
          </a:p>
          <a:p>
            <a:pPr marL="0" indent="0" algn="just">
              <a:buNone/>
            </a:pPr>
            <a:r>
              <a:rPr lang="ru-RU" dirty="0" smtClean="0"/>
              <a:t>гр.10&gt;=гр.11+гр.12 </a:t>
            </a:r>
          </a:p>
          <a:p>
            <a:pPr marL="0" indent="0" algn="just">
              <a:buNone/>
            </a:pPr>
            <a:r>
              <a:rPr lang="ru-RU" dirty="0" smtClean="0"/>
              <a:t>гр.13&gt;=гр.14+гр.15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4000" b="1" dirty="0" err="1" smtClean="0"/>
              <a:t>Внутриформенный</a:t>
            </a:r>
            <a:r>
              <a:rPr lang="ru-RU" sz="4000" b="1" dirty="0" smtClean="0"/>
              <a:t> контроль граф, характеризующих внешние причины повреждений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476520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стр.2&gt;=стр.3+стр.4+стр.5 </a:t>
            </a:r>
          </a:p>
          <a:p>
            <a:pPr marL="0" indent="0">
              <a:buNone/>
            </a:pPr>
            <a:r>
              <a:rPr lang="ru-RU" dirty="0" smtClean="0"/>
              <a:t>стр.6&gt;=стр.7+стр.8 стр.9&gt;=стр.10+стр.11+стр.12 стр.13&gt;=стр.14+стр.15+стр.16 </a:t>
            </a:r>
          </a:p>
          <a:p>
            <a:pPr marL="0" indent="0">
              <a:buNone/>
            </a:pPr>
            <a:r>
              <a:rPr lang="ru-RU" dirty="0" smtClean="0"/>
              <a:t>стр.17&gt;=стр.18 </a:t>
            </a:r>
          </a:p>
          <a:p>
            <a:pPr marL="0" indent="0">
              <a:buNone/>
            </a:pPr>
            <a:r>
              <a:rPr lang="ru-RU" dirty="0" smtClean="0"/>
              <a:t>стр.19&gt;=стр.20</a:t>
            </a:r>
          </a:p>
          <a:p>
            <a:pPr marL="0" indent="0">
              <a:buNone/>
            </a:pPr>
            <a:r>
              <a:rPr lang="ru-RU" dirty="0" smtClean="0"/>
              <a:t> стр.21&gt;=стр.22 </a:t>
            </a:r>
          </a:p>
          <a:p>
            <a:pPr marL="0" indent="0">
              <a:buNone/>
            </a:pPr>
            <a:r>
              <a:rPr lang="ru-RU" dirty="0" smtClean="0"/>
              <a:t>стр.23&gt;=стр.24 </a:t>
            </a:r>
          </a:p>
          <a:p>
            <a:pPr marL="0" indent="0">
              <a:buNone/>
            </a:pPr>
            <a:r>
              <a:rPr lang="ru-RU" dirty="0" smtClean="0"/>
              <a:t>стр.25&gt;=стр.26 </a:t>
            </a:r>
          </a:p>
          <a:p>
            <a:pPr marL="0" indent="0">
              <a:buNone/>
            </a:pPr>
            <a:r>
              <a:rPr lang="ru-RU" dirty="0" smtClean="0"/>
              <a:t>стр.27&gt;=стр.28 </a:t>
            </a:r>
          </a:p>
          <a:p>
            <a:pPr marL="0" indent="0">
              <a:buNone/>
            </a:pPr>
            <a:r>
              <a:rPr lang="ru-RU" dirty="0" smtClean="0"/>
              <a:t>стр.29&gt;=стр.30 </a:t>
            </a:r>
          </a:p>
          <a:p>
            <a:pPr marL="0" indent="0">
              <a:buNone/>
            </a:pPr>
            <a:r>
              <a:rPr lang="ru-RU" dirty="0" smtClean="0"/>
              <a:t>стр.35&gt;=стр.36+стр.37 </a:t>
            </a:r>
          </a:p>
          <a:p>
            <a:pPr marL="0" indent="0">
              <a:buNone/>
            </a:pPr>
            <a:r>
              <a:rPr lang="ru-RU" dirty="0" smtClean="0"/>
              <a:t>стр.38&gt;=стр.39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Внутриформенный контроль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строк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9812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500098" y="1481328"/>
            <a:ext cx="10072758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Каждая ячейка т.2000 &gt;</a:t>
            </a:r>
            <a:r>
              <a:rPr lang="ru-RU" sz="2000" dirty="0" err="1" smtClean="0"/>
              <a:t>=соответствующей</a:t>
            </a:r>
            <a:r>
              <a:rPr lang="ru-RU" sz="2000" dirty="0" smtClean="0"/>
              <a:t> ячейке т.3000 </a:t>
            </a:r>
          </a:p>
          <a:p>
            <a:endParaRPr lang="ru-RU" sz="2000" dirty="0" smtClean="0"/>
          </a:p>
          <a:p>
            <a:r>
              <a:rPr lang="ru-RU" sz="2000" dirty="0" smtClean="0"/>
              <a:t>табл.2000(гр.5-гр.6)&gt;=табл.3000(гр.5-гр.6) </a:t>
            </a:r>
          </a:p>
          <a:p>
            <a:r>
              <a:rPr lang="ru-RU" sz="2000" dirty="0" smtClean="0"/>
              <a:t>табл.2000(гр.7(гр.8+гр.9+гр.10))&gt;=табл.3000(гр.7(гр.8+гр.9+гр.10)) </a:t>
            </a:r>
          </a:p>
          <a:p>
            <a:r>
              <a:rPr lang="ru-RU" sz="2000" dirty="0" smtClean="0"/>
              <a:t>табл.2000(гр.10(гр.11+гр.12))&gt;=табл.3000(гр.7-(гр.10-(гр.11+гр.12)) </a:t>
            </a:r>
          </a:p>
          <a:p>
            <a:r>
              <a:rPr lang="ru-RU" sz="2000" dirty="0" smtClean="0"/>
              <a:t>табл.2000(гр.13(гр.14+гр.15))&gt;=табл.3000(гр.13-(гр.14+гр.15)) 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Межтабличный контроль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Проводится с формой № 12 «Сведения о числе заболеваний, зарегистрированных у пациентов, проживающих в районе обслуживания медицинской организации»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err="1" smtClean="0"/>
              <a:t>Межформенный</a:t>
            </a:r>
            <a:r>
              <a:rPr lang="ru-RU" sz="3600" b="1" dirty="0" smtClean="0"/>
              <a:t> контроль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39830013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91264" cy="5073427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детей (0-17 лет</a:t>
            </a:r>
            <a:r>
              <a:rPr lang="ru-RU" b="1" u="sng" dirty="0" smtClean="0"/>
              <a:t> </a:t>
            </a:r>
            <a:r>
              <a:rPr lang="ru-RU" b="1" dirty="0" smtClean="0"/>
              <a:t>включительно)</a:t>
            </a:r>
            <a:r>
              <a:rPr lang="ru-RU" dirty="0" smtClean="0"/>
              <a:t>, зарегистрированных в форме № 57 (строка 1, графа 4, таблица 1000), должно быть равно сумме общего числа травм, зарегистрированных в форме № 12 в </a:t>
            </a:r>
            <a:r>
              <a:rPr lang="ru-RU" dirty="0" smtClean="0">
                <a:solidFill>
                  <a:srgbClr val="FF0000"/>
                </a:solidFill>
              </a:rPr>
              <a:t>строке 20, графа 4 </a:t>
            </a:r>
            <a:r>
              <a:rPr lang="ru-RU" dirty="0" smtClean="0"/>
              <a:t>в таблицах 1000 и 2000.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61612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Общее число травм </a:t>
            </a:r>
            <a:r>
              <a:rPr lang="ru-RU" b="1" dirty="0" smtClean="0"/>
              <a:t>у взрослых</a:t>
            </a:r>
            <a:r>
              <a:rPr lang="ru-RU" dirty="0" smtClean="0"/>
              <a:t>, зарегистрированных в форме № 57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dirty="0"/>
              <a:t>(таблица </a:t>
            </a:r>
            <a:r>
              <a:rPr lang="ru-RU" dirty="0" smtClean="0"/>
              <a:t>2000, строка 1, графа 4), должно            быть равным </a:t>
            </a:r>
            <a:r>
              <a:rPr lang="ru-RU" dirty="0" smtClean="0"/>
              <a:t>числу   </a:t>
            </a:r>
            <a:r>
              <a:rPr lang="ru-RU" dirty="0" smtClean="0"/>
              <a:t>травм, зарегистрированных в форме № 12  </a:t>
            </a:r>
            <a:r>
              <a:rPr lang="ru-RU" dirty="0"/>
              <a:t>(таблица </a:t>
            </a:r>
            <a:r>
              <a:rPr lang="ru-RU" dirty="0" smtClean="0"/>
              <a:t>3000, </a:t>
            </a:r>
            <a:r>
              <a:rPr lang="ru-RU" dirty="0" smtClean="0">
                <a:solidFill>
                  <a:srgbClr val="FF0000"/>
                </a:solidFill>
              </a:rPr>
              <a:t>строка 20, графа 4</a:t>
            </a:r>
            <a:r>
              <a:rPr lang="ru-RU" dirty="0" smtClean="0"/>
              <a:t>)</a:t>
            </a:r>
          </a:p>
          <a:p>
            <a:pPr algn="just"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18789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08720"/>
            <a:ext cx="8219256" cy="521744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dirty="0" smtClean="0"/>
              <a:t>Общее число травм у </a:t>
            </a:r>
            <a:r>
              <a:rPr lang="ru-RU" b="1" dirty="0" smtClean="0"/>
              <a:t>взрослых  старше трудоспособного возраста</a:t>
            </a:r>
            <a:r>
              <a:rPr lang="ru-RU" dirty="0" smtClean="0"/>
              <a:t>,  зарегистрированных  в форме № 57 (строка 1, графа 4, таблица 3000),  должно быть равным </a:t>
            </a:r>
            <a:r>
              <a:rPr lang="ru-RU" dirty="0" smtClean="0"/>
              <a:t>числу </a:t>
            </a:r>
            <a:r>
              <a:rPr lang="ru-RU" dirty="0" smtClean="0"/>
              <a:t>травм, зарегистрированных в форме № 12 (</a:t>
            </a:r>
            <a:r>
              <a:rPr lang="ru-RU" dirty="0" smtClean="0">
                <a:solidFill>
                  <a:srgbClr val="FF0000"/>
                </a:solidFill>
              </a:rPr>
              <a:t>строка 20, графа 4</a:t>
            </a:r>
            <a:r>
              <a:rPr lang="ru-RU" dirty="0" smtClean="0"/>
              <a:t>, таблица 4000)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45895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4886003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6000" i="1" dirty="0" smtClean="0"/>
              <a:t>   </a:t>
            </a:r>
            <a:endParaRPr lang="ru-RU" sz="60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tx1"/>
                </a:solidFill>
              </a:rPr>
              <a:t>Спасибо за внимание</a:t>
            </a:r>
            <a:br>
              <a:rPr lang="ru-RU" sz="6600" b="1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/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smtClean="0">
                <a:solidFill>
                  <a:schemeClr val="tx1"/>
                </a:solidFill>
              </a:rPr>
              <a:t>64-16-69</a:t>
            </a:r>
            <a:br>
              <a:rPr lang="ru-RU" sz="1800" i="1" dirty="0" smtClean="0">
                <a:solidFill>
                  <a:schemeClr val="tx1"/>
                </a:solidFill>
              </a:rPr>
            </a:br>
            <a:r>
              <a:rPr lang="ru-RU" sz="1800" i="1" dirty="0" err="1" smtClean="0">
                <a:solidFill>
                  <a:schemeClr val="tx1"/>
                </a:solidFill>
              </a:rPr>
              <a:t>Обжогина</a:t>
            </a:r>
            <a:r>
              <a:rPr lang="ru-RU" sz="1800" i="1" dirty="0" smtClean="0">
                <a:solidFill>
                  <a:schemeClr val="tx1"/>
                </a:solidFill>
              </a:rPr>
              <a:t> Е.Н.</a:t>
            </a:r>
            <a:endParaRPr lang="ru-RU" sz="6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7476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650125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Таблица 3500 «Случаи смерти от внешних причин» исключена!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00141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dirty="0" smtClean="0"/>
              <a:t>Форма состоит из 3-х таблиц, содержащих сведения о травмах и других несчастных случаях в следующих возрастных группах:</a:t>
            </a:r>
          </a:p>
          <a:p>
            <a:pPr marL="0" indent="0" algn="just">
              <a:buNone/>
            </a:pPr>
            <a:r>
              <a:rPr lang="ru-RU" dirty="0" smtClean="0"/>
              <a:t> - таблица 1000 – травмы у детей в возрасте    от 0 до 17 лет включительно</a:t>
            </a:r>
          </a:p>
          <a:p>
            <a:pPr marL="0" indent="0" algn="just">
              <a:buNone/>
            </a:pPr>
            <a:r>
              <a:rPr lang="ru-RU" dirty="0" smtClean="0"/>
              <a:t> - таблица 2000 – сведения о травмах у взрослого населения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- таблица 3000 – сведения о травмах у взрослого населения старше трудоспособного возраста</a:t>
            </a:r>
          </a:p>
          <a:p>
            <a:pPr marL="0" indent="0"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0062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8301608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Все  3 таблицы построены однотипно.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Каждая таблица содержит 20 граф, в которых приведены некоторые внешние причины повреждений, и 42 строки, отражающие характер повреждений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61100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3500" dirty="0" smtClean="0"/>
              <a:t>Транспортные несчастные случаи</a:t>
            </a:r>
          </a:p>
          <a:p>
            <a:pPr algn="just"/>
            <a:r>
              <a:rPr lang="ru-RU" sz="3500" dirty="0" smtClean="0"/>
              <a:t>Другие внешние причины (утопление; воздействие дыма, огня, пламени; случайные отравления, включая наркотики, алкоголь)</a:t>
            </a:r>
          </a:p>
          <a:p>
            <a:pPr algn="just"/>
            <a:r>
              <a:rPr lang="ru-RU" sz="3500" dirty="0" smtClean="0"/>
              <a:t>Преднамеренные самоповреждения (всего, из них наркотики, алкоголь)</a:t>
            </a:r>
          </a:p>
          <a:p>
            <a:pPr algn="just"/>
            <a:r>
              <a:rPr lang="ru-RU" sz="3500" dirty="0" smtClean="0"/>
              <a:t>Нападения</a:t>
            </a:r>
          </a:p>
          <a:p>
            <a:pPr algn="just"/>
            <a:r>
              <a:rPr lang="ru-RU" sz="3500" dirty="0" smtClean="0"/>
              <a:t>Повреждения с неопределенными намерениями</a:t>
            </a:r>
            <a:endParaRPr lang="ru-RU" dirty="0" smtClean="0"/>
          </a:p>
          <a:p>
            <a:pPr algn="just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Внешние причины повреждений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79887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/>
              <a:t>Действия, предусмотренные законом, военные операции и терроризм</a:t>
            </a:r>
          </a:p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Осложнения терапевтических и хирургических вмешательств</a:t>
            </a:r>
          </a:p>
          <a:p>
            <a:pPr algn="just"/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Последствия воздействия внешних причин, заболеваемости и смертности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500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Травмы, отравления и некоторые другие последствия воздействия внешних причин, представленные в таблицах, </a:t>
            </a:r>
            <a:r>
              <a:rPr lang="ru-RU" b="1" dirty="0" smtClean="0"/>
              <a:t>по полу не разделяются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3739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331236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Необходимо внимательно изучить таблицы, поскольку многие графы не заполняются, а некоторые заполняются частично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16488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Графа 4 = </a:t>
            </a:r>
            <a:r>
              <a:rPr lang="ru-RU" dirty="0" smtClean="0"/>
              <a:t>равно сумме граф5,7,13,16,17,18,19,20(по всем строкам)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Стр.1 </a:t>
            </a:r>
            <a:r>
              <a:rPr lang="ru-RU" dirty="0" smtClean="0"/>
              <a:t>= сумме строк</a:t>
            </a:r>
          </a:p>
          <a:p>
            <a:pPr marL="0" indent="0">
              <a:buNone/>
            </a:pPr>
            <a:r>
              <a:rPr lang="ru-RU" dirty="0" smtClean="0"/>
              <a:t>2, 6, 9, 13, 17, 19, 21, 23, 25, 27, 29, 31, 32, 33, 34, 35, 38, 40, 41, 42 (по всем графам)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err="1" smtClean="0"/>
              <a:t>Внутриформенный</a:t>
            </a:r>
            <a:r>
              <a:rPr lang="ru-RU" sz="3600" b="1" dirty="0" smtClean="0"/>
              <a:t> контроль таблиц</a:t>
            </a:r>
            <a:endParaRPr lang="ru-RU" sz="3600" b="1" dirty="0"/>
          </a:p>
        </p:txBody>
      </p:sp>
    </p:spTree>
    <p:extLst>
      <p:ext uri="{BB962C8B-B14F-4D97-AF65-F5344CB8AC3E}">
        <p14:creationId xmlns="" xmlns:p14="http://schemas.microsoft.com/office/powerpoint/2010/main" val="42704885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364</TotalTime>
  <Words>563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Форма № 57 «Сведения о травмах, отравлениях и некоторых других последствиях воздействия внешних причин»</vt:lpstr>
      <vt:lpstr>Слайд 2</vt:lpstr>
      <vt:lpstr>Слайд 3</vt:lpstr>
      <vt:lpstr>Слайд 4</vt:lpstr>
      <vt:lpstr>Внешние причины повреждений</vt:lpstr>
      <vt:lpstr>Слайд 6</vt:lpstr>
      <vt:lpstr>Слайд 7</vt:lpstr>
      <vt:lpstr>Необходимо внимательно изучить таблицы, поскольку многие графы не заполняются, а некоторые заполняются частично </vt:lpstr>
      <vt:lpstr>Внутриформенный контроль таблиц</vt:lpstr>
      <vt:lpstr> Внутриформенный контроль граф, характеризующих внешние причины повреждений </vt:lpstr>
      <vt:lpstr>Внутриформенный контроль строк</vt:lpstr>
      <vt:lpstr>Межтабличный контроль</vt:lpstr>
      <vt:lpstr>Межформенный контроль</vt:lpstr>
      <vt:lpstr>Слайд 14</vt:lpstr>
      <vt:lpstr>Слайд 15</vt:lpstr>
      <vt:lpstr>Слайд 16</vt:lpstr>
      <vt:lpstr>Спасибо за внимание  64-16-69 Обжогина Е.Н.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ЦЕНТРАЛЬНЫЙ НАУЧНО-ИССЛЕДОВАТЕЛЬСКИЙ ИНСТИТУТ ТРАВМАТОЛОГИИ И ОРТОПЕДИИ  ИМ. Н.Н. ПРИОРОВА</dc:title>
  <dc:creator>user</dc:creator>
  <cp:lastModifiedBy>eno</cp:lastModifiedBy>
  <cp:revision>55</cp:revision>
  <cp:lastPrinted>2016-12-06T10:59:25Z</cp:lastPrinted>
  <dcterms:created xsi:type="dcterms:W3CDTF">2016-12-06T06:56:56Z</dcterms:created>
  <dcterms:modified xsi:type="dcterms:W3CDTF">2016-12-19T10:32:10Z</dcterms:modified>
</cp:coreProperties>
</file>