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6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74" r:id="rId14"/>
    <p:sldId id="267" r:id="rId15"/>
    <p:sldId id="268" r:id="rId16"/>
    <p:sldId id="269" r:id="rId17"/>
    <p:sldId id="270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9580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</a:t>
            </a:r>
            <a:r>
              <a:rPr lang="ru-RU" dirty="0" smtClean="0"/>
              <a:t>тчет о травмах, отравлениях и некоторых других последствиях воздействия внешних причин за 2016 г. будет приниматься по  форме № 57, утвержденной Росстатом</a:t>
            </a:r>
            <a:r>
              <a:rPr lang="ru-RU" dirty="0"/>
              <a:t> </a:t>
            </a:r>
            <a:r>
              <a:rPr lang="ru-RU" dirty="0" smtClean="0"/>
              <a:t>в 2016г.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Приказ № 232 от 16.05.2016 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20688"/>
            <a:ext cx="8267978" cy="180818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Форма № </a:t>
            </a:r>
            <a:r>
              <a:rPr lang="ru-RU" sz="3600" b="1" dirty="0" smtClean="0">
                <a:solidFill>
                  <a:srgbClr val="FF0000"/>
                </a:solidFill>
              </a:rPr>
              <a:t>57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«Сведения </a:t>
            </a:r>
            <a:r>
              <a:rPr lang="ru-RU" sz="3600" b="1" dirty="0" smtClean="0">
                <a:solidFill>
                  <a:srgbClr val="FF0000"/>
                </a:solidFill>
              </a:rPr>
              <a:t>о травмах, отравлениях и некоторых других последствиях воздействия внешних причин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963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Графа 4 = </a:t>
            </a:r>
            <a:r>
              <a:rPr lang="ru-RU" dirty="0" smtClean="0"/>
              <a:t>сумма граф5,7,13,16,17,18,19,20                                         (по всем строкам)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Стр.1 </a:t>
            </a:r>
            <a:r>
              <a:rPr lang="ru-RU" dirty="0" smtClean="0"/>
              <a:t>= сумма строк</a:t>
            </a:r>
          </a:p>
          <a:p>
            <a:pPr marL="0" indent="0">
              <a:buNone/>
            </a:pPr>
            <a:r>
              <a:rPr lang="ru-RU" dirty="0" smtClean="0"/>
              <a:t>2, 6, 9, 13, 17, 19, 21, 23, 25, 27, 29, 31, 32, 33, 34, 35, 38, 40, 41, 42 (по всем графам)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 smtClean="0"/>
              <a:t>Внутриформенный</a:t>
            </a:r>
            <a:r>
              <a:rPr lang="ru-RU" sz="3600" b="1" dirty="0" smtClean="0"/>
              <a:t> контроль таблиц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4270488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гр.5&gt;=гр.6</a:t>
            </a:r>
          </a:p>
          <a:p>
            <a:pPr marL="0" indent="0" algn="just">
              <a:buNone/>
            </a:pPr>
            <a:r>
              <a:rPr lang="ru-RU" dirty="0" smtClean="0"/>
              <a:t> гр.7&gt;=гр.8+гр.9+гр.10 </a:t>
            </a:r>
          </a:p>
          <a:p>
            <a:pPr marL="0" indent="0" algn="just">
              <a:buNone/>
            </a:pPr>
            <a:r>
              <a:rPr lang="ru-RU" dirty="0" smtClean="0"/>
              <a:t>гр.10&gt;=гр.11+гр.12 </a:t>
            </a:r>
          </a:p>
          <a:p>
            <a:pPr marL="0" indent="0" algn="just">
              <a:buNone/>
            </a:pPr>
            <a:r>
              <a:rPr lang="ru-RU" dirty="0" smtClean="0"/>
              <a:t>гр.13&gt;=гр.14+гр.15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err="1" smtClean="0"/>
              <a:t>Внутриформенный</a:t>
            </a:r>
            <a:r>
              <a:rPr lang="ru-RU" sz="4000" b="1" dirty="0" smtClean="0"/>
              <a:t> контроль граф, характеризующих внешние причины повреждений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76520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стр.2&gt;=стр.3+стр.4+стр.5 </a:t>
            </a:r>
          </a:p>
          <a:p>
            <a:pPr marL="0" indent="0">
              <a:buNone/>
            </a:pPr>
            <a:r>
              <a:rPr lang="ru-RU" dirty="0" smtClean="0"/>
              <a:t>стр.6&gt;=стр.7+стр.8 стр.9&gt;=стр.10+стр.11+стр.12 стр.13&gt;=стр.14+стр.15+стр.16 </a:t>
            </a:r>
          </a:p>
          <a:p>
            <a:pPr marL="0" indent="0">
              <a:buNone/>
            </a:pPr>
            <a:r>
              <a:rPr lang="ru-RU" dirty="0" smtClean="0"/>
              <a:t>стр.17&gt;=стр.18 </a:t>
            </a:r>
          </a:p>
          <a:p>
            <a:pPr marL="0" indent="0">
              <a:buNone/>
            </a:pPr>
            <a:r>
              <a:rPr lang="ru-RU" dirty="0" smtClean="0"/>
              <a:t>стр.19&gt;=стр.20</a:t>
            </a:r>
          </a:p>
          <a:p>
            <a:pPr marL="0" indent="0">
              <a:buNone/>
            </a:pPr>
            <a:r>
              <a:rPr lang="ru-RU" dirty="0" smtClean="0"/>
              <a:t> стр.21&gt;=стр.22 </a:t>
            </a:r>
          </a:p>
          <a:p>
            <a:pPr marL="0" indent="0">
              <a:buNone/>
            </a:pPr>
            <a:r>
              <a:rPr lang="ru-RU" dirty="0" smtClean="0"/>
              <a:t>стр.23&gt;=стр.24 </a:t>
            </a:r>
          </a:p>
          <a:p>
            <a:pPr marL="0" indent="0">
              <a:buNone/>
            </a:pPr>
            <a:r>
              <a:rPr lang="ru-RU" dirty="0" smtClean="0"/>
              <a:t>стр.25&gt;=стр.26 </a:t>
            </a:r>
          </a:p>
          <a:p>
            <a:pPr marL="0" indent="0">
              <a:buNone/>
            </a:pPr>
            <a:r>
              <a:rPr lang="ru-RU" dirty="0" smtClean="0"/>
              <a:t>стр.27&gt;=стр.28 </a:t>
            </a:r>
          </a:p>
          <a:p>
            <a:pPr marL="0" indent="0">
              <a:buNone/>
            </a:pPr>
            <a:r>
              <a:rPr lang="ru-RU" dirty="0" smtClean="0"/>
              <a:t>стр.29&gt;=стр.30 </a:t>
            </a:r>
          </a:p>
          <a:p>
            <a:pPr marL="0" indent="0">
              <a:buNone/>
            </a:pPr>
            <a:r>
              <a:rPr lang="ru-RU" dirty="0" smtClean="0"/>
              <a:t>стр.35&gt;=стр.36+стр.37 </a:t>
            </a:r>
          </a:p>
          <a:p>
            <a:pPr marL="0" indent="0">
              <a:buNone/>
            </a:pPr>
            <a:r>
              <a:rPr lang="ru-RU" dirty="0" smtClean="0"/>
              <a:t>стр.38&gt;=стр.39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Внутриформенный контроль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строк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981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57222" y="1428736"/>
            <a:ext cx="9787006" cy="457855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Каждая ячейка т.2000 &gt;</a:t>
            </a:r>
            <a:r>
              <a:rPr lang="ru-RU" sz="2000" b="1" dirty="0" err="1" smtClean="0"/>
              <a:t>=соответствующей</a:t>
            </a:r>
            <a:r>
              <a:rPr lang="ru-RU" sz="2000" b="1" dirty="0" smtClean="0"/>
              <a:t> ячейке т.3000 </a:t>
            </a:r>
          </a:p>
          <a:p>
            <a:endParaRPr lang="ru-RU" sz="2000" dirty="0" smtClean="0"/>
          </a:p>
          <a:p>
            <a:r>
              <a:rPr lang="ru-RU" sz="2000" b="1" dirty="0" smtClean="0"/>
              <a:t>табл.2000(гр.5-гр.6)&gt;=табл.3000(гр.5-гр.6) </a:t>
            </a:r>
          </a:p>
          <a:p>
            <a:r>
              <a:rPr lang="ru-RU" sz="1800" b="1" dirty="0" smtClean="0"/>
              <a:t>табл.2000(гр.7-(</a:t>
            </a:r>
            <a:r>
              <a:rPr lang="ru-RU" sz="1800" b="1" dirty="0" smtClean="0"/>
              <a:t>гр.8+гр.9+гр.10</a:t>
            </a:r>
            <a:r>
              <a:rPr lang="ru-RU" sz="1800" b="1" dirty="0" smtClean="0"/>
              <a:t>))&gt;=табл.3000(гр.7-(</a:t>
            </a:r>
            <a:r>
              <a:rPr lang="ru-RU" sz="1800" b="1" dirty="0" smtClean="0"/>
              <a:t>гр.8+гр.9+гр.10)) </a:t>
            </a:r>
          </a:p>
          <a:p>
            <a:r>
              <a:rPr lang="ru-RU" sz="1800" b="1" dirty="0" smtClean="0"/>
              <a:t>табл.2000(гр.10-(</a:t>
            </a:r>
            <a:r>
              <a:rPr lang="ru-RU" sz="1800" b="1" dirty="0" smtClean="0"/>
              <a:t>гр.11+гр.12</a:t>
            </a:r>
            <a:r>
              <a:rPr lang="ru-RU" sz="1800" b="1" dirty="0" smtClean="0"/>
              <a:t>))&gt;=табл.3000(гр.7-</a:t>
            </a:r>
            <a:r>
              <a:rPr lang="ru-RU" sz="1800" b="1" dirty="0" smtClean="0"/>
              <a:t>(гр.10-(гр.11+гр.12)) </a:t>
            </a:r>
          </a:p>
          <a:p>
            <a:r>
              <a:rPr lang="ru-RU" sz="2000" b="1" dirty="0" smtClean="0"/>
              <a:t>табл.2000(гр.13-(</a:t>
            </a:r>
            <a:r>
              <a:rPr lang="ru-RU" sz="2000" b="1" dirty="0" smtClean="0"/>
              <a:t>гр.14+гр.15))&gt;=табл.3000(гр.13-(гр.14+гр.15)) </a:t>
            </a:r>
            <a:endParaRPr lang="ru-RU" sz="2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Межтабличный контроль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/>
              <a:t>Межформенный</a:t>
            </a:r>
            <a:r>
              <a:rPr lang="ru-RU" sz="3600" b="1" dirty="0" smtClean="0"/>
              <a:t> контроль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983001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детей (0-17 лет</a:t>
            </a:r>
            <a:r>
              <a:rPr lang="ru-RU" b="1" u="sng" dirty="0" smtClean="0"/>
              <a:t> </a:t>
            </a:r>
            <a:r>
              <a:rPr lang="ru-RU" b="1" dirty="0" smtClean="0"/>
              <a:t>включительно)</a:t>
            </a:r>
            <a:r>
              <a:rPr lang="ru-RU" dirty="0" smtClean="0"/>
              <a:t>, зарегистрированных в форме № 57 (строка 1, графа 4, таблица 1000), должно быть равно сумме общего числа травм, зарегистрированных в форме № 12 в </a:t>
            </a:r>
            <a:r>
              <a:rPr lang="ru-RU" dirty="0" smtClean="0">
                <a:solidFill>
                  <a:srgbClr val="FF0000"/>
                </a:solidFill>
              </a:rPr>
              <a:t>строке 20, графа 4 </a:t>
            </a:r>
            <a:r>
              <a:rPr lang="ru-RU" dirty="0" smtClean="0"/>
              <a:t>в таблицах 1000 и 2000.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1612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взрослых</a:t>
            </a:r>
            <a:r>
              <a:rPr lang="ru-RU" dirty="0" smtClean="0"/>
              <a:t>, зарегистрированных в форме № 57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/>
              <a:t>(таблица </a:t>
            </a:r>
            <a:r>
              <a:rPr lang="ru-RU" dirty="0" smtClean="0"/>
              <a:t>2000, строка 1, графа 4), должно            быть равным числу   травм, зарегистрированных в форме № 12  </a:t>
            </a:r>
            <a:r>
              <a:rPr lang="ru-RU" dirty="0"/>
              <a:t>(таблица </a:t>
            </a:r>
            <a:r>
              <a:rPr lang="ru-RU" dirty="0" smtClean="0"/>
              <a:t>3000, </a:t>
            </a:r>
            <a:r>
              <a:rPr lang="ru-RU" dirty="0" smtClean="0">
                <a:solidFill>
                  <a:srgbClr val="FF0000"/>
                </a:solidFill>
              </a:rPr>
              <a:t>строка 20, графа 4</a:t>
            </a:r>
            <a:r>
              <a:rPr lang="ru-RU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878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Общее число травм у </a:t>
            </a:r>
            <a:r>
              <a:rPr lang="ru-RU" b="1" dirty="0" smtClean="0"/>
              <a:t>взрослых  старше трудоспособного возраста</a:t>
            </a:r>
            <a:r>
              <a:rPr lang="ru-RU" dirty="0" smtClean="0"/>
              <a:t>,  зарегистрированных  в форме № 57 (строка 1, графа 4, таблица 3000),  должно быть равным числу травм, зарегистрированных в форме № 12 (</a:t>
            </a:r>
            <a:r>
              <a:rPr lang="ru-RU" dirty="0" smtClean="0">
                <a:solidFill>
                  <a:srgbClr val="FF0000"/>
                </a:solidFill>
              </a:rPr>
              <a:t>строка 20, графа 4</a:t>
            </a:r>
            <a:r>
              <a:rPr lang="ru-RU" dirty="0" smtClean="0"/>
              <a:t>, таблица 4000)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589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88600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6000" i="1" dirty="0" smtClean="0"/>
              <a:t>   </a:t>
            </a:r>
            <a:endParaRPr lang="ru-RU" sz="6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tx1"/>
                </a:solidFill>
              </a:rPr>
              <a:t>Спасибо за внимание</a:t>
            </a:r>
            <a:br>
              <a:rPr lang="ru-RU" sz="6600" b="1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64-16-69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err="1" smtClean="0">
                <a:solidFill>
                  <a:schemeClr val="tx1"/>
                </a:solidFill>
              </a:rPr>
              <a:t>Обжогина</a:t>
            </a:r>
            <a:r>
              <a:rPr lang="ru-RU" sz="1800" i="1" dirty="0" smtClean="0">
                <a:solidFill>
                  <a:schemeClr val="tx1"/>
                </a:solidFill>
              </a:rPr>
              <a:t> Е.Н.</a:t>
            </a:r>
            <a:endParaRPr lang="ru-RU" sz="6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47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57868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</a:t>
            </a:r>
            <a:r>
              <a:rPr lang="ru-RU" sz="6000" dirty="0" smtClean="0"/>
              <a:t>Случаи смертности </a:t>
            </a:r>
            <a:r>
              <a:rPr lang="ru-RU" sz="6000" dirty="0" smtClean="0"/>
              <a:t>от травм в ф.57</a:t>
            </a:r>
            <a:r>
              <a:rPr lang="ru-RU" sz="6000" dirty="0" smtClean="0"/>
              <a:t> </a:t>
            </a:r>
            <a:endParaRPr lang="ru-RU" sz="6000" dirty="0" smtClean="0"/>
          </a:p>
          <a:p>
            <a:pPr>
              <a:buNone/>
            </a:pPr>
            <a:r>
              <a:rPr lang="ru-RU" sz="6000" dirty="0" smtClean="0"/>
              <a:t> </a:t>
            </a:r>
            <a:r>
              <a:rPr lang="ru-RU" sz="6000" u="sng" dirty="0" smtClean="0"/>
              <a:t>НЕ включать!</a:t>
            </a:r>
            <a:endParaRPr lang="ru-RU" sz="6000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Таблица 3500 «Случаи смерти от внешних причин» исключена!</a:t>
            </a:r>
            <a:endParaRPr lang="ru-RU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Форма состоит из 3-х таблиц,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 smtClean="0"/>
              <a:t> - таблица 1000 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 smtClean="0"/>
              <a:t> - таблица 2000 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- таблица 3000 – сведения о травмах у взрослого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0624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Каждая таблица содержит 20 граф, в которых приведены некоторые внешние причины повреждений, и 42 строки, отражающие характер повреждений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1100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500" dirty="0" smtClean="0"/>
              <a:t>Транспортные несчастные случаи</a:t>
            </a:r>
          </a:p>
          <a:p>
            <a:pPr algn="just"/>
            <a:r>
              <a:rPr lang="ru-RU" sz="3500" dirty="0" smtClean="0"/>
              <a:t>Другие внешние причины (утопление; воздействие дыма, огня, пламени; случайные отравления, включая наркотики, алкоголь)</a:t>
            </a:r>
          </a:p>
          <a:p>
            <a:pPr algn="just"/>
            <a:r>
              <a:rPr lang="ru-RU" sz="3500" dirty="0" smtClean="0"/>
              <a:t>Преднамеренные самоповреждения (всего, из них наркотики, алкоголь)</a:t>
            </a:r>
          </a:p>
          <a:p>
            <a:pPr algn="just"/>
            <a:r>
              <a:rPr lang="ru-RU" sz="3500" dirty="0" smtClean="0"/>
              <a:t>Нападения</a:t>
            </a:r>
          </a:p>
          <a:p>
            <a:pPr algn="just"/>
            <a:r>
              <a:rPr lang="ru-RU" sz="3500" dirty="0" smtClean="0"/>
              <a:t>Повреждения с неопределенными намерениями</a:t>
            </a: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Внешние причины повреждений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79887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Действия, предусмотренные законом, военные операции и терроризм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Осложнения терапевтических и хирургических вмешательств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Последствия воздействия внешних причин, заболеваемости и смертности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500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Травмы, отравления и некоторые другие последствия воздействия внешних причин, представленные в таблицах, </a:t>
            </a:r>
            <a:r>
              <a:rPr lang="ru-RU" b="1" dirty="0" smtClean="0"/>
              <a:t>по полу не разделяются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3739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Необходимо внимательно изучить таблицы, поскольку многие графы не заполняются, а некоторые заполняются частично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64883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569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Форма № 57 «Сведения о травмах, отравлениях и некоторых других последствиях воздействия внешних причин» </vt:lpstr>
      <vt:lpstr>Слайд 2</vt:lpstr>
      <vt:lpstr>Слайд 3</vt:lpstr>
      <vt:lpstr>Слайд 4</vt:lpstr>
      <vt:lpstr>Слайд 5</vt:lpstr>
      <vt:lpstr>Внешние причины повреждений</vt:lpstr>
      <vt:lpstr>Слайд 7</vt:lpstr>
      <vt:lpstr>Слайд 8</vt:lpstr>
      <vt:lpstr>Необходимо внимательно изучить таблицы, поскольку многие графы не заполняются, а некоторые заполняются частично 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Внутриформенный контроль строк</vt:lpstr>
      <vt:lpstr>Межтабличный контроль</vt:lpstr>
      <vt:lpstr>Межформенный контроль</vt:lpstr>
      <vt:lpstr>Слайд 15</vt:lpstr>
      <vt:lpstr>Слайд 16</vt:lpstr>
      <vt:lpstr>Слайд 17</vt:lpstr>
      <vt:lpstr>Спасибо за внимание  64-16-69 Обжогина Е.Н.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Лена</cp:lastModifiedBy>
  <cp:revision>60</cp:revision>
  <cp:lastPrinted>2016-12-06T10:59:25Z</cp:lastPrinted>
  <dcterms:created xsi:type="dcterms:W3CDTF">2016-12-06T06:56:56Z</dcterms:created>
  <dcterms:modified xsi:type="dcterms:W3CDTF">2017-12-21T11:03:32Z</dcterms:modified>
</cp:coreProperties>
</file>